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69" r:id="rId6"/>
  </p:sldMasterIdLst>
  <p:sldIdLst>
    <p:sldId id="257" r:id="rId7"/>
    <p:sldId id="263" r:id="rId8"/>
    <p:sldId id="264" r:id="rId9"/>
    <p:sldId id="278" r:id="rId10"/>
    <p:sldId id="279" r:id="rId11"/>
    <p:sldId id="280" r:id="rId12"/>
    <p:sldId id="268" r:id="rId13"/>
    <p:sldId id="269" r:id="rId14"/>
    <p:sldId id="270" r:id="rId15"/>
    <p:sldId id="271" r:id="rId16"/>
    <p:sldId id="262" r:id="rId17"/>
    <p:sldId id="2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794C0-0BD7-4DF1-BBAB-BB991FC6BD48}" v="1" dt="2024-05-30T19:11:25.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4E03-350C-1414-11F4-DB9B3105A9D2}"/>
              </a:ext>
            </a:extLst>
          </p:cNvPr>
          <p:cNvSpPr>
            <a:spLocks noGrp="1"/>
          </p:cNvSpPr>
          <p:nvPr>
            <p:ph type="ctrTitle"/>
          </p:nvPr>
        </p:nvSpPr>
        <p:spPr>
          <a:xfrm>
            <a:off x="1524000" y="4218317"/>
            <a:ext cx="9144000" cy="1560382"/>
          </a:xfrm>
        </p:spPr>
        <p:txBody>
          <a:bodyPr anchor="b">
            <a:normAutofit/>
          </a:bodyPr>
          <a:lstStyle>
            <a:lvl1pPr algn="ctr">
              <a:defRPr sz="44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F5EB1B5A-4D80-FB85-AE4F-3675B0367A5E}"/>
              </a:ext>
            </a:extLst>
          </p:cNvPr>
          <p:cNvSpPr>
            <a:spLocks noGrp="1"/>
          </p:cNvSpPr>
          <p:nvPr>
            <p:ph type="subTitle" idx="1"/>
          </p:nvPr>
        </p:nvSpPr>
        <p:spPr>
          <a:xfrm>
            <a:off x="1524000" y="5879407"/>
            <a:ext cx="9144000" cy="51276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7275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D93D-19DC-3434-4EC4-805C3EF59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286B29-28C1-BC72-CE2E-AAFB7C6017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BA8B89-523F-D2FB-AF08-6B2461CD2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8969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D7FDA-5E5C-AFEB-E0C5-16D6A02E7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28899-5982-38C9-A4E1-531AB2E94F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141CD-DE39-9AE8-6336-E932255B5A8D}"/>
              </a:ext>
            </a:extLst>
          </p:cNvPr>
          <p:cNvSpPr>
            <a:spLocks noGrp="1"/>
          </p:cNvSpPr>
          <p:nvPr>
            <p:ph type="dt" sz="half" idx="10"/>
          </p:nvPr>
        </p:nvSpPr>
        <p:spPr>
          <a:xfrm>
            <a:off x="838200" y="6356350"/>
            <a:ext cx="2743200" cy="365125"/>
          </a:xfrm>
          <a:prstGeom prst="rect">
            <a:avLst/>
          </a:prstGeom>
        </p:spPr>
        <p:txBody>
          <a:bodyPr/>
          <a:lstStyle/>
          <a:p>
            <a:fld id="{CE5385A9-5F75-44F3-9BA2-4677BA5EB117}" type="datetimeFigureOut">
              <a:rPr lang="en-US" smtClean="0"/>
              <a:t>5/30/2024</a:t>
            </a:fld>
            <a:endParaRPr lang="en-US"/>
          </a:p>
        </p:txBody>
      </p:sp>
      <p:sp>
        <p:nvSpPr>
          <p:cNvPr id="5" name="Footer Placeholder 4">
            <a:extLst>
              <a:ext uri="{FF2B5EF4-FFF2-40B4-BE49-F238E27FC236}">
                <a16:creationId xmlns:a16="http://schemas.microsoft.com/office/drawing/2014/main" id="{1B143236-E489-1A3D-4E74-74729D6264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AB2EDD-3291-2D06-E1A4-516031DCD44C}"/>
              </a:ext>
            </a:extLst>
          </p:cNvPr>
          <p:cNvSpPr>
            <a:spLocks noGrp="1"/>
          </p:cNvSpPr>
          <p:nvPr>
            <p:ph type="sldNum" sz="quarter" idx="12"/>
          </p:nvPr>
        </p:nvSpPr>
        <p:spPr>
          <a:xfrm>
            <a:off x="8610600" y="6356350"/>
            <a:ext cx="2743200" cy="365125"/>
          </a:xfrm>
          <a:prstGeom prst="rect">
            <a:avLst/>
          </a:prstGeom>
        </p:spPr>
        <p:txBody>
          <a:bodyPr/>
          <a:lstStyle/>
          <a:p>
            <a:fld id="{21F681F4-53F6-408C-9D42-47F3671EA5BC}" type="slidenum">
              <a:rPr lang="en-US" smtClean="0"/>
              <a:t>‹#›</a:t>
            </a:fld>
            <a:endParaRPr lang="en-US"/>
          </a:p>
        </p:txBody>
      </p:sp>
    </p:spTree>
    <p:extLst>
      <p:ext uri="{BB962C8B-B14F-4D97-AF65-F5344CB8AC3E}">
        <p14:creationId xmlns:p14="http://schemas.microsoft.com/office/powerpoint/2010/main" val="1828714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80EE23-F856-AE9F-8FDB-E2860A3808D7}"/>
              </a:ext>
            </a:extLst>
          </p:cNvPr>
          <p:cNvSpPr>
            <a:spLocks noGrp="1"/>
          </p:cNvSpPr>
          <p:nvPr>
            <p:ph type="dt" sz="half" idx="10"/>
          </p:nvPr>
        </p:nvSpPr>
        <p:spPr/>
        <p:txBody>
          <a:bodyPr/>
          <a:lstStyle/>
          <a:p>
            <a:fld id="{3E2972ED-9399-44CE-B781-9F022A384C2D}" type="datetimeFigureOut">
              <a:rPr lang="en-US" smtClean="0"/>
              <a:t>5/30/2024</a:t>
            </a:fld>
            <a:endParaRPr lang="en-US"/>
          </a:p>
        </p:txBody>
      </p:sp>
      <p:sp>
        <p:nvSpPr>
          <p:cNvPr id="3" name="Footer Placeholder 2">
            <a:extLst>
              <a:ext uri="{FF2B5EF4-FFF2-40B4-BE49-F238E27FC236}">
                <a16:creationId xmlns:a16="http://schemas.microsoft.com/office/drawing/2014/main" id="{02A2BB76-9F1B-CC89-A285-CA5534C61D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0C684-911E-449D-7AA8-BAFFB8F3182C}"/>
              </a:ext>
            </a:extLst>
          </p:cNvPr>
          <p:cNvSpPr>
            <a:spLocks noGrp="1"/>
          </p:cNvSpPr>
          <p:nvPr>
            <p:ph type="sldNum" sz="quarter" idx="12"/>
          </p:nvPr>
        </p:nvSpPr>
        <p:spPr/>
        <p:txBody>
          <a:bodyPr/>
          <a:lstStyle/>
          <a:p>
            <a:fld id="{FC30E13F-169B-45C7-9686-1A733700A107}" type="slidenum">
              <a:rPr lang="en-US" smtClean="0"/>
              <a:t>‹#›</a:t>
            </a:fld>
            <a:endParaRPr lang="en-US"/>
          </a:p>
        </p:txBody>
      </p:sp>
    </p:spTree>
    <p:extLst>
      <p:ext uri="{BB962C8B-B14F-4D97-AF65-F5344CB8AC3E}">
        <p14:creationId xmlns:p14="http://schemas.microsoft.com/office/powerpoint/2010/main" val="167756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91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11C7-68B0-D037-0D50-652B4F1B94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DF3272-C8FA-6148-3748-0405202A39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179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2DA9-868C-1CE1-03D2-E47A1B2DC1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0F5260-08DB-1FFD-CF53-2E135E4FE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7148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C097-63DC-A7B5-6777-26D6B1FEAF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4F5062-D3EC-3D88-CC23-3B7D914D8A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8B381F-3309-97D1-FDF5-A1322949A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334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D0B44-4129-7325-6449-1189E11BEB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464451-93ED-D53F-0348-F2B68A419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85892F-6E1B-73E4-DE49-85E5BA47B0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A91AD-D7A3-5A3C-0EFE-6C2E872487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95328-807A-2530-21A4-175580CF54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065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4296-43A5-FE5C-321B-4E6E978508C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371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95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89B5-4DF0-4AD9-5CB9-E26D87233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D34260-8261-BFF4-4FE1-2A27FFC708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494FBF-8C99-BFA0-0512-AF8B07646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78593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jpe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card&#10;&#10;Description automatically generated">
            <a:extLst>
              <a:ext uri="{FF2B5EF4-FFF2-40B4-BE49-F238E27FC236}">
                <a16:creationId xmlns:a16="http://schemas.microsoft.com/office/drawing/2014/main" id="{992A3495-D18B-A9E4-2092-C1954DF007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120989F-5BCB-8499-235F-D834257668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1C84A1-9B5A-9FFA-F9BB-2AC4181456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789048"/>
      </p:ext>
    </p:extLst>
  </p:cSld>
  <p:clrMap bg1="lt1" tx1="dk1" bg2="lt2" tx2="dk2" accent1="accent1" accent2="accent2" accent3="accent3" accent4="accent4" accent5="accent5" accent6="accent6" hlink="hlink" folHlink="folHlink"/>
  <p:sldLayoutIdLst>
    <p:sldLayoutId id="2147483649" r:id="rId1"/>
    <p:sldLayoutId id="2147483658" r:id="rId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omputer screen shot of a computer screen&#10;&#10;Description automatically generated">
            <a:extLst>
              <a:ext uri="{FF2B5EF4-FFF2-40B4-BE49-F238E27FC236}">
                <a16:creationId xmlns:a16="http://schemas.microsoft.com/office/drawing/2014/main" id="{BA635026-2958-D0B1-EDDA-E5B904CA2A9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72C7240-D8CA-581C-AB64-36EF222F5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E04E81-A5CD-56ED-B013-AC4EDBA48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7BFD13AA-DC17-E1ED-2F04-2FD4D34F4662}"/>
              </a:ext>
            </a:extLst>
          </p:cNvPr>
          <p:cNvSpPr txBox="1"/>
          <p:nvPr userDrawn="1"/>
        </p:nvSpPr>
        <p:spPr>
          <a:xfrm>
            <a:off x="595223" y="6469814"/>
            <a:ext cx="3674852" cy="292388"/>
          </a:xfrm>
          <a:prstGeom prst="rect">
            <a:avLst/>
          </a:prstGeom>
          <a:noFill/>
        </p:spPr>
        <p:txBody>
          <a:bodyPr wrap="square" rtlCol="0">
            <a:spAutoFit/>
          </a:bodyPr>
          <a:lstStyle/>
          <a:p>
            <a:r>
              <a:rPr lang="en-US" sz="1300">
                <a:solidFill>
                  <a:schemeClr val="bg1"/>
                </a:solidFill>
              </a:rPr>
              <a:t>Insert your X handle here!</a:t>
            </a:r>
          </a:p>
        </p:txBody>
      </p:sp>
    </p:spTree>
    <p:extLst>
      <p:ext uri="{BB962C8B-B14F-4D97-AF65-F5344CB8AC3E}">
        <p14:creationId xmlns:p14="http://schemas.microsoft.com/office/powerpoint/2010/main" val="2998229571"/>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B4914D-B8F1-0218-20DF-83F0A9D6F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80C9BC-3537-88BF-951F-82ED582B63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5F96F-F5DA-0C19-2D76-9A6C16CFE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972ED-9399-44CE-B781-9F022A384C2D}" type="datetimeFigureOut">
              <a:rPr lang="en-US" smtClean="0"/>
              <a:t>5/30/2024</a:t>
            </a:fld>
            <a:endParaRPr lang="en-US"/>
          </a:p>
        </p:txBody>
      </p:sp>
      <p:sp>
        <p:nvSpPr>
          <p:cNvPr id="5" name="Footer Placeholder 4">
            <a:extLst>
              <a:ext uri="{FF2B5EF4-FFF2-40B4-BE49-F238E27FC236}">
                <a16:creationId xmlns:a16="http://schemas.microsoft.com/office/drawing/2014/main" id="{00409373-BDC5-0F43-C6DA-CE9ACD6CC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BFA098-0736-BE84-AD82-2DC98CD2B3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0E13F-169B-45C7-9686-1A733700A107}" type="slidenum">
              <a:rPr lang="en-US" smtClean="0"/>
              <a:t>‹#›</a:t>
            </a:fld>
            <a:endParaRPr lang="en-US"/>
          </a:p>
        </p:txBody>
      </p:sp>
      <p:pic>
        <p:nvPicPr>
          <p:cNvPr id="8" name="Picture 7" descr="A blue and purple card with text&#10;&#10;Description automatically generated">
            <a:extLst>
              <a:ext uri="{FF2B5EF4-FFF2-40B4-BE49-F238E27FC236}">
                <a16:creationId xmlns:a16="http://schemas.microsoft.com/office/drawing/2014/main" id="{24A669D6-A893-F7C6-DD25-50D2A914E8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0743148"/>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34A4-38DC-D4F7-8263-553C46042290}"/>
              </a:ext>
            </a:extLst>
          </p:cNvPr>
          <p:cNvSpPr>
            <a:spLocks noGrp="1"/>
          </p:cNvSpPr>
          <p:nvPr>
            <p:ph type="ctrTitle"/>
          </p:nvPr>
        </p:nvSpPr>
        <p:spPr/>
        <p:txBody>
          <a:bodyPr>
            <a:normAutofit/>
          </a:bodyPr>
          <a:lstStyle/>
          <a:p>
            <a:endParaRPr lang="en-US" b="1">
              <a:solidFill>
                <a:schemeClr val="bg1"/>
              </a:solidFill>
              <a:latin typeface="+mj-lt"/>
            </a:endParaRPr>
          </a:p>
        </p:txBody>
      </p:sp>
      <p:sp>
        <p:nvSpPr>
          <p:cNvPr id="3" name="Subtitle 2">
            <a:extLst>
              <a:ext uri="{FF2B5EF4-FFF2-40B4-BE49-F238E27FC236}">
                <a16:creationId xmlns:a16="http://schemas.microsoft.com/office/drawing/2014/main" id="{3495AD56-6426-1EAB-F93E-F15750E4ED69}"/>
              </a:ext>
            </a:extLst>
          </p:cNvPr>
          <p:cNvSpPr>
            <a:spLocks noGrp="1"/>
          </p:cNvSpPr>
          <p:nvPr>
            <p:ph type="subTitle" idx="1"/>
          </p:nvPr>
        </p:nvSpPr>
        <p:spPr/>
        <p:txBody>
          <a:bodyPr>
            <a:noAutofit/>
          </a:bodyPr>
          <a:lstStyle/>
          <a:p>
            <a:endParaRPr lang="en-US" sz="2800">
              <a:solidFill>
                <a:schemeClr val="bg1"/>
              </a:solidFill>
              <a:latin typeface="+mj-lt"/>
              <a:ea typeface="+mj-ea"/>
              <a:cs typeface="+mj-cs"/>
            </a:endParaRPr>
          </a:p>
        </p:txBody>
      </p:sp>
    </p:spTree>
    <p:extLst>
      <p:ext uri="{BB962C8B-B14F-4D97-AF65-F5344CB8AC3E}">
        <p14:creationId xmlns:p14="http://schemas.microsoft.com/office/powerpoint/2010/main" val="1638619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DF8-2BB9-42CD-AB0E-CB05145290DE}"/>
              </a:ext>
            </a:extLst>
          </p:cNvPr>
          <p:cNvSpPr>
            <a:spLocks noGrp="1"/>
          </p:cNvSpPr>
          <p:nvPr>
            <p:ph type="title"/>
          </p:nvPr>
        </p:nvSpPr>
        <p:spPr/>
        <p:txBody>
          <a:bodyPr>
            <a:normAutofit/>
          </a:bodyPr>
          <a:lstStyle/>
          <a:p>
            <a:r>
              <a:rPr lang="en-US">
                <a:solidFill>
                  <a:schemeClr val="accent1"/>
                </a:solidFill>
              </a:rPr>
              <a:t>Adding your X handle</a:t>
            </a:r>
          </a:p>
        </p:txBody>
      </p:sp>
      <p:sp>
        <p:nvSpPr>
          <p:cNvPr id="5" name="Content Placeholder 2">
            <a:extLst>
              <a:ext uri="{FF2B5EF4-FFF2-40B4-BE49-F238E27FC236}">
                <a16:creationId xmlns:a16="http://schemas.microsoft.com/office/drawing/2014/main" id="{2D0FF8A0-2A2A-45A3-BF0B-5C5CAA8C1B6B}"/>
              </a:ext>
            </a:extLst>
          </p:cNvPr>
          <p:cNvSpPr txBox="1">
            <a:spLocks noGrp="1"/>
          </p:cNvSpPr>
          <p:nvPr>
            <p:ph sz="half" idx="1"/>
          </p:nvPr>
        </p:nvSpPr>
        <p:spPr>
          <a:xfrm>
            <a:off x="520824" y="1550335"/>
            <a:ext cx="578232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500"/>
              <a:t>To add your X handle to the slides:</a:t>
            </a:r>
          </a:p>
          <a:p>
            <a:pPr marL="914400" lvl="1" indent="-457200">
              <a:buFont typeface="+mj-lt"/>
              <a:buAutoNum type="arabicPeriod"/>
              <a:defRPr/>
            </a:pPr>
            <a:r>
              <a:rPr lang="en-US" sz="1800"/>
              <a:t>Click on View on the menu bar</a:t>
            </a:r>
          </a:p>
          <a:p>
            <a:pPr marL="914400" lvl="1" indent="-457200">
              <a:buFont typeface="+mj-lt"/>
              <a:buAutoNum type="arabicPeriod"/>
              <a:defRPr/>
            </a:pPr>
            <a:r>
              <a:rPr lang="en-US" sz="1800"/>
              <a:t>Click on Slide Master</a:t>
            </a:r>
          </a:p>
          <a:p>
            <a:pPr marL="457200" lvl="1" indent="0">
              <a:buNone/>
              <a:defRPr/>
            </a:pPr>
            <a:endParaRPr lang="en-US" sz="2100"/>
          </a:p>
          <a:p>
            <a:pPr marL="457200" lvl="1" indent="0">
              <a:buNone/>
              <a:defRPr/>
            </a:pPr>
            <a:endParaRPr lang="en-US" sz="2100"/>
          </a:p>
          <a:p>
            <a:pPr marL="457200" lvl="1" indent="0">
              <a:buNone/>
              <a:defRPr/>
            </a:pPr>
            <a:endParaRPr lang="en-US" sz="2100"/>
          </a:p>
          <a:p>
            <a:pPr marL="457200" lvl="1" indent="0">
              <a:buNone/>
              <a:defRPr/>
            </a:pPr>
            <a:r>
              <a:rPr lang="en-US" sz="1800"/>
              <a:t>3. 	Make sure the second slide is selected</a:t>
            </a:r>
          </a:p>
          <a:p>
            <a:pPr lvl="1">
              <a:defRPr/>
            </a:pPr>
            <a:endParaRPr lang="en-US" sz="2100"/>
          </a:p>
          <a:p>
            <a:pPr marL="457200" lvl="1" indent="0">
              <a:buNone/>
              <a:defRPr/>
            </a:pPr>
            <a:endParaRPr lang="en-US" sz="2100"/>
          </a:p>
          <a:p>
            <a:pPr marL="457200" lvl="1" indent="0">
              <a:buNone/>
              <a:defRPr/>
            </a:pPr>
            <a:endParaRPr lang="en-US" sz="2100"/>
          </a:p>
          <a:p>
            <a:pPr marL="457200" lvl="1" indent="0">
              <a:buNone/>
              <a:defRPr/>
            </a:pPr>
            <a:endParaRPr lang="en-US" sz="2100"/>
          </a:p>
          <a:p>
            <a:pPr marL="457200" lvl="1" indent="0">
              <a:buNone/>
              <a:defRPr/>
            </a:pPr>
            <a:endParaRPr lang="en-US" sz="2100"/>
          </a:p>
        </p:txBody>
      </p:sp>
      <p:sp>
        <p:nvSpPr>
          <p:cNvPr id="8" name="Content Placeholder 7">
            <a:extLst>
              <a:ext uri="{FF2B5EF4-FFF2-40B4-BE49-F238E27FC236}">
                <a16:creationId xmlns:a16="http://schemas.microsoft.com/office/drawing/2014/main" id="{934798DE-29A7-461F-A68D-57F8C778B24F}"/>
              </a:ext>
            </a:extLst>
          </p:cNvPr>
          <p:cNvSpPr>
            <a:spLocks noGrp="1"/>
          </p:cNvSpPr>
          <p:nvPr>
            <p:ph sz="half" idx="2"/>
          </p:nvPr>
        </p:nvSpPr>
        <p:spPr>
          <a:xfrm>
            <a:off x="5084685" y="1466445"/>
            <a:ext cx="6586491" cy="4351338"/>
          </a:xfrm>
        </p:spPr>
        <p:txBody>
          <a:bodyPr/>
          <a:lstStyle/>
          <a:p>
            <a:endParaRPr lang="en-US"/>
          </a:p>
          <a:p>
            <a:pPr marL="457200" lvl="1" indent="0">
              <a:buNone/>
              <a:defRPr/>
            </a:pPr>
            <a:r>
              <a:rPr lang="en-US" sz="1800"/>
              <a:t>4. 	Click on the text box and type in your X handle</a:t>
            </a:r>
          </a:p>
          <a:p>
            <a:pPr marL="457200" lvl="1" indent="0">
              <a:buNone/>
              <a:defRPr/>
            </a:pPr>
            <a:r>
              <a:rPr lang="en-US" sz="1800"/>
              <a:t>5. 	Click on Close Master View on the top menu when finished</a:t>
            </a:r>
          </a:p>
          <a:p>
            <a:endParaRPr lang="en-US"/>
          </a:p>
        </p:txBody>
      </p:sp>
      <p:pic>
        <p:nvPicPr>
          <p:cNvPr id="6" name="Picture 5">
            <a:extLst>
              <a:ext uri="{FF2B5EF4-FFF2-40B4-BE49-F238E27FC236}">
                <a16:creationId xmlns:a16="http://schemas.microsoft.com/office/drawing/2014/main" id="{3EDC177C-6C14-4D92-BD63-61586A831F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23423" y="2763987"/>
            <a:ext cx="3960973" cy="692008"/>
          </a:xfrm>
          <a:prstGeom prst="rect">
            <a:avLst/>
          </a:prstGeom>
        </p:spPr>
      </p:pic>
      <p:pic>
        <p:nvPicPr>
          <p:cNvPr id="10" name="Picture 9">
            <a:extLst>
              <a:ext uri="{FF2B5EF4-FFF2-40B4-BE49-F238E27FC236}">
                <a16:creationId xmlns:a16="http://schemas.microsoft.com/office/drawing/2014/main" id="{0AFB0D6D-9C11-4DB7-8702-E259B5DDE1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23424" y="4237292"/>
            <a:ext cx="2937516" cy="1702907"/>
          </a:xfrm>
          <a:prstGeom prst="rect">
            <a:avLst/>
          </a:prstGeom>
        </p:spPr>
      </p:pic>
      <p:pic>
        <p:nvPicPr>
          <p:cNvPr id="13" name="Picture 12">
            <a:extLst>
              <a:ext uri="{FF2B5EF4-FFF2-40B4-BE49-F238E27FC236}">
                <a16:creationId xmlns:a16="http://schemas.microsoft.com/office/drawing/2014/main" id="{04614941-D148-47D2-A0BA-C3C36B204F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1167" y="2703484"/>
            <a:ext cx="3209567" cy="3439079"/>
          </a:xfrm>
          <a:prstGeom prst="rect">
            <a:avLst/>
          </a:prstGeom>
        </p:spPr>
      </p:pic>
    </p:spTree>
    <p:extLst>
      <p:ext uri="{BB962C8B-B14F-4D97-AF65-F5344CB8AC3E}">
        <p14:creationId xmlns:p14="http://schemas.microsoft.com/office/powerpoint/2010/main" val="71039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12C9-B850-C670-55EF-CA480778CF7C}"/>
              </a:ext>
            </a:extLst>
          </p:cNvPr>
          <p:cNvSpPr>
            <a:spLocks noGrp="1"/>
          </p:cNvSpPr>
          <p:nvPr>
            <p:ph type="title"/>
          </p:nvPr>
        </p:nvSpPr>
        <p:spPr/>
        <p:txBody>
          <a:bodyPr/>
          <a:lstStyle/>
          <a:p>
            <a:endParaRPr lang="en-US">
              <a:solidFill>
                <a:schemeClr val="accent1"/>
              </a:solidFill>
            </a:endParaRPr>
          </a:p>
        </p:txBody>
      </p:sp>
      <p:sp>
        <p:nvSpPr>
          <p:cNvPr id="3" name="Content Placeholder 2">
            <a:extLst>
              <a:ext uri="{FF2B5EF4-FFF2-40B4-BE49-F238E27FC236}">
                <a16:creationId xmlns:a16="http://schemas.microsoft.com/office/drawing/2014/main" id="{9F539D5A-6465-363B-6645-20B37B6F312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7693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AF52-3318-FC5E-A24B-D6067D67012B}"/>
              </a:ext>
            </a:extLst>
          </p:cNvPr>
          <p:cNvSpPr>
            <a:spLocks noGrp="1"/>
          </p:cNvSpPr>
          <p:nvPr>
            <p:ph type="ctrTitle"/>
          </p:nvPr>
        </p:nvSpPr>
        <p:spPr/>
        <p:txBody>
          <a:bodyPr/>
          <a:lstStyle/>
          <a:p>
            <a:endParaRPr lang="en-US">
              <a:solidFill>
                <a:schemeClr val="accent1"/>
              </a:solidFill>
            </a:endParaRPr>
          </a:p>
        </p:txBody>
      </p:sp>
      <p:sp>
        <p:nvSpPr>
          <p:cNvPr id="3" name="Subtitle 2">
            <a:extLst>
              <a:ext uri="{FF2B5EF4-FFF2-40B4-BE49-F238E27FC236}">
                <a16:creationId xmlns:a16="http://schemas.microsoft.com/office/drawing/2014/main" id="{C39935F0-BBA5-D7AB-6F73-B0819FC37D7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4622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4452-462C-4AA6-93D6-3424C62D2BED}"/>
              </a:ext>
            </a:extLst>
          </p:cNvPr>
          <p:cNvSpPr>
            <a:spLocks noGrp="1"/>
          </p:cNvSpPr>
          <p:nvPr>
            <p:ph type="title"/>
          </p:nvPr>
        </p:nvSpPr>
        <p:spPr/>
        <p:txBody>
          <a:bodyPr/>
          <a:lstStyle/>
          <a:p>
            <a:r>
              <a:rPr lang="en-US">
                <a:solidFill>
                  <a:schemeClr val="accent1"/>
                </a:solidFill>
              </a:rPr>
              <a:t>Disclosure</a:t>
            </a:r>
          </a:p>
        </p:txBody>
      </p:sp>
      <p:sp>
        <p:nvSpPr>
          <p:cNvPr id="3" name="Content Placeholder 2">
            <a:extLst>
              <a:ext uri="{FF2B5EF4-FFF2-40B4-BE49-F238E27FC236}">
                <a16:creationId xmlns:a16="http://schemas.microsoft.com/office/drawing/2014/main" id="{BA00C381-CA12-4652-B4E7-0A6F99C9A376}"/>
              </a:ext>
            </a:extLst>
          </p:cNvPr>
          <p:cNvSpPr>
            <a:spLocks noGrp="1"/>
          </p:cNvSpPr>
          <p:nvPr>
            <p:ph idx="1"/>
          </p:nvPr>
        </p:nvSpPr>
        <p:spPr/>
        <p:txBody>
          <a:bodyPr>
            <a:normAutofit lnSpcReduction="10000"/>
          </a:bodyPr>
          <a:lstStyle/>
          <a:p>
            <a:pPr>
              <a:defRPr/>
            </a:pPr>
            <a:r>
              <a:rPr lang="en-US"/>
              <a:t>List your employer along with any potential conflicts of interest.</a:t>
            </a:r>
          </a:p>
          <a:p>
            <a:pPr>
              <a:defRPr/>
            </a:pPr>
            <a:r>
              <a:rPr lang="en-US"/>
              <a:t>If you have none, please enter the following statement: “I have no conflicts of interest to disclose.”</a:t>
            </a:r>
          </a:p>
          <a:p>
            <a:pPr marL="457200" lvl="1" indent="0">
              <a:buFont typeface="Arial" panose="020B0604020202020204" pitchFamily="34" charset="0"/>
              <a:buNone/>
            </a:pPr>
            <a:endParaRPr lang="en-US" sz="1600">
              <a:solidFill>
                <a:srgbClr val="C00000"/>
              </a:solidFill>
            </a:endParaRPr>
          </a:p>
          <a:p>
            <a:pPr marL="0" indent="0">
              <a:buFont typeface="Arial" panose="020B0604020202020204" pitchFamily="34" charset="0"/>
              <a:buNone/>
            </a:pPr>
            <a:r>
              <a:rPr lang="en-US" sz="2200">
                <a:solidFill>
                  <a:srgbClr val="01B1AF"/>
                </a:solidFill>
              </a:rPr>
              <a:t>Speakers are also required to disclose the following, if applicable, to the audience at the beginning of your presentation (in accordance with ACCME standards and Food and Drug Administration requirements):</a:t>
            </a:r>
          </a:p>
          <a:p>
            <a:pPr lvl="1"/>
            <a:r>
              <a:rPr lang="en-US" sz="2200">
                <a:solidFill>
                  <a:srgbClr val="01B1AF"/>
                </a:solidFill>
              </a:rPr>
              <a:t>Any vested interest or intention to discuss off-label and/or investigational use of pharmaceuticals or devices.</a:t>
            </a:r>
          </a:p>
          <a:p>
            <a:pPr lvl="1"/>
            <a:r>
              <a:rPr lang="en-US" sz="2200">
                <a:solidFill>
                  <a:srgbClr val="01B1AF"/>
                </a:solidFill>
              </a:rPr>
              <a:t>The existence of any financial or other relationship you have with the manufacturer(s) or any commercial product(s) or provider(s) of any commercial services discussed in an educational presentation IF your disclosure that is displayed on the disclosure slide is not current. </a:t>
            </a:r>
            <a:endParaRPr lang="en-US" sz="1600" b="1">
              <a:solidFill>
                <a:srgbClr val="01B1AF"/>
              </a:solidFill>
            </a:endParaRPr>
          </a:p>
          <a:p>
            <a:endParaRPr lang="en-US"/>
          </a:p>
        </p:txBody>
      </p:sp>
    </p:spTree>
    <p:extLst>
      <p:ext uri="{BB962C8B-B14F-4D97-AF65-F5344CB8AC3E}">
        <p14:creationId xmlns:p14="http://schemas.microsoft.com/office/powerpoint/2010/main" val="153846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a:solidFill>
                  <a:schemeClr val="accent1"/>
                </a:solidFill>
              </a:rPr>
              <a:t>What to Include</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690688"/>
            <a:ext cx="10515600" cy="4351338"/>
          </a:xfrm>
        </p:spPr>
        <p:txBody>
          <a:bodyPr>
            <a:normAutofit/>
          </a:bodyPr>
          <a:lstStyle/>
          <a:p>
            <a:pPr>
              <a:defRPr/>
            </a:pPr>
            <a:r>
              <a:rPr lang="en-US" sz="2600"/>
              <a:t>List two to three goals that highlight the instructional content and/or expected learning outcomes of your presentation.</a:t>
            </a:r>
          </a:p>
          <a:p>
            <a:pPr>
              <a:defRPr/>
            </a:pPr>
            <a:r>
              <a:rPr lang="en-US" sz="2600"/>
              <a:t>Examples of expected results include increasing knowledge/skills and, when appropriate, applying new strategies to make practice modifications.</a:t>
            </a:r>
          </a:p>
          <a:p>
            <a:pPr>
              <a:defRPr/>
            </a:pPr>
            <a:r>
              <a:rPr lang="en-US" sz="2600"/>
              <a:t>Outcomes should be grounded in real expertise (what are the best performers deciding/doing?).</a:t>
            </a:r>
          </a:p>
          <a:p>
            <a:pPr>
              <a:defRPr/>
            </a:pPr>
            <a:r>
              <a:rPr lang="en-US" sz="2600"/>
              <a:t>Address potential challenges/barriers to change during your talk and discuss potential solutions so that learners are better equipped to make changes in practice if needed.</a:t>
            </a:r>
          </a:p>
        </p:txBody>
      </p:sp>
    </p:spTree>
    <p:extLst>
      <p:ext uri="{BB962C8B-B14F-4D97-AF65-F5344CB8AC3E}">
        <p14:creationId xmlns:p14="http://schemas.microsoft.com/office/powerpoint/2010/main" val="145137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a:solidFill>
                  <a:schemeClr val="accent1"/>
                </a:solidFill>
              </a:rPr>
              <a:t>Learning Objectives</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523785"/>
            <a:ext cx="10515600" cy="4351338"/>
          </a:xfrm>
        </p:spPr>
        <p:txBody>
          <a:bodyPr>
            <a:normAutofit/>
          </a:bodyPr>
          <a:lstStyle/>
          <a:p>
            <a:pPr marL="0" indent="0">
              <a:lnSpc>
                <a:spcPct val="107000"/>
              </a:lnSpc>
              <a:spcBef>
                <a:spcPts val="0"/>
              </a:spcBef>
              <a:spcAft>
                <a:spcPts val="800"/>
              </a:spcAft>
              <a:buNone/>
            </a:pPr>
            <a:r>
              <a:rPr lang="en-US" sz="2800" b="1">
                <a:effectLst/>
                <a:latin typeface="Calibri" panose="020F0502020204030204" pitchFamily="34" charset="0"/>
                <a:ea typeface="Times New Roman" panose="02020603050405020304" pitchFamily="18" charset="0"/>
                <a:cs typeface="Calibri" panose="020F0502020204030204" pitchFamily="34" charset="0"/>
              </a:rPr>
              <a:t>Learning Objectives</a:t>
            </a:r>
            <a:r>
              <a:rPr lang="en-US" sz="2800">
                <a:effectLst/>
                <a:latin typeface="Calibri" panose="020F0502020204030204" pitchFamily="34" charset="0"/>
                <a:ea typeface="Times New Roman" panose="02020603050405020304" pitchFamily="18" charset="0"/>
                <a:cs typeface="Calibri" panose="020F0502020204030204" pitchFamily="34" charset="0"/>
              </a:rPr>
              <a:t> are not teaching objectives or goals statements about the purpose of a presentation. Learning Objectives are </a:t>
            </a:r>
            <a:r>
              <a:rPr lang="en-US" sz="2800" b="1">
                <a:effectLst/>
                <a:latin typeface="Calibri" panose="020F0502020204030204" pitchFamily="34" charset="0"/>
                <a:ea typeface="Times New Roman" panose="02020603050405020304" pitchFamily="18" charset="0"/>
                <a:cs typeface="Calibri" panose="020F0502020204030204" pitchFamily="34" charset="0"/>
              </a:rPr>
              <a:t>specific</a:t>
            </a:r>
            <a:r>
              <a:rPr lang="en-US" sz="2800">
                <a:effectLst/>
                <a:latin typeface="Calibri" panose="020F0502020204030204" pitchFamily="34" charset="0"/>
                <a:ea typeface="Times New Roman" panose="02020603050405020304" pitchFamily="18" charset="0"/>
                <a:cs typeface="Calibri" panose="020F0502020204030204" pitchFamily="34" charset="0"/>
              </a:rPr>
              <a:t> and </a:t>
            </a:r>
            <a:r>
              <a:rPr lang="en-US" sz="2800" b="1">
                <a:effectLst/>
                <a:latin typeface="Calibri" panose="020F0502020204030204" pitchFamily="34" charset="0"/>
                <a:ea typeface="Times New Roman" panose="02020603050405020304" pitchFamily="18" charset="0"/>
                <a:cs typeface="Calibri" panose="020F0502020204030204" pitchFamily="34" charset="0"/>
              </a:rPr>
              <a:t>measurable</a:t>
            </a:r>
            <a:r>
              <a:rPr lang="en-US" sz="2800">
                <a:effectLst/>
                <a:latin typeface="Calibri" panose="020F0502020204030204" pitchFamily="34" charset="0"/>
                <a:ea typeface="Times New Roman" panose="02020603050405020304" pitchFamily="18" charset="0"/>
                <a:cs typeface="Calibri" panose="020F0502020204030204" pitchFamily="34" charset="0"/>
              </a:rPr>
              <a:t>, not broad and unquantifiable. </a:t>
            </a:r>
          </a:p>
          <a:p>
            <a:pPr marL="0" marR="0" indent="0">
              <a:lnSpc>
                <a:spcPct val="107000"/>
              </a:lnSpc>
              <a:spcBef>
                <a:spcPts val="0"/>
              </a:spcBef>
              <a:spcAft>
                <a:spcPts val="800"/>
              </a:spcAft>
              <a:buNone/>
            </a:pPr>
            <a:r>
              <a:rPr lang="en-US" sz="2800">
                <a:effectLst/>
                <a:latin typeface="Calibri" panose="020F0502020204030204" pitchFamily="34" charset="0"/>
                <a:ea typeface="Times New Roman" panose="02020603050405020304" pitchFamily="18" charset="0"/>
                <a:cs typeface="Calibri" panose="020F0502020204030204" pitchFamily="34" charset="0"/>
              </a:rPr>
              <a:t>Learning Objectives are </a:t>
            </a:r>
            <a:r>
              <a:rPr lang="en-US" sz="2800" b="1">
                <a:effectLst/>
                <a:latin typeface="Calibri" panose="020F0502020204030204" pitchFamily="34" charset="0"/>
                <a:ea typeface="Times New Roman" panose="02020603050405020304" pitchFamily="18" charset="0"/>
                <a:cs typeface="Calibri" panose="020F0502020204030204" pitchFamily="34" charset="0"/>
              </a:rPr>
              <a:t>detailed descriptions</a:t>
            </a:r>
            <a:r>
              <a:rPr lang="en-US" sz="2800">
                <a:effectLst/>
                <a:latin typeface="Calibri" panose="020F0502020204030204" pitchFamily="34" charset="0"/>
                <a:ea typeface="Times New Roman" panose="02020603050405020304" pitchFamily="18" charset="0"/>
                <a:cs typeface="Calibri" panose="020F0502020204030204" pitchFamily="34" charset="0"/>
              </a:rPr>
              <a:t> of what </a:t>
            </a:r>
            <a:r>
              <a:rPr lang="en-US" sz="2800" b="1">
                <a:effectLst/>
                <a:latin typeface="Calibri" panose="020F0502020204030204" pitchFamily="34" charset="0"/>
                <a:ea typeface="Times New Roman" panose="02020603050405020304" pitchFamily="18" charset="0"/>
                <a:cs typeface="Calibri" panose="020F0502020204030204" pitchFamily="34" charset="0"/>
              </a:rPr>
              <a:t>participants</a:t>
            </a:r>
            <a:r>
              <a:rPr lang="en-US" sz="2800">
                <a:effectLst/>
                <a:latin typeface="Calibri" panose="020F0502020204030204" pitchFamily="34" charset="0"/>
                <a:ea typeface="Times New Roman" panose="02020603050405020304" pitchFamily="18" charset="0"/>
                <a:cs typeface="Calibri" panose="020F0502020204030204" pitchFamily="34" charset="0"/>
              </a:rPr>
              <a:t> will be </a:t>
            </a:r>
            <a:r>
              <a:rPr lang="en-US" sz="2800" b="1">
                <a:effectLst/>
                <a:latin typeface="Calibri" panose="020F0502020204030204" pitchFamily="34" charset="0"/>
                <a:ea typeface="Times New Roman" panose="02020603050405020304" pitchFamily="18" charset="0"/>
                <a:cs typeface="Calibri" panose="020F0502020204030204" pitchFamily="34" charset="0"/>
              </a:rPr>
              <a:t>able to do</a:t>
            </a:r>
            <a:r>
              <a:rPr lang="en-US" sz="2800">
                <a:effectLst/>
                <a:latin typeface="Calibri" panose="020F0502020204030204" pitchFamily="34" charset="0"/>
                <a:ea typeface="Times New Roman" panose="02020603050405020304" pitchFamily="18" charset="0"/>
                <a:cs typeface="Calibri" panose="020F0502020204030204" pitchFamily="34" charset="0"/>
              </a:rPr>
              <a:t> as a result of attending a presentation. </a:t>
            </a:r>
          </a:p>
          <a:p>
            <a:pPr marL="0" marR="0" indent="0">
              <a:lnSpc>
                <a:spcPct val="107000"/>
              </a:lnSpc>
              <a:spcBef>
                <a:spcPts val="0"/>
              </a:spcBef>
              <a:spcAft>
                <a:spcPts val="800"/>
              </a:spcAft>
              <a:buNone/>
            </a:pPr>
            <a:r>
              <a:rPr lang="en-US" sz="2800">
                <a:effectLst/>
                <a:latin typeface="Calibri" panose="020F0502020204030204" pitchFamily="34" charset="0"/>
                <a:ea typeface="Times New Roman" panose="02020603050405020304" pitchFamily="18" charset="0"/>
                <a:cs typeface="Times New Roman" panose="02020603050405020304" pitchFamily="18" charset="0"/>
              </a:rPr>
              <a:t>Use </a:t>
            </a:r>
            <a:r>
              <a:rPr lang="en-US" sz="2800">
                <a:effectLst/>
                <a:latin typeface="Calibri" panose="020F0502020204030204" pitchFamily="34" charset="0"/>
                <a:ea typeface="Times New Roman" panose="02020603050405020304" pitchFamily="18" charset="0"/>
              </a:rPr>
              <a:t>a single </a:t>
            </a:r>
            <a:r>
              <a:rPr lang="en-US" sz="2800" b="1">
                <a:effectLst/>
                <a:latin typeface="Calibri" panose="020F0502020204030204" pitchFamily="34" charset="0"/>
                <a:ea typeface="Times New Roman" panose="02020603050405020304" pitchFamily="18" charset="0"/>
                <a:cs typeface="Times New Roman" panose="02020603050405020304" pitchFamily="18" charset="0"/>
              </a:rPr>
              <a:t>action verb</a:t>
            </a:r>
            <a:r>
              <a:rPr lang="en-US" sz="280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a:effectLst/>
                <a:latin typeface="Calibri" panose="020F0502020204030204" pitchFamily="34" charset="0"/>
                <a:ea typeface="Times New Roman" panose="02020603050405020304" pitchFamily="18" charset="0"/>
              </a:rPr>
              <a:t>(refer to Bloom’s Taxonomy list on the next slide) </a:t>
            </a:r>
            <a:r>
              <a:rPr lang="en-US" sz="2800">
                <a:effectLst/>
                <a:latin typeface="Calibri" panose="020F0502020204030204" pitchFamily="34" charset="0"/>
                <a:ea typeface="Times New Roman" panose="02020603050405020304" pitchFamily="18" charset="0"/>
                <a:cs typeface="Times New Roman" panose="02020603050405020304" pitchFamily="18" charset="0"/>
              </a:rPr>
              <a:t>to indicate </a:t>
            </a:r>
            <a:r>
              <a:rPr lang="en-US" sz="2800">
                <a:effectLst/>
                <a:latin typeface="Calibri" panose="020F0502020204030204" pitchFamily="34" charset="0"/>
                <a:ea typeface="Times New Roman" panose="02020603050405020304" pitchFamily="18" charset="0"/>
              </a:rPr>
              <a:t>a </a:t>
            </a:r>
            <a:r>
              <a:rPr lang="en-US" sz="2800">
                <a:effectLst/>
                <a:latin typeface="Calibri" panose="020F0502020204030204" pitchFamily="34" charset="0"/>
                <a:ea typeface="Times New Roman" panose="02020603050405020304" pitchFamily="18" charset="0"/>
                <a:cs typeface="Times New Roman" panose="02020603050405020304" pitchFamily="18" charset="0"/>
              </a:rPr>
              <a:t>measurable outcome in competence or performance as a result of attending a presentation.</a:t>
            </a:r>
            <a:endParaRPr lang="en-US">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18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1D56-0EFC-43D6-92EB-CCF8A5432C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477260-3A93-46EE-AB68-A6080940EC5A}"/>
              </a:ext>
            </a:extLst>
          </p:cNvPr>
          <p:cNvSpPr>
            <a:spLocks noGrp="1"/>
          </p:cNvSpPr>
          <p:nvPr>
            <p:ph idx="1"/>
          </p:nvPr>
        </p:nvSpPr>
        <p:spPr/>
        <p:txBody>
          <a:bodyPr/>
          <a:lstStyle/>
          <a:p>
            <a:endParaRPr lang="en-US"/>
          </a:p>
        </p:txBody>
      </p:sp>
      <p:pic>
        <p:nvPicPr>
          <p:cNvPr id="4" name="Picture 3" descr="A screenshot of a cell phone&#10;&#10;Description automatically generated">
            <a:extLst>
              <a:ext uri="{FF2B5EF4-FFF2-40B4-BE49-F238E27FC236}">
                <a16:creationId xmlns:a16="http://schemas.microsoft.com/office/drawing/2014/main" id="{16182811-6AC8-4BA1-867C-DCBB39F5F9C4}"/>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84800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a:solidFill>
                  <a:schemeClr val="accent1"/>
                </a:solidFill>
              </a:rPr>
              <a:t>Learning Objectives Example</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523785"/>
            <a:ext cx="10515600" cy="4351338"/>
          </a:xfrm>
        </p:spPr>
        <p:txBody>
          <a:bodyPr vert="horz" lIns="91440" tIns="45720" rIns="91440" bIns="45720" rtlCol="0" anchor="t">
            <a:normAutofit fontScale="85000" lnSpcReduction="20000"/>
          </a:bodyPr>
          <a:lstStyle/>
          <a:p>
            <a:pPr marL="0" indent="0">
              <a:lnSpc>
                <a:spcPct val="107000"/>
              </a:lnSpc>
              <a:spcBef>
                <a:spcPts val="0"/>
              </a:spcBef>
              <a:spcAft>
                <a:spcPts val="800"/>
              </a:spcAft>
              <a:buNone/>
            </a:pPr>
            <a:r>
              <a:rPr lang="en-US" sz="2800"/>
              <a:t>Describe what the learner is expected to do differently, keeping in mind your identified practice gaps, needs and expected results.</a:t>
            </a:r>
          </a:p>
          <a:p>
            <a:pPr marL="0" marR="0" indent="0">
              <a:lnSpc>
                <a:spcPct val="107000"/>
              </a:lnSpc>
              <a:spcBef>
                <a:spcPts val="0"/>
              </a:spcBef>
              <a:spcAft>
                <a:spcPts val="800"/>
              </a:spcAft>
              <a:buNone/>
            </a:pP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r>
              <a:rPr lang="en-US" sz="2800" b="1">
                <a:effectLst/>
                <a:latin typeface="Calibri" panose="020F0502020204030204" pitchFamily="34" charset="0"/>
                <a:ea typeface="Times New Roman" panose="02020603050405020304" pitchFamily="18" charset="0"/>
                <a:cs typeface="Calibri" panose="020F0502020204030204" pitchFamily="34" charset="0"/>
              </a:rPr>
              <a:t>Well-Defined Learning Objective example: </a:t>
            </a:r>
          </a:p>
          <a:p>
            <a:pPr marL="0" marR="0" indent="0">
              <a:lnSpc>
                <a:spcPct val="107000"/>
              </a:lnSpc>
              <a:spcBef>
                <a:spcPts val="0"/>
              </a:spcBef>
              <a:spcAft>
                <a:spcPts val="800"/>
              </a:spcAft>
              <a:buNone/>
            </a:pPr>
            <a:r>
              <a:rPr lang="en-US" sz="2800">
                <a:effectLst/>
                <a:latin typeface="Calibri" panose="020F0502020204030204" pitchFamily="34" charset="0"/>
                <a:ea typeface="Times New Roman" panose="02020603050405020304" pitchFamily="18" charset="0"/>
                <a:cs typeface="Calibri" panose="020F0502020204030204" pitchFamily="34" charset="0"/>
              </a:rPr>
              <a:t>Upon completion of this activity, attendees will be able to</a:t>
            </a:r>
            <a:r>
              <a:rPr lang="en-US" sz="2800" b="1">
                <a:effectLst/>
                <a:latin typeface="Calibri" panose="020F0502020204030204" pitchFamily="34" charset="0"/>
                <a:ea typeface="Times New Roman" panose="02020603050405020304" pitchFamily="18" charset="0"/>
                <a:cs typeface="Calibri" panose="020F0502020204030204" pitchFamily="34" charset="0"/>
              </a:rPr>
              <a:t> </a:t>
            </a:r>
            <a:r>
              <a:rPr lang="en-US" sz="28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a:t>
            </a:r>
            <a:r>
              <a:rPr lang="en-US"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a:effectLst/>
                <a:latin typeface="Calibri" panose="020F0502020204030204" pitchFamily="34" charset="0"/>
                <a:ea typeface="Times New Roman" panose="02020603050405020304" pitchFamily="18" charset="0"/>
                <a:cs typeface="Calibri" panose="020F0502020204030204" pitchFamily="34" charset="0"/>
              </a:rPr>
              <a:t>which patients would be eligible for weekly hyperfractionated breast irradiation by the current trial.</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r>
              <a:rPr lang="en-US" sz="2800" b="1">
                <a:effectLst/>
                <a:latin typeface="Calibri" panose="020F0502020204030204" pitchFamily="34" charset="0"/>
                <a:ea typeface="Times New Roman" panose="02020603050405020304" pitchFamily="18" charset="0"/>
                <a:cs typeface="Calibri" panose="020F0502020204030204" pitchFamily="34" charset="0"/>
              </a:rPr>
              <a:t>Poorly Defined Learning Objective example: </a:t>
            </a:r>
          </a:p>
          <a:p>
            <a:pPr marL="0" marR="0" indent="0">
              <a:lnSpc>
                <a:spcPct val="107000"/>
              </a:lnSpc>
              <a:spcBef>
                <a:spcPts val="0"/>
              </a:spcBef>
              <a:spcAft>
                <a:spcPts val="800"/>
              </a:spcAft>
              <a:buNone/>
            </a:pPr>
            <a:r>
              <a:rPr lang="en-US" sz="2800">
                <a:effectLst/>
                <a:latin typeface="Calibri" panose="020F0502020204030204" pitchFamily="34" charset="0"/>
                <a:ea typeface="Times New Roman" panose="02020603050405020304" pitchFamily="18" charset="0"/>
                <a:cs typeface="Calibri" panose="020F0502020204030204" pitchFamily="34" charset="0"/>
              </a:rPr>
              <a:t>This session will provide a better understanding of hyperfractionated breast irradiation eligibility.</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82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84F9-E598-49BE-B851-0CDDA4ED449B}"/>
              </a:ext>
            </a:extLst>
          </p:cNvPr>
          <p:cNvSpPr>
            <a:spLocks noGrp="1"/>
          </p:cNvSpPr>
          <p:nvPr>
            <p:ph type="title"/>
          </p:nvPr>
        </p:nvSpPr>
        <p:spPr/>
        <p:txBody>
          <a:bodyPr/>
          <a:lstStyle/>
          <a:p>
            <a:r>
              <a:rPr lang="en-US">
                <a:solidFill>
                  <a:schemeClr val="accent1"/>
                </a:solidFill>
              </a:rPr>
              <a:t>Effective Educational Practices</a:t>
            </a:r>
          </a:p>
        </p:txBody>
      </p:sp>
      <p:sp>
        <p:nvSpPr>
          <p:cNvPr id="3" name="Content Placeholder 2">
            <a:extLst>
              <a:ext uri="{FF2B5EF4-FFF2-40B4-BE49-F238E27FC236}">
                <a16:creationId xmlns:a16="http://schemas.microsoft.com/office/drawing/2014/main" id="{93E05EC4-3A8B-44A4-BDB5-93C2FF7D1BD8}"/>
              </a:ext>
            </a:extLst>
          </p:cNvPr>
          <p:cNvSpPr>
            <a:spLocks noGrp="1"/>
          </p:cNvSpPr>
          <p:nvPr>
            <p:ph idx="1"/>
          </p:nvPr>
        </p:nvSpPr>
        <p:spPr/>
        <p:txBody>
          <a:bodyPr>
            <a:normAutofit lnSpcReduction="10000"/>
          </a:bodyPr>
          <a:lstStyle/>
          <a:p>
            <a:r>
              <a:rPr lang="en-US"/>
              <a:t>Talk titles should inspire curiosity. If you update your talk title, please send it to ASTRO staff so they can update the program.</a:t>
            </a:r>
          </a:p>
          <a:p>
            <a:r>
              <a:rPr lang="en-US"/>
              <a:t>Consider making your talk case-based with decision points throughout. Use decision points as opportunities for attendees to take one minute and speak to one another about what they would do. People learn more when they collaborate.</a:t>
            </a:r>
          </a:p>
          <a:p>
            <a:r>
              <a:rPr lang="en-US"/>
              <a:t>Spend less time on slides and more time on discussion, questions and answers, and attendee engagement. Be sure you know when your session will be addressing Q&amp;A.</a:t>
            </a:r>
          </a:p>
          <a:p>
            <a:r>
              <a:rPr lang="en-US"/>
              <a:t>Show how this education can help attendees make a meaningful, positive change in their day-to-day practice.</a:t>
            </a:r>
          </a:p>
        </p:txBody>
      </p:sp>
    </p:spTree>
    <p:extLst>
      <p:ext uri="{BB962C8B-B14F-4D97-AF65-F5344CB8AC3E}">
        <p14:creationId xmlns:p14="http://schemas.microsoft.com/office/powerpoint/2010/main" val="20029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CD9D-9B7B-48A1-9CBA-8264C3E11490}"/>
              </a:ext>
            </a:extLst>
          </p:cNvPr>
          <p:cNvSpPr>
            <a:spLocks noGrp="1"/>
          </p:cNvSpPr>
          <p:nvPr>
            <p:ph type="title"/>
          </p:nvPr>
        </p:nvSpPr>
        <p:spPr/>
        <p:txBody>
          <a:bodyPr/>
          <a:lstStyle/>
          <a:p>
            <a:r>
              <a:rPr lang="en-US">
                <a:solidFill>
                  <a:schemeClr val="accent1"/>
                </a:solidFill>
              </a:rPr>
              <a:t>Conclusion/Summary – at the end of your talk</a:t>
            </a:r>
          </a:p>
        </p:txBody>
      </p:sp>
      <p:sp>
        <p:nvSpPr>
          <p:cNvPr id="3" name="Content Placeholder 2">
            <a:extLst>
              <a:ext uri="{FF2B5EF4-FFF2-40B4-BE49-F238E27FC236}">
                <a16:creationId xmlns:a16="http://schemas.microsoft.com/office/drawing/2014/main" id="{D8B9787E-7EC9-43D5-9971-BDAE4C7014DE}"/>
              </a:ext>
            </a:extLst>
          </p:cNvPr>
          <p:cNvSpPr>
            <a:spLocks noGrp="1"/>
          </p:cNvSpPr>
          <p:nvPr>
            <p:ph idx="1"/>
          </p:nvPr>
        </p:nvSpPr>
        <p:spPr/>
        <p:txBody>
          <a:bodyPr/>
          <a:lstStyle/>
          <a:p>
            <a:pPr>
              <a:defRPr/>
            </a:pPr>
            <a:r>
              <a:rPr lang="en-US" sz="2500"/>
              <a:t>What are the main teaching points/takeaways from your talk?</a:t>
            </a:r>
          </a:p>
          <a:p>
            <a:pPr lvl="1">
              <a:defRPr/>
            </a:pPr>
            <a:r>
              <a:rPr lang="en-US" sz="2100"/>
              <a:t>If applicable, include key takeaways after each section of the talk so the audience can “digest” the material as the talk proceeds.</a:t>
            </a:r>
          </a:p>
          <a:p>
            <a:pPr>
              <a:defRPr/>
            </a:pPr>
            <a:r>
              <a:rPr lang="en-US" sz="2500"/>
              <a:t>What changes and/or improvements in patient care should your audience make as a result of your presentation?</a:t>
            </a:r>
          </a:p>
          <a:p>
            <a:pPr>
              <a:defRPr/>
            </a:pPr>
            <a:r>
              <a:rPr lang="en-US" sz="2500"/>
              <a:t>How should the audience incorporate information into their current practice?</a:t>
            </a:r>
          </a:p>
          <a:p>
            <a:pPr>
              <a:defRPr/>
            </a:pPr>
            <a:r>
              <a:rPr lang="en-US" sz="2500"/>
              <a:t>How does your lecture improve their competency?  </a:t>
            </a:r>
          </a:p>
          <a:p>
            <a:pPr>
              <a:defRPr/>
            </a:pPr>
            <a:r>
              <a:rPr lang="en-US" sz="2500"/>
              <a:t>How does your lecture address potential challenges/barriers?</a:t>
            </a:r>
          </a:p>
        </p:txBody>
      </p:sp>
    </p:spTree>
    <p:extLst>
      <p:ext uri="{BB962C8B-B14F-4D97-AF65-F5344CB8AC3E}">
        <p14:creationId xmlns:p14="http://schemas.microsoft.com/office/powerpoint/2010/main" val="304796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8D16-7EFF-48D4-9BF8-BA5C9E3F4651}"/>
              </a:ext>
            </a:extLst>
          </p:cNvPr>
          <p:cNvSpPr>
            <a:spLocks noGrp="1"/>
          </p:cNvSpPr>
          <p:nvPr>
            <p:ph type="title"/>
          </p:nvPr>
        </p:nvSpPr>
        <p:spPr/>
        <p:txBody>
          <a:bodyPr/>
          <a:lstStyle/>
          <a:p>
            <a:r>
              <a:rPr lang="en-US">
                <a:solidFill>
                  <a:schemeClr val="accent1"/>
                </a:solidFill>
              </a:rPr>
              <a:t>Widescreen Format</a:t>
            </a:r>
          </a:p>
        </p:txBody>
      </p:sp>
      <p:sp>
        <p:nvSpPr>
          <p:cNvPr id="3" name="Content Placeholder 2">
            <a:extLst>
              <a:ext uri="{FF2B5EF4-FFF2-40B4-BE49-F238E27FC236}">
                <a16:creationId xmlns:a16="http://schemas.microsoft.com/office/drawing/2014/main" id="{5B1B5C9C-8E0B-4271-B491-6B7D7D7F2CB7}"/>
              </a:ext>
            </a:extLst>
          </p:cNvPr>
          <p:cNvSpPr>
            <a:spLocks noGrp="1"/>
          </p:cNvSpPr>
          <p:nvPr>
            <p:ph idx="1"/>
          </p:nvPr>
        </p:nvSpPr>
        <p:spPr/>
        <p:txBody>
          <a:bodyPr>
            <a:normAutofit fontScale="92500" lnSpcReduction="20000"/>
          </a:bodyPr>
          <a:lstStyle/>
          <a:p>
            <a:r>
              <a:rPr lang="en-US"/>
              <a:t>To take full advantage of the widescreen format, we recommend that you build or convert your presentation to 16:9.</a:t>
            </a:r>
          </a:p>
          <a:p>
            <a:r>
              <a:rPr lang="en-US"/>
              <a:t>If you would prefer to use your own PowerPoint template, you can change an existing 4:3 presentation into a 16:9 widescreen format. </a:t>
            </a:r>
          </a:p>
          <a:p>
            <a:r>
              <a:rPr lang="en-US"/>
              <a:t>For </a:t>
            </a:r>
            <a:r>
              <a:rPr lang="en-US" b="1"/>
              <a:t>PowerPoint 2010 and 2007</a:t>
            </a:r>
            <a:r>
              <a:rPr lang="en-US"/>
              <a:t>, on the "Design" tab, click on "Page Setup". In the drop-down box, select "On-Screen Show (16:9)" and click "OK."  </a:t>
            </a:r>
          </a:p>
          <a:p>
            <a:r>
              <a:rPr lang="en-US"/>
              <a:t>If you are using </a:t>
            </a:r>
            <a:r>
              <a:rPr lang="en-US" b="1"/>
              <a:t>Office 2003</a:t>
            </a:r>
            <a:r>
              <a:rPr lang="en-US"/>
              <a:t>, click "File" and select "Page Setup" and then enter in "10" in the first field and "5.63" in the second field and click "OK." </a:t>
            </a:r>
          </a:p>
          <a:p>
            <a:r>
              <a:rPr lang="en-US"/>
              <a:t>If you make this change on an existing presentation, your slides will expand to the new size. If you have any videos or photos in an existing PowerPoint, they might need to be resized (so they do not appear stretched). Check animations to ensure the elements line up correctly.</a:t>
            </a:r>
          </a:p>
        </p:txBody>
      </p:sp>
    </p:spTree>
    <p:extLst>
      <p:ext uri="{BB962C8B-B14F-4D97-AF65-F5344CB8AC3E}">
        <p14:creationId xmlns:p14="http://schemas.microsoft.com/office/powerpoint/2010/main" val="2283825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 AM_EDU Speakers Template_with user handle-AAD-PF33HAC4  -  Read-Only" id="{65C1F72E-3F1D-4AF9-A60E-643CD0A88244}" vid="{A3EAAA7F-1775-4E08-8718-2DE1949E54B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 AM_EDU Speakers Template_with user handle-AAD-PF33HAC4  -  Read-Only" id="{65C1F72E-3F1D-4AF9-A60E-643CD0A88244}" vid="{76337389-4941-4AD4-A86A-33CB8D614190}"/>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 AM_EDU Speakers Template_with user handle-AAD-PF33HAC4  -  Read-Only" id="{65C1F72E-3F1D-4AF9-A60E-643CD0A88244}" vid="{45495B78-00D6-4D03-86D5-7CF642D335A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79f5eea-5841-42bc-b2cf-22e16a85a1d4" xsi:nil="true"/>
    <lcf76f155ced4ddcb4097134ff3c332f xmlns="c9226f5d-1c72-4bc5-a8fe-71717eca57f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FCBBCE91B2F746A60A637FC75E60D4" ma:contentTypeVersion="18" ma:contentTypeDescription="Create a new document." ma:contentTypeScope="" ma:versionID="a8c8715c3add40b72abf52bc55762b72">
  <xsd:schema xmlns:xsd="http://www.w3.org/2001/XMLSchema" xmlns:xs="http://www.w3.org/2001/XMLSchema" xmlns:p="http://schemas.microsoft.com/office/2006/metadata/properties" xmlns:ns2="c9226f5d-1c72-4bc5-a8fe-71717eca57f2" xmlns:ns3="579f5eea-5841-42bc-b2cf-22e16a85a1d4" targetNamespace="http://schemas.microsoft.com/office/2006/metadata/properties" ma:root="true" ma:fieldsID="b58ad352d6cb2ddb17a52ccce4bd2b86" ns2:_="" ns3:_="">
    <xsd:import namespace="c9226f5d-1c72-4bc5-a8fe-71717eca57f2"/>
    <xsd:import namespace="579f5eea-5841-42bc-b2cf-22e16a85a1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26f5d-1c72-4bc5-a8fe-71717eca5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61e26d-7d18-4a9e-9f9c-afcdcfd5d8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9f5eea-5841-42bc-b2cf-22e16a85a1d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8792c8-bb1f-4cb9-8f43-97d65445eda4}" ma:internalName="TaxCatchAll" ma:showField="CatchAllData" ma:web="579f5eea-5841-42bc-b2cf-22e16a85a1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9C7F08-BD98-4893-A686-9D6D97BBE1C3}">
  <ds:schemaRefs>
    <ds:schemaRef ds:uri="579f5eea-5841-42bc-b2cf-22e16a85a1d4"/>
    <ds:schemaRef ds:uri="c9226f5d-1c72-4bc5-a8fe-71717eca57f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8EED347-07F5-40C8-A018-B501250C2F96}">
  <ds:schemaRefs>
    <ds:schemaRef ds:uri="579f5eea-5841-42bc-b2cf-22e16a85a1d4"/>
    <ds:schemaRef ds:uri="c9226f5d-1c72-4bc5-a8fe-71717eca57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C4E66BB-C841-41B1-9545-3E719D160D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24 AM_Generic_PPT_Template_With_X_Handle</Template>
  <TotalTime>0</TotalTime>
  <Words>844</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Calibri</vt:lpstr>
      <vt:lpstr>Calibri Light</vt:lpstr>
      <vt:lpstr>Office Theme</vt:lpstr>
      <vt:lpstr>2_Custom Design</vt:lpstr>
      <vt:lpstr>1_Custom Design</vt:lpstr>
      <vt:lpstr>PowerPoint Presentation</vt:lpstr>
      <vt:lpstr>Disclosure</vt:lpstr>
      <vt:lpstr>What to Include</vt:lpstr>
      <vt:lpstr>Learning Objectives</vt:lpstr>
      <vt:lpstr>PowerPoint Presentation</vt:lpstr>
      <vt:lpstr>Learning Objectives Example</vt:lpstr>
      <vt:lpstr>Effective Educational Practices</vt:lpstr>
      <vt:lpstr>Conclusion/Summary – at the end of your talk</vt:lpstr>
      <vt:lpstr>Widescreen Format</vt:lpstr>
      <vt:lpstr>Adding your X handle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Onon Ichinkhorloo</dc:creator>
  <cp:lastModifiedBy>Beth Bukata</cp:lastModifiedBy>
  <cp:revision>2</cp:revision>
  <dcterms:created xsi:type="dcterms:W3CDTF">2024-04-15T17:16:06Z</dcterms:created>
  <dcterms:modified xsi:type="dcterms:W3CDTF">2024-05-30T19:11:25Z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0x01010058FCBBCE91B2F746A60A637FC75E60D4</vt:lpwstr>
  </property>
  <property fmtid="{D5CDD505-2E9C-101B-9397-08002B2CF9AE}" pid="3" name="MediaServiceImageTags">
    <vt:lpwstr/>
  </property>
</Properties>
</file>