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2" r:id="rId5"/>
    <p:sldMasterId id="2147483692" r:id="rId6"/>
    <p:sldMasterId id="2147483702" r:id="rId7"/>
    <p:sldMasterId id="2147483712" r:id="rId8"/>
  </p:sldMasterIdLst>
  <p:notesMasterIdLst>
    <p:notesMasterId r:id="rId62"/>
  </p:notesMasterIdLst>
  <p:sldIdLst>
    <p:sldId id="256" r:id="rId9"/>
    <p:sldId id="380" r:id="rId10"/>
    <p:sldId id="261" r:id="rId11"/>
    <p:sldId id="295" r:id="rId12"/>
    <p:sldId id="297" r:id="rId13"/>
    <p:sldId id="298" r:id="rId14"/>
    <p:sldId id="345" r:id="rId15"/>
    <p:sldId id="1054" r:id="rId16"/>
    <p:sldId id="1052" r:id="rId17"/>
    <p:sldId id="1037" r:id="rId18"/>
    <p:sldId id="1029" r:id="rId19"/>
    <p:sldId id="1039" r:id="rId20"/>
    <p:sldId id="1053" r:id="rId21"/>
    <p:sldId id="1003" r:id="rId22"/>
    <p:sldId id="923" r:id="rId23"/>
    <p:sldId id="1001" r:id="rId24"/>
    <p:sldId id="303" r:id="rId25"/>
    <p:sldId id="999" r:id="rId26"/>
    <p:sldId id="1040" r:id="rId27"/>
    <p:sldId id="324" r:id="rId28"/>
    <p:sldId id="349" r:id="rId29"/>
    <p:sldId id="1002" r:id="rId30"/>
    <p:sldId id="308" r:id="rId31"/>
    <p:sldId id="998" r:id="rId32"/>
    <p:sldId id="1043" r:id="rId33"/>
    <p:sldId id="1044" r:id="rId34"/>
    <p:sldId id="1045" r:id="rId35"/>
    <p:sldId id="360" r:id="rId36"/>
    <p:sldId id="921" r:id="rId37"/>
    <p:sldId id="1041" r:id="rId38"/>
    <p:sldId id="1042" r:id="rId39"/>
    <p:sldId id="1030" r:id="rId40"/>
    <p:sldId id="1051" r:id="rId41"/>
    <p:sldId id="1031" r:id="rId42"/>
    <p:sldId id="1033" r:id="rId43"/>
    <p:sldId id="1018" r:id="rId44"/>
    <p:sldId id="1035" r:id="rId45"/>
    <p:sldId id="1034" r:id="rId46"/>
    <p:sldId id="1036" r:id="rId47"/>
    <p:sldId id="1000" r:id="rId48"/>
    <p:sldId id="1038" r:id="rId49"/>
    <p:sldId id="354" r:id="rId50"/>
    <p:sldId id="1046" r:id="rId51"/>
    <p:sldId id="437" r:id="rId52"/>
    <p:sldId id="398" r:id="rId53"/>
    <p:sldId id="1047" r:id="rId54"/>
    <p:sldId id="268" r:id="rId55"/>
    <p:sldId id="1048" r:id="rId56"/>
    <p:sldId id="1049" r:id="rId57"/>
    <p:sldId id="1050" r:id="rId58"/>
    <p:sldId id="309" r:id="rId59"/>
    <p:sldId id="1055" r:id="rId60"/>
    <p:sldId id="1056"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es, Malcolm" initials="M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8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9C7F8B-8150-B4AC-E967-4A4DE725E223}" v="2" dt="2024-07-01T14:31:34.2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962" autoAdjust="0"/>
    <p:restoredTop sz="69757" autoAdjust="0"/>
  </p:normalViewPr>
  <p:slideViewPr>
    <p:cSldViewPr snapToGrid="0" showGuides="1">
      <p:cViewPr varScale="1">
        <p:scale>
          <a:sx n="57" d="100"/>
          <a:sy n="57" d="100"/>
        </p:scale>
        <p:origin x="854" y="58"/>
      </p:cViewPr>
      <p:guideLst>
        <p:guide orient="horz" pos="2160"/>
        <p:guide pos="3840"/>
      </p:guideLst>
    </p:cSldViewPr>
  </p:slideViewPr>
  <p:notesTextViewPr>
    <p:cViewPr>
      <p:scale>
        <a:sx n="200" d="100"/>
        <a:sy n="200" d="100"/>
      </p:scale>
      <p:origin x="0" y="0"/>
    </p:cViewPr>
  </p:notesTextViewPr>
  <p:sorterViewPr>
    <p:cViewPr>
      <p:scale>
        <a:sx n="100" d="100"/>
        <a:sy n="100" d="100"/>
      </p:scale>
      <p:origin x="0" y="-237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commentAuthors" Target="commentAuthors.xml"/><Relationship Id="rId68"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charts/_rels/chart1.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PSA (ng/mL)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4458223972003504E-2"/>
          <c:y val="0.19020851560221635"/>
          <c:w val="0.91554177602799647"/>
          <c:h val="0.6150681685622631"/>
        </c:manualLayout>
      </c:layout>
      <c:lineChart>
        <c:grouping val="standard"/>
        <c:varyColors val="0"/>
        <c:ser>
          <c:idx val="1"/>
          <c:order val="0"/>
          <c:tx>
            <c:strRef>
              <c:f>Sheet1!$B$1</c:f>
              <c:strCache>
                <c:ptCount val="1"/>
                <c:pt idx="0">
                  <c:v>PSA</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val>
            <c:numRef>
              <c:f>Sheet1!$B$2:$B$5</c:f>
              <c:numCache>
                <c:formatCode>General</c:formatCode>
                <c:ptCount val="4"/>
                <c:pt idx="0">
                  <c:v>5.49</c:v>
                </c:pt>
                <c:pt idx="1">
                  <c:v>3.17</c:v>
                </c:pt>
                <c:pt idx="2">
                  <c:v>1.1100000000000001</c:v>
                </c:pt>
                <c:pt idx="3">
                  <c:v>0.56000000000000005</c:v>
                </c:pt>
              </c:numCache>
            </c:numRef>
          </c:val>
          <c:smooth val="0"/>
          <c:extLst>
            <c:ext xmlns:c16="http://schemas.microsoft.com/office/drawing/2014/chart" uri="{C3380CC4-5D6E-409C-BE32-E72D297353CC}">
              <c16:uniqueId val="{00000000-7C66-174A-9A89-F717F1DA0A8F}"/>
            </c:ext>
          </c:extLst>
        </c:ser>
        <c:dLbls>
          <c:showLegendKey val="0"/>
          <c:showVal val="0"/>
          <c:showCatName val="0"/>
          <c:showSerName val="0"/>
          <c:showPercent val="0"/>
          <c:showBubbleSize val="0"/>
        </c:dLbls>
        <c:marker val="1"/>
        <c:smooth val="0"/>
        <c:axId val="583884432"/>
        <c:axId val="583446960"/>
      </c:lineChart>
      <c:catAx>
        <c:axId val="58388443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3446960"/>
        <c:crosses val="autoZero"/>
        <c:auto val="1"/>
        <c:lblAlgn val="ctr"/>
        <c:lblOffset val="100"/>
        <c:noMultiLvlLbl val="0"/>
      </c:catAx>
      <c:valAx>
        <c:axId val="583446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3884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D9011D-B4CF-4642-923E-FDD66245FD2C}" type="datetimeFigureOut">
              <a:rPr lang="en-US" smtClean="0"/>
              <a:t>7/1/2024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86B021-C28D-4BAE-9144-C80234FBDC2A}" type="slidenum">
              <a:rPr lang="en-US" smtClean="0"/>
              <a:t>‹#›</a:t>
            </a:fld>
            <a:endParaRPr lang="en-US"/>
          </a:p>
        </p:txBody>
      </p:sp>
    </p:spTree>
    <p:extLst>
      <p:ext uri="{BB962C8B-B14F-4D97-AF65-F5344CB8AC3E}">
        <p14:creationId xmlns:p14="http://schemas.microsoft.com/office/powerpoint/2010/main" val="3940105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ea typeface="Verdana" panose="020B0604030504040204" pitchFamily="34" charset="0"/>
            </a:endParaRPr>
          </a:p>
        </p:txBody>
      </p:sp>
    </p:spTree>
    <p:extLst>
      <p:ext uri="{BB962C8B-B14F-4D97-AF65-F5344CB8AC3E}">
        <p14:creationId xmlns:p14="http://schemas.microsoft.com/office/powerpoint/2010/main" val="34902425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common ”oligo” states:</a:t>
            </a:r>
          </a:p>
          <a:p>
            <a:endParaRPr lang="en-US" dirty="0"/>
          </a:p>
          <a:p>
            <a:r>
              <a:rPr lang="en-US" dirty="0"/>
              <a:t>De novo/synchronous metastasis: patients with metastatic disease at initial diagnosis</a:t>
            </a:r>
          </a:p>
          <a:p>
            <a:endParaRPr lang="en-US" dirty="0"/>
          </a:p>
          <a:p>
            <a:r>
              <a:rPr lang="en-US" dirty="0"/>
              <a:t>Oligorecurrent/metachronous metastasis: patients originally with locally confined disease treated with definitive therapy but subsequently develop metastatic disease</a:t>
            </a:r>
          </a:p>
          <a:p>
            <a:endParaRPr lang="en-US" dirty="0"/>
          </a:p>
          <a:p>
            <a:r>
              <a:rPr lang="en-US" dirty="0"/>
              <a:t>Oligoprogressive metastasis: patients who may have wide spread metastatic disease with control of the majority of metastasis but few number of lesions progressing on systemic therapy </a:t>
            </a:r>
          </a:p>
        </p:txBody>
      </p:sp>
      <p:sp>
        <p:nvSpPr>
          <p:cNvPr id="4" name="Slide Number Placeholder 3"/>
          <p:cNvSpPr>
            <a:spLocks noGrp="1"/>
          </p:cNvSpPr>
          <p:nvPr>
            <p:ph type="sldNum" sz="quarter" idx="5"/>
          </p:nvPr>
        </p:nvSpPr>
        <p:spPr/>
        <p:txBody>
          <a:bodyPr/>
          <a:lstStyle/>
          <a:p>
            <a:fld id="{586F43A3-C3B3-4C5A-B965-54AAE5D33CFD}" type="slidenum">
              <a:rPr lang="en-US" altLang="en-US" smtClean="0"/>
              <a:pPr/>
              <a:t>15</a:t>
            </a:fld>
            <a:endParaRPr lang="en-US" altLang="en-US" dirty="0"/>
          </a:p>
        </p:txBody>
      </p:sp>
    </p:spTree>
    <p:extLst>
      <p:ext uri="{BB962C8B-B14F-4D97-AF65-F5344CB8AC3E}">
        <p14:creationId xmlns:p14="http://schemas.microsoft.com/office/powerpoint/2010/main" val="3050544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of data for consolidative radiation in De novo </a:t>
            </a:r>
            <a:r>
              <a:rPr lang="en-US" dirty="0" err="1"/>
              <a:t>oligometastasis</a:t>
            </a:r>
            <a:endParaRPr lang="en-US" dirty="0"/>
          </a:p>
        </p:txBody>
      </p:sp>
      <p:sp>
        <p:nvSpPr>
          <p:cNvPr id="4" name="Slide Number Placeholder 3"/>
          <p:cNvSpPr>
            <a:spLocks noGrp="1"/>
          </p:cNvSpPr>
          <p:nvPr>
            <p:ph type="sldNum" sz="quarter" idx="5"/>
          </p:nvPr>
        </p:nvSpPr>
        <p:spPr/>
        <p:txBody>
          <a:bodyPr/>
          <a:lstStyle/>
          <a:p>
            <a:fld id="{586F43A3-C3B3-4C5A-B965-54AAE5D33CFD}" type="slidenum">
              <a:rPr lang="en-US" altLang="en-US" smtClean="0"/>
              <a:pPr/>
              <a:t>16</a:t>
            </a:fld>
            <a:endParaRPr lang="en-US" altLang="en-US" dirty="0"/>
          </a:p>
        </p:txBody>
      </p:sp>
    </p:spTree>
    <p:extLst>
      <p:ext uri="{BB962C8B-B14F-4D97-AF65-F5344CB8AC3E}">
        <p14:creationId xmlns:p14="http://schemas.microsoft.com/office/powerpoint/2010/main" val="3239204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early trials of radiation in oligometastatic de novo NSCLC showed benefits in oncologic outcomes. Patient were treated with initial systemic therapy and were then randomized to either receive consolidative radiation vs. maintenance systemic therapy. Gomez et al. showed survival benefit with consolidative radiation and once OS benefit was reported, Iyengar et al. was closed early, but did show PFS benefit. Important to note these trials were run pre-immunotherapy era.  </a:t>
            </a:r>
          </a:p>
        </p:txBody>
      </p:sp>
      <p:sp>
        <p:nvSpPr>
          <p:cNvPr id="4" name="Slide Number Placeholder 3"/>
          <p:cNvSpPr>
            <a:spLocks noGrp="1"/>
          </p:cNvSpPr>
          <p:nvPr>
            <p:ph type="sldNum" sz="quarter" idx="5"/>
          </p:nvPr>
        </p:nvSpPr>
        <p:spPr/>
        <p:txBody>
          <a:bodyPr/>
          <a:lstStyle/>
          <a:p>
            <a:fld id="{586F43A3-C3B3-4C5A-B965-54AAE5D33CFD}" type="slidenum">
              <a:rPr lang="en-US" altLang="en-US" smtClean="0"/>
              <a:pPr/>
              <a:t>17</a:t>
            </a:fld>
            <a:endParaRPr lang="en-US" altLang="en-US" dirty="0"/>
          </a:p>
        </p:txBody>
      </p:sp>
    </p:spTree>
    <p:extLst>
      <p:ext uri="{BB962C8B-B14F-4D97-AF65-F5344CB8AC3E}">
        <p14:creationId xmlns:p14="http://schemas.microsoft.com/office/powerpoint/2010/main" val="1483026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Advent of targeted agents has changed the treatment landscape for metastatic NSCLC. However, even with improvements in systemic therapy such as EGFR targeting agents, several prospective trials have shown continued survival benefit to consolidative RT in oligometastatic NSCLC.</a:t>
            </a:r>
          </a:p>
        </p:txBody>
      </p:sp>
      <p:sp>
        <p:nvSpPr>
          <p:cNvPr id="4" name="Slide Number Placeholder 3"/>
          <p:cNvSpPr>
            <a:spLocks noGrp="1"/>
          </p:cNvSpPr>
          <p:nvPr>
            <p:ph type="sldNum" sz="quarter" idx="5"/>
          </p:nvPr>
        </p:nvSpPr>
        <p:spPr/>
        <p:txBody>
          <a:bodyPr/>
          <a:lstStyle/>
          <a:p>
            <a:fld id="{586F43A3-C3B3-4C5A-B965-54AAE5D33CFD}" type="slidenum">
              <a:rPr lang="en-US" altLang="en-US" smtClean="0"/>
              <a:pPr/>
              <a:t>18</a:t>
            </a:fld>
            <a:endParaRPr lang="en-US" altLang="en-US" dirty="0"/>
          </a:p>
        </p:txBody>
      </p:sp>
    </p:spTree>
    <p:extLst>
      <p:ext uri="{BB962C8B-B14F-4D97-AF65-F5344CB8AC3E}">
        <p14:creationId xmlns:p14="http://schemas.microsoft.com/office/powerpoint/2010/main" val="1709947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Highlights that </a:t>
            </a:r>
            <a:r>
              <a:rPr lang="en-US" dirty="0" err="1"/>
              <a:t>oligometastatic</a:t>
            </a:r>
            <a:r>
              <a:rPr lang="en-US" dirty="0"/>
              <a:t> disease may</a:t>
            </a:r>
            <a:r>
              <a:rPr lang="en-US" baseline="0" dirty="0"/>
              <a:t> include non-regional (M1) lymph nodes.</a:t>
            </a:r>
            <a:endParaRPr lang="en-US" dirty="0"/>
          </a:p>
        </p:txBody>
      </p:sp>
      <p:sp>
        <p:nvSpPr>
          <p:cNvPr id="4" name="Slide Number Placeholder 3"/>
          <p:cNvSpPr>
            <a:spLocks noGrp="1"/>
          </p:cNvSpPr>
          <p:nvPr>
            <p:ph type="sldNum" sz="quarter" idx="10"/>
          </p:nvPr>
        </p:nvSpPr>
        <p:spPr/>
        <p:txBody>
          <a:bodyPr/>
          <a:lstStyle/>
          <a:p>
            <a:fld id="{586F43A3-C3B3-4C5A-B965-54AAE5D33CFD}" type="slidenum">
              <a:rPr lang="en-US" altLang="en-US" smtClean="0"/>
              <a:pPr/>
              <a:t>19</a:t>
            </a:fld>
            <a:endParaRPr lang="en-US" altLang="en-US" dirty="0"/>
          </a:p>
        </p:txBody>
      </p:sp>
    </p:spTree>
    <p:extLst>
      <p:ext uri="{BB962C8B-B14F-4D97-AF65-F5344CB8AC3E}">
        <p14:creationId xmlns:p14="http://schemas.microsoft.com/office/powerpoint/2010/main" val="3216482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20</a:t>
            </a:fld>
            <a:endParaRPr lang="en-US"/>
          </a:p>
        </p:txBody>
      </p:sp>
    </p:spTree>
    <p:extLst>
      <p:ext uri="{BB962C8B-B14F-4D97-AF65-F5344CB8AC3E}">
        <p14:creationId xmlns:p14="http://schemas.microsoft.com/office/powerpoint/2010/main" val="2210948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21</a:t>
            </a:fld>
            <a:endParaRPr lang="en-US"/>
          </a:p>
        </p:txBody>
      </p:sp>
    </p:spTree>
    <p:extLst>
      <p:ext uri="{BB962C8B-B14F-4D97-AF65-F5344CB8AC3E}">
        <p14:creationId xmlns:p14="http://schemas.microsoft.com/office/powerpoint/2010/main" val="3762908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of data for consolidative radiation in metachronous </a:t>
            </a:r>
            <a:r>
              <a:rPr lang="en-US" dirty="0" err="1"/>
              <a:t>oligometastasis</a:t>
            </a:r>
            <a:endParaRPr lang="en-US" dirty="0"/>
          </a:p>
        </p:txBody>
      </p:sp>
      <p:sp>
        <p:nvSpPr>
          <p:cNvPr id="4" name="Slide Number Placeholder 3"/>
          <p:cNvSpPr>
            <a:spLocks noGrp="1"/>
          </p:cNvSpPr>
          <p:nvPr>
            <p:ph type="sldNum" sz="quarter" idx="5"/>
          </p:nvPr>
        </p:nvSpPr>
        <p:spPr/>
        <p:txBody>
          <a:bodyPr/>
          <a:lstStyle/>
          <a:p>
            <a:fld id="{586F43A3-C3B3-4C5A-B965-54AAE5D33CFD}" type="slidenum">
              <a:rPr lang="en-US" altLang="en-US" smtClean="0"/>
              <a:pPr/>
              <a:t>22</a:t>
            </a:fld>
            <a:endParaRPr lang="en-US" altLang="en-US" dirty="0"/>
          </a:p>
        </p:txBody>
      </p:sp>
    </p:spTree>
    <p:extLst>
      <p:ext uri="{BB962C8B-B14F-4D97-AF65-F5344CB8AC3E}">
        <p14:creationId xmlns:p14="http://schemas.microsoft.com/office/powerpoint/2010/main" val="1310573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of the first studies of MDT in metachronous oligometastatic castration sensitive prostate cancer were STOMP and ORIOLE. Both enrolled patients with three or fewer lesions and randomized to MDT or observation. STOMP showed MDT prolonged time to initiation of ADT from 13 to 21 months compared to observation while ORIOLE demonstrated at 6 months rates of progression were 61% in the observation arm compared to only 19% in the MDT arm. </a:t>
            </a:r>
          </a:p>
        </p:txBody>
      </p:sp>
      <p:sp>
        <p:nvSpPr>
          <p:cNvPr id="4" name="Slide Number Placeholder 3"/>
          <p:cNvSpPr>
            <a:spLocks noGrp="1"/>
          </p:cNvSpPr>
          <p:nvPr>
            <p:ph type="sldNum" sz="quarter" idx="5"/>
          </p:nvPr>
        </p:nvSpPr>
        <p:spPr/>
        <p:txBody>
          <a:bodyPr/>
          <a:lstStyle/>
          <a:p>
            <a:fld id="{586F43A3-C3B3-4C5A-B965-54AAE5D33CFD}" type="slidenum">
              <a:rPr lang="en-US" altLang="en-US" smtClean="0"/>
              <a:pPr/>
              <a:t>23</a:t>
            </a:fld>
            <a:endParaRPr lang="en-US" altLang="en-US" dirty="0"/>
          </a:p>
        </p:txBody>
      </p:sp>
    </p:spTree>
    <p:extLst>
      <p:ext uri="{BB962C8B-B14F-4D97-AF65-F5344CB8AC3E}">
        <p14:creationId xmlns:p14="http://schemas.microsoft.com/office/powerpoint/2010/main" val="3373121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SABR COMET randomized patients with metachronous oligometastatic disease of various histologies to standard of care systemic therapy +/- MDT. 5 year OS was improved from 17.7% to 42.3% with MDT. </a:t>
            </a:r>
          </a:p>
        </p:txBody>
      </p:sp>
      <p:sp>
        <p:nvSpPr>
          <p:cNvPr id="4" name="Slide Number Placeholder 3"/>
          <p:cNvSpPr>
            <a:spLocks noGrp="1"/>
          </p:cNvSpPr>
          <p:nvPr>
            <p:ph type="sldNum" sz="quarter" idx="5"/>
          </p:nvPr>
        </p:nvSpPr>
        <p:spPr/>
        <p:txBody>
          <a:bodyPr/>
          <a:lstStyle/>
          <a:p>
            <a:fld id="{586F43A3-C3B3-4C5A-B965-54AAE5D33CFD}" type="slidenum">
              <a:rPr lang="en-US" altLang="en-US" smtClean="0"/>
              <a:pPr/>
              <a:t>24</a:t>
            </a:fld>
            <a:endParaRPr lang="en-US" altLang="en-US" dirty="0"/>
          </a:p>
        </p:txBody>
      </p:sp>
    </p:spTree>
    <p:extLst>
      <p:ext uri="{BB962C8B-B14F-4D97-AF65-F5344CB8AC3E}">
        <p14:creationId xmlns:p14="http://schemas.microsoft.com/office/powerpoint/2010/main" val="2520009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B3C9731-1BBA-4DCD-9395-9C5A3FEFE1F5}"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dirty="0">
              <a:ln>
                <a:noFill/>
              </a:ln>
              <a:solidFill>
                <a:srgbClr val="000000"/>
              </a:solidFill>
              <a:effectLst/>
              <a:uLnTx/>
              <a:uFillTx/>
              <a:latin typeface="Times" panose="02020603050405020304" pitchFamily="18" charset="0"/>
              <a:ea typeface="ＭＳ Ｐゴシック" panose="020B0600070205080204" pitchFamily="34" charset="-128"/>
              <a:cs typeface="+mn-cs"/>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501418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Oligoprogression represents growth of a few number of lesions in the background of otherwise controlled systemic disease. It is thought to be due to </a:t>
            </a:r>
            <a:r>
              <a:rPr lang="en-US" sz="1800" b="0" dirty="0">
                <a:solidFill>
                  <a:srgbClr val="232323"/>
                </a:solidFill>
                <a:effectLst/>
                <a:latin typeface="Times New Roman" panose="02020603050405020304" pitchFamily="18" charset="0"/>
                <a:ea typeface="Calibri" panose="020F0502020204030204" pitchFamily="34" charset="0"/>
              </a:rPr>
              <a:t>acquired resistance to targeted therapy in some tumor cells.</a:t>
            </a:r>
            <a:endParaRPr lang="en-US" b="0" dirty="0"/>
          </a:p>
        </p:txBody>
      </p:sp>
      <p:sp>
        <p:nvSpPr>
          <p:cNvPr id="4" name="Slide Number Placeholder 3"/>
          <p:cNvSpPr>
            <a:spLocks noGrp="1"/>
          </p:cNvSpPr>
          <p:nvPr>
            <p:ph type="sldNum" sz="quarter" idx="5"/>
          </p:nvPr>
        </p:nvSpPr>
        <p:spPr/>
        <p:txBody>
          <a:bodyPr/>
          <a:lstStyle/>
          <a:p>
            <a:fld id="{586F43A3-C3B3-4C5A-B965-54AAE5D33CFD}" type="slidenum">
              <a:rPr lang="en-US" altLang="en-US" smtClean="0"/>
              <a:pPr/>
              <a:t>28</a:t>
            </a:fld>
            <a:endParaRPr lang="en-US" altLang="en-US" dirty="0"/>
          </a:p>
        </p:txBody>
      </p:sp>
    </p:spTree>
    <p:extLst>
      <p:ext uri="{BB962C8B-B14F-4D97-AF65-F5344CB8AC3E}">
        <p14:creationId xmlns:p14="http://schemas.microsoft.com/office/powerpoint/2010/main" val="34135258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6F43A3-C3B3-4C5A-B965-54AAE5D33CFD}" type="slidenum">
              <a:rPr lang="en-US" altLang="en-US" smtClean="0"/>
              <a:pPr/>
              <a:t>29</a:t>
            </a:fld>
            <a:endParaRPr lang="en-US" altLang="en-US" dirty="0"/>
          </a:p>
        </p:txBody>
      </p:sp>
    </p:spTree>
    <p:extLst>
      <p:ext uri="{BB962C8B-B14F-4D97-AF65-F5344CB8AC3E}">
        <p14:creationId xmlns:p14="http://schemas.microsoft.com/office/powerpoint/2010/main" val="789490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Future work needs to focus on how to best integrate systemic therapy with MDT. One options is to attempt to prolong the efficacy of systemic therapy with MDT while simultaneously allowing for breaks in therapy in order to reduce possible side effects. One example of such an approach is the EXTEND study which randomized patients with castration sensitive prostate cancer receiving intermittent ADT to ADT +/- MDT. Addition of MDT was able to extended eugonadal PFS and time off ADT for patients.</a:t>
            </a:r>
          </a:p>
        </p:txBody>
      </p:sp>
      <p:sp>
        <p:nvSpPr>
          <p:cNvPr id="4" name="Slide Number Placeholder 3"/>
          <p:cNvSpPr>
            <a:spLocks noGrp="1"/>
          </p:cNvSpPr>
          <p:nvPr>
            <p:ph type="sldNum" sz="quarter" idx="5"/>
          </p:nvPr>
        </p:nvSpPr>
        <p:spPr/>
        <p:txBody>
          <a:bodyPr/>
          <a:lstStyle/>
          <a:p>
            <a:fld id="{586F43A3-C3B3-4C5A-B965-54AAE5D33CFD}" type="slidenum">
              <a:rPr lang="en-US" altLang="en-US" smtClean="0"/>
              <a:pPr/>
              <a:t>32</a:t>
            </a:fld>
            <a:endParaRPr lang="en-US" altLang="en-US" dirty="0"/>
          </a:p>
        </p:txBody>
      </p:sp>
    </p:spTree>
    <p:extLst>
      <p:ext uri="{BB962C8B-B14F-4D97-AF65-F5344CB8AC3E}">
        <p14:creationId xmlns:p14="http://schemas.microsoft.com/office/powerpoint/2010/main" val="11870979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Future work needs to focus on how to best integrate systemic therapy with MDT. One options is to attempt to prolong the efficacy of systemic therapy with MDT while simultaneously allowing for breaks in therapy in order to reduce possible side effects. One example of such an approach is the EXTEND study which randomized patients with castration sensitive prostate cancer receiving intermittent ADT to ADT +/- MDT. Addition of MDT was able to extended eugonadal PFS and time off ADT for patients.</a:t>
            </a:r>
          </a:p>
          <a:p>
            <a:endParaRPr lang="en-US" dirty="0"/>
          </a:p>
          <a:p>
            <a:endParaRPr lang="en-US" dirty="0"/>
          </a:p>
        </p:txBody>
      </p:sp>
      <p:sp>
        <p:nvSpPr>
          <p:cNvPr id="4" name="Slide Number Placeholder 3"/>
          <p:cNvSpPr>
            <a:spLocks noGrp="1"/>
          </p:cNvSpPr>
          <p:nvPr>
            <p:ph type="sldNum" sz="quarter" idx="5"/>
          </p:nvPr>
        </p:nvSpPr>
        <p:spPr/>
        <p:txBody>
          <a:bodyPr/>
          <a:lstStyle/>
          <a:p>
            <a:fld id="{586F43A3-C3B3-4C5A-B965-54AAE5D33CFD}" type="slidenum">
              <a:rPr lang="en-US" altLang="en-US" smtClean="0"/>
              <a:pPr/>
              <a:t>33</a:t>
            </a:fld>
            <a:endParaRPr lang="en-US" altLang="en-US" dirty="0"/>
          </a:p>
        </p:txBody>
      </p:sp>
    </p:spTree>
    <p:extLst>
      <p:ext uri="{BB962C8B-B14F-4D97-AF65-F5344CB8AC3E}">
        <p14:creationId xmlns:p14="http://schemas.microsoft.com/office/powerpoint/2010/main" val="1825993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MDT can often be safely in between cycles of systemic therapy. Guidelines exist to help sequence SABR and systemic therapy. </a:t>
            </a:r>
          </a:p>
          <a:p>
            <a:endParaRPr lang="en-US" dirty="0"/>
          </a:p>
          <a:p>
            <a:r>
              <a:rPr lang="en-US" sz="1800" dirty="0">
                <a:effectLst/>
                <a:latin typeface="Segoe UI" panose="020B0502040204020203" pitchFamily="34" charset="0"/>
              </a:rPr>
              <a:t>anti-VEGF has the longest washout period (can use as an explicit example)</a:t>
            </a:r>
            <a:endParaRPr lang="en-US" dirty="0"/>
          </a:p>
        </p:txBody>
      </p:sp>
      <p:sp>
        <p:nvSpPr>
          <p:cNvPr id="4" name="Slide Number Placeholder 3"/>
          <p:cNvSpPr>
            <a:spLocks noGrp="1"/>
          </p:cNvSpPr>
          <p:nvPr>
            <p:ph type="sldNum" sz="quarter" idx="5"/>
          </p:nvPr>
        </p:nvSpPr>
        <p:spPr/>
        <p:txBody>
          <a:bodyPr/>
          <a:lstStyle/>
          <a:p>
            <a:fld id="{586F43A3-C3B3-4C5A-B965-54AAE5D33CFD}" type="slidenum">
              <a:rPr lang="en-US" altLang="en-US" smtClean="0"/>
              <a:pPr/>
              <a:t>34</a:t>
            </a:fld>
            <a:endParaRPr lang="en-US" altLang="en-US" dirty="0"/>
          </a:p>
        </p:txBody>
      </p:sp>
    </p:spTree>
    <p:extLst>
      <p:ext uri="{BB962C8B-B14F-4D97-AF65-F5344CB8AC3E}">
        <p14:creationId xmlns:p14="http://schemas.microsoft.com/office/powerpoint/2010/main" val="22534657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MDT can often be delivered in few number of fractions with good efficacy</a:t>
            </a:r>
          </a:p>
        </p:txBody>
      </p:sp>
      <p:sp>
        <p:nvSpPr>
          <p:cNvPr id="4" name="Slide Number Placeholder 3"/>
          <p:cNvSpPr>
            <a:spLocks noGrp="1"/>
          </p:cNvSpPr>
          <p:nvPr>
            <p:ph type="sldNum" sz="quarter" idx="5"/>
          </p:nvPr>
        </p:nvSpPr>
        <p:spPr/>
        <p:txBody>
          <a:bodyPr/>
          <a:lstStyle/>
          <a:p>
            <a:fld id="{586F43A3-C3B3-4C5A-B965-54AAE5D33CFD}" type="slidenum">
              <a:rPr lang="en-US" altLang="en-US" smtClean="0"/>
              <a:pPr/>
              <a:t>35</a:t>
            </a:fld>
            <a:endParaRPr lang="en-US" altLang="en-US" dirty="0"/>
          </a:p>
        </p:txBody>
      </p:sp>
    </p:spTree>
    <p:extLst>
      <p:ext uri="{BB962C8B-B14F-4D97-AF65-F5344CB8AC3E}">
        <p14:creationId xmlns:p14="http://schemas.microsoft.com/office/powerpoint/2010/main" val="19639810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of SABR translate into high rates of local control of treated lesions. BED represents biological equivalent dose, which is a conversion factor that allows comparison of dose between different radiation fractionation schedules.</a:t>
            </a:r>
          </a:p>
          <a:p>
            <a:r>
              <a:rPr lang="en-US" dirty="0"/>
              <a:t>LR: local recurrence</a:t>
            </a:r>
          </a:p>
          <a:p>
            <a:endParaRPr lang="en-US" dirty="0"/>
          </a:p>
        </p:txBody>
      </p:sp>
      <p:sp>
        <p:nvSpPr>
          <p:cNvPr id="4" name="Slide Number Placeholder 3"/>
          <p:cNvSpPr>
            <a:spLocks noGrp="1"/>
          </p:cNvSpPr>
          <p:nvPr>
            <p:ph type="sldNum" sz="quarter" idx="5"/>
          </p:nvPr>
        </p:nvSpPr>
        <p:spPr/>
        <p:txBody>
          <a:bodyPr/>
          <a:lstStyle/>
          <a:p>
            <a:fld id="{586F43A3-C3B3-4C5A-B965-54AAE5D33CFD}" type="slidenum">
              <a:rPr lang="en-US" altLang="en-US" smtClean="0"/>
              <a:pPr/>
              <a:t>36</a:t>
            </a:fld>
            <a:endParaRPr lang="en-US" altLang="en-US" dirty="0"/>
          </a:p>
        </p:txBody>
      </p:sp>
    </p:spTree>
    <p:extLst>
      <p:ext uri="{BB962C8B-B14F-4D97-AF65-F5344CB8AC3E}">
        <p14:creationId xmlns:p14="http://schemas.microsoft.com/office/powerpoint/2010/main" val="11005100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Thousands of patients have been treated with SABR with very low toxicity. Several grade 5 events were noted on SABR COMET, but this is not in line with other studies which showed much lower rates of severe toxicity. Thus, SABR can safely be administered to patients. </a:t>
            </a:r>
          </a:p>
        </p:txBody>
      </p:sp>
      <p:sp>
        <p:nvSpPr>
          <p:cNvPr id="4" name="Slide Number Placeholder 3"/>
          <p:cNvSpPr>
            <a:spLocks noGrp="1"/>
          </p:cNvSpPr>
          <p:nvPr>
            <p:ph type="sldNum" sz="quarter" idx="5"/>
          </p:nvPr>
        </p:nvSpPr>
        <p:spPr/>
        <p:txBody>
          <a:bodyPr/>
          <a:lstStyle/>
          <a:p>
            <a:fld id="{586F43A3-C3B3-4C5A-B965-54AAE5D33CFD}" type="slidenum">
              <a:rPr lang="en-US" altLang="en-US" smtClean="0"/>
              <a:pPr/>
              <a:t>37</a:t>
            </a:fld>
            <a:endParaRPr lang="en-US" altLang="en-US" dirty="0"/>
          </a:p>
        </p:txBody>
      </p:sp>
    </p:spTree>
    <p:extLst>
      <p:ext uri="{BB962C8B-B14F-4D97-AF65-F5344CB8AC3E}">
        <p14:creationId xmlns:p14="http://schemas.microsoft.com/office/powerpoint/2010/main" val="17799535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MDT to delay time to systemic therapy is controversial. Several studies have shown its potential feasibility in prostate cancer and renal cell carcinoma. Within colorectal cancer with liver metastases, there was no benefit to adding systemic therapy to patients undergoing resection of metastatic lesions. </a:t>
            </a:r>
          </a:p>
        </p:txBody>
      </p:sp>
      <p:sp>
        <p:nvSpPr>
          <p:cNvPr id="4" name="Slide Number Placeholder 3"/>
          <p:cNvSpPr>
            <a:spLocks noGrp="1"/>
          </p:cNvSpPr>
          <p:nvPr>
            <p:ph type="sldNum" sz="quarter" idx="5"/>
          </p:nvPr>
        </p:nvSpPr>
        <p:spPr/>
        <p:txBody>
          <a:bodyPr/>
          <a:lstStyle/>
          <a:p>
            <a:fld id="{586F43A3-C3B3-4C5A-B965-54AAE5D33CFD}" type="slidenum">
              <a:rPr lang="en-US" altLang="en-US" smtClean="0"/>
              <a:pPr/>
              <a:t>38</a:t>
            </a:fld>
            <a:endParaRPr lang="en-US" altLang="en-US" dirty="0"/>
          </a:p>
        </p:txBody>
      </p:sp>
    </p:spTree>
    <p:extLst>
      <p:ext uri="{BB962C8B-B14F-4D97-AF65-F5344CB8AC3E}">
        <p14:creationId xmlns:p14="http://schemas.microsoft.com/office/powerpoint/2010/main" val="23052421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all the success of MDT, there have been several unsuccessful trials such as in breast and small cell lung cancer. More work is needed to continue to understand optimal treatment paradigms</a:t>
            </a:r>
          </a:p>
          <a:p>
            <a:endParaRPr lang="en-US" dirty="0"/>
          </a:p>
          <a:p>
            <a:pPr marL="0" marR="0" lvl="0" indent="0">
              <a:spcBef>
                <a:spcPts val="0"/>
              </a:spcBef>
              <a:spcAft>
                <a:spcPts val="0"/>
              </a:spcAft>
              <a:buFont typeface="Symbol" panose="05050102010706020507" pitchFamily="18" charset="2"/>
              <a:buNone/>
            </a:pPr>
            <a:r>
              <a:rPr lang="en-US" dirty="0"/>
              <a:t>May consider also mentioning </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HORRAD trial (</a:t>
            </a:r>
            <a:r>
              <a:rPr lang="en-US" sz="1100" b="1" dirty="0" err="1">
                <a:effectLst/>
                <a:latin typeface="Times New Roman" panose="02020603050405020304" pitchFamily="18" charset="0"/>
                <a:ea typeface="Calibri" panose="020F0502020204030204" pitchFamily="34" charset="0"/>
                <a:cs typeface="Times New Roman" panose="02020603050405020304" pitchFamily="18" charset="0"/>
              </a:rPr>
              <a:t>Boeve</a:t>
            </a:r>
            <a:r>
              <a:rPr lang="en-US" sz="1100" b="1" dirty="0">
                <a:effectLst/>
                <a:latin typeface="Times New Roman" panose="02020603050405020304" pitchFamily="18" charset="0"/>
                <a:ea typeface="Calibri" panose="020F0502020204030204" pitchFamily="34" charset="0"/>
                <a:cs typeface="Times New Roman" panose="02020603050405020304" pitchFamily="18" charset="0"/>
              </a:rPr>
              <a:t> 2019)</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Symbol" panose="05050102010706020507" pitchFamily="18" charset="2"/>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432 men with primary bone M1 prostate cancer randomized to ADT +/- prostate RT (70Gy/35fx)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Symbol" panose="05050102010706020507" pitchFamily="18" charset="2"/>
              <a:buNone/>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RT </a:t>
            </a:r>
            <a:r>
              <a:rPr lang="en-US" sz="11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 No difference in median OS or TTP (trend towards improvement if &lt; 5 </a:t>
            </a:r>
            <a:r>
              <a:rPr lang="en-US" sz="1100" dirty="0" err="1">
                <a:effectLst/>
                <a:latin typeface="Times New Roman" panose="02020603050405020304" pitchFamily="18" charset="0"/>
                <a:ea typeface="Calibri" panose="020F0502020204030204" pitchFamily="34" charset="0"/>
                <a:cs typeface="Times New Roman" panose="02020603050405020304" pitchFamily="18" charset="0"/>
              </a:rPr>
              <a:t>mets</a:t>
            </a:r>
            <a:r>
              <a:rPr lang="en-US" sz="1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86F43A3-C3B3-4C5A-B965-54AAE5D33CFD}" type="slidenum">
              <a:rPr lang="en-US" altLang="en-US" smtClean="0"/>
              <a:pPr/>
              <a:t>39</a:t>
            </a:fld>
            <a:endParaRPr lang="en-US" altLang="en-US" dirty="0"/>
          </a:p>
        </p:txBody>
      </p:sp>
    </p:spTree>
    <p:extLst>
      <p:ext uri="{BB962C8B-B14F-4D97-AF65-F5344CB8AC3E}">
        <p14:creationId xmlns:p14="http://schemas.microsoft.com/office/powerpoint/2010/main" val="2348724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Thoughts on cancer spread go all the way back to 1700s where </a:t>
            </a:r>
            <a:r>
              <a:rPr lang="en-US" sz="1200" b="0" i="0" u="none" strike="noStrike" kern="1200" dirty="0">
                <a:solidFill>
                  <a:schemeClr val="tx1"/>
                </a:solidFill>
                <a:effectLst/>
                <a:latin typeface="Times" charset="0"/>
                <a:ea typeface="ＭＳ Ｐゴシック" charset="-128"/>
                <a:cs typeface="ＭＳ Ｐゴシック" charset="-128"/>
              </a:rPr>
              <a:t>Lorenz Heister, a German surgeon, first proposed a mastectomy in his book </a:t>
            </a:r>
            <a:r>
              <a:rPr lang="en-US" sz="1200" b="0" i="1" u="none" strike="noStrike" kern="1200" dirty="0">
                <a:solidFill>
                  <a:schemeClr val="tx1"/>
                </a:solidFill>
                <a:effectLst/>
                <a:latin typeface="Times" charset="0"/>
                <a:ea typeface="ＭＳ Ｐゴシック" charset="-128"/>
                <a:cs typeface="ＭＳ Ｐゴシック" charset="-128"/>
              </a:rPr>
              <a:t>Chigurie</a:t>
            </a:r>
            <a:r>
              <a:rPr lang="en-US" sz="1200" b="0" i="0" u="none" strike="noStrike" kern="1200" dirty="0">
                <a:solidFill>
                  <a:schemeClr val="tx1"/>
                </a:solidFill>
                <a:effectLst/>
                <a:latin typeface="Times" charset="0"/>
                <a:ea typeface="ＭＳ Ｐゴシック" charset="-128"/>
                <a:cs typeface="ＭＳ Ｐゴシック" charset="-128"/>
              </a:rPr>
              <a:t>. This was furthered by W. Sampson Handley and William Halsted, who believed cancer to start as a local disease that spread and invaded in a contiguous orderly fashion outward and then spread to lymphatics. This is evidenced by Halsted quote…</a:t>
            </a:r>
            <a:r>
              <a:rPr lang="en-US" sz="1200" dirty="0"/>
              <a:t>“Although it undoubtedly occurs, I am not sure that I have observed from breast cancer, metastasis which seemed definitely to have been conveyed by way of the blood vessels.”</a:t>
            </a:r>
          </a:p>
          <a:p>
            <a:endParaRPr lang="en-US" sz="1200" b="0" i="0" u="none" strike="noStrike" kern="1200" dirty="0">
              <a:solidFill>
                <a:schemeClr val="tx1"/>
              </a:solidFill>
              <a:effectLst/>
              <a:latin typeface="Times" charset="0"/>
              <a:ea typeface="ＭＳ Ｐゴシック" charset="-128"/>
            </a:endParaRPr>
          </a:p>
          <a:p>
            <a:r>
              <a:rPr lang="en-US" sz="1200" b="0" i="0" u="none" strike="noStrike" kern="1200" dirty="0">
                <a:solidFill>
                  <a:schemeClr val="tx1"/>
                </a:solidFill>
                <a:effectLst/>
                <a:latin typeface="Times" charset="0"/>
                <a:ea typeface="ＭＳ Ｐゴシック" charset="-128"/>
              </a:rPr>
              <a:t>This belief lead to aggressive locoregional therapy to stop further spread and serves as the conceptual foundation to the Halstead mastectomy.</a:t>
            </a:r>
          </a:p>
        </p:txBody>
      </p:sp>
      <p:sp>
        <p:nvSpPr>
          <p:cNvPr id="4" name="Slide Number Placeholder 3"/>
          <p:cNvSpPr>
            <a:spLocks noGrp="1"/>
          </p:cNvSpPr>
          <p:nvPr>
            <p:ph type="sldNum" sz="quarter" idx="5"/>
          </p:nvPr>
        </p:nvSpPr>
        <p:spPr/>
        <p:txBody>
          <a:bodyPr/>
          <a:lstStyle/>
          <a:p>
            <a:fld id="{586F43A3-C3B3-4C5A-B965-54AAE5D33CFD}" type="slidenum">
              <a:rPr lang="en-US" altLang="en-US" smtClean="0"/>
              <a:pPr/>
              <a:t>3</a:t>
            </a:fld>
            <a:endParaRPr lang="en-US" altLang="en-US" dirty="0"/>
          </a:p>
        </p:txBody>
      </p:sp>
    </p:spTree>
    <p:extLst>
      <p:ext uri="{BB962C8B-B14F-4D97-AF65-F5344CB8AC3E}">
        <p14:creationId xmlns:p14="http://schemas.microsoft.com/office/powerpoint/2010/main" val="30518596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other important trials of MDT:</a:t>
            </a:r>
          </a:p>
          <a:p>
            <a:endParaRPr lang="en-US" dirty="0"/>
          </a:p>
          <a:p>
            <a:r>
              <a:rPr lang="en-US" dirty="0"/>
              <a:t>EORTC 40004 showed improved survival with treatment of liver metastases from colorectal cancer</a:t>
            </a:r>
          </a:p>
          <a:p>
            <a:endParaRPr lang="en-US" dirty="0"/>
          </a:p>
          <a:p>
            <a:r>
              <a:rPr lang="en-US" dirty="0"/>
              <a:t>STAMPEDE showed improvements in survival treating the prostate primary in patients with low volume de novo metastatic disease.</a:t>
            </a:r>
          </a:p>
        </p:txBody>
      </p:sp>
      <p:sp>
        <p:nvSpPr>
          <p:cNvPr id="4" name="Slide Number Placeholder 3"/>
          <p:cNvSpPr>
            <a:spLocks noGrp="1"/>
          </p:cNvSpPr>
          <p:nvPr>
            <p:ph type="sldNum" sz="quarter" idx="5"/>
          </p:nvPr>
        </p:nvSpPr>
        <p:spPr/>
        <p:txBody>
          <a:bodyPr/>
          <a:lstStyle/>
          <a:p>
            <a:fld id="{586F43A3-C3B3-4C5A-B965-54AAE5D33CFD}" type="slidenum">
              <a:rPr lang="en-US" altLang="en-US" smtClean="0"/>
              <a:pPr/>
              <a:t>40</a:t>
            </a:fld>
            <a:endParaRPr lang="en-US" altLang="en-US" dirty="0"/>
          </a:p>
        </p:txBody>
      </p:sp>
    </p:spTree>
    <p:extLst>
      <p:ext uri="{BB962C8B-B14F-4D97-AF65-F5344CB8AC3E}">
        <p14:creationId xmlns:p14="http://schemas.microsoft.com/office/powerpoint/2010/main" val="22186639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Others include: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Segoe UI" panose="020B0502040204020203" pitchFamily="34" charset="0"/>
              </a:rPr>
              <a:t>GORTC OMET: Stereotactic Radiotherapy Combined With Chemotherapy or Not for Treatment of </a:t>
            </a:r>
            <a:r>
              <a:rPr lang="en-US" sz="1800" dirty="0" err="1">
                <a:effectLst/>
                <a:latin typeface="Segoe UI" panose="020B0502040204020203" pitchFamily="34" charset="0"/>
              </a:rPr>
              <a:t>Oligometastases</a:t>
            </a:r>
            <a:r>
              <a:rPr lang="en-US" sz="1800" dirty="0">
                <a:effectLst/>
                <a:latin typeface="Segoe UI" panose="020B0502040204020203" pitchFamily="34" charset="0"/>
              </a:rPr>
              <a:t> in HNSCC (OMET)</a:t>
            </a:r>
            <a:br>
              <a:rPr lang="en-US" sz="1800" dirty="0">
                <a:effectLst/>
                <a:latin typeface="Segoe UI" panose="020B0502040204020203" pitchFamily="34" charset="0"/>
              </a:rPr>
            </a:br>
            <a:br>
              <a:rPr lang="en-US" sz="1800" dirty="0">
                <a:effectLst/>
                <a:latin typeface="Segoe UI" panose="020B0502040204020203" pitchFamily="34" charset="0"/>
              </a:rPr>
            </a:br>
            <a:r>
              <a:rPr lang="en-US" sz="1800" dirty="0">
                <a:effectLst/>
                <a:latin typeface="Segoe UI" panose="020B0502040204020203" pitchFamily="34" charset="0"/>
              </a:rPr>
              <a:t>ECOG-ACRON EA 3211: Combining Radiation Therapy with Immunotherapy for the Treatment of Metastatic Squamous Cell Carcinoma of the Head and Neck</a:t>
            </a:r>
            <a:endParaRPr lang="en-US" sz="1800" dirty="0">
              <a:effectLst/>
              <a:latin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586F43A3-C3B3-4C5A-B965-54AAE5D33CFD}" type="slidenum">
              <a:rPr lang="en-US" altLang="en-US" smtClean="0"/>
              <a:pPr/>
              <a:t>41</a:t>
            </a:fld>
            <a:endParaRPr lang="en-US" altLang="en-US" dirty="0"/>
          </a:p>
        </p:txBody>
      </p:sp>
    </p:spTree>
    <p:extLst>
      <p:ext uri="{BB962C8B-B14F-4D97-AF65-F5344CB8AC3E}">
        <p14:creationId xmlns:p14="http://schemas.microsoft.com/office/powerpoint/2010/main" val="14631394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but probably the minority. </a:t>
            </a:r>
          </a:p>
        </p:txBody>
      </p:sp>
      <p:sp>
        <p:nvSpPr>
          <p:cNvPr id="4" name="Slide Number Placeholder 3"/>
          <p:cNvSpPr>
            <a:spLocks noGrp="1"/>
          </p:cNvSpPr>
          <p:nvPr>
            <p:ph type="sldNum" sz="quarter" idx="10"/>
          </p:nvPr>
        </p:nvSpPr>
        <p:spPr/>
        <p:txBody>
          <a:bodyPr/>
          <a:lstStyle/>
          <a:p>
            <a:fld id="{8986B021-C28D-4BAE-9144-C80234FBDC2A}" type="slidenum">
              <a:rPr lang="en-US" smtClean="0"/>
              <a:t>42</a:t>
            </a:fld>
            <a:endParaRPr lang="en-US"/>
          </a:p>
        </p:txBody>
      </p:sp>
    </p:spTree>
    <p:extLst>
      <p:ext uri="{BB962C8B-B14F-4D97-AF65-F5344CB8AC3E}">
        <p14:creationId xmlns:p14="http://schemas.microsoft.com/office/powerpoint/2010/main" val="23848614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Future efforts will need to biologically understand </a:t>
            </a:r>
            <a:r>
              <a:rPr lang="en-US" dirty="0" err="1"/>
              <a:t>oligometastasis</a:t>
            </a:r>
            <a:r>
              <a:rPr lang="en-US" dirty="0"/>
              <a:t>. Here it can be seen there are genetic differences across the spectrum of metastasis. </a:t>
            </a:r>
          </a:p>
        </p:txBody>
      </p:sp>
      <p:sp>
        <p:nvSpPr>
          <p:cNvPr id="4" name="Slide Number Placeholder 3"/>
          <p:cNvSpPr>
            <a:spLocks noGrp="1"/>
          </p:cNvSpPr>
          <p:nvPr>
            <p:ph type="sldNum" sz="quarter" idx="5"/>
          </p:nvPr>
        </p:nvSpPr>
        <p:spPr/>
        <p:txBody>
          <a:bodyPr/>
          <a:lstStyle/>
          <a:p>
            <a:fld id="{586F43A3-C3B3-4C5A-B965-54AAE5D33CFD}" type="slidenum">
              <a:rPr lang="en-US" altLang="en-US" smtClean="0"/>
              <a:pPr/>
              <a:t>45</a:t>
            </a:fld>
            <a:endParaRPr lang="en-US" altLang="en-US" dirty="0"/>
          </a:p>
        </p:txBody>
      </p:sp>
    </p:spTree>
    <p:extLst>
      <p:ext uri="{BB962C8B-B14F-4D97-AF65-F5344CB8AC3E}">
        <p14:creationId xmlns:p14="http://schemas.microsoft.com/office/powerpoint/2010/main" val="636271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comparing underlying genetic composition of patients with </a:t>
            </a:r>
            <a:r>
              <a:rPr lang="en-US" dirty="0" err="1"/>
              <a:t>oligometastasis</a:t>
            </a:r>
            <a:r>
              <a:rPr lang="en-US" dirty="0"/>
              <a:t> as based on several different definitions, biological alterations were similar between all groups, suggesting it’s importance is this disease entity.</a:t>
            </a:r>
          </a:p>
        </p:txBody>
      </p:sp>
      <p:sp>
        <p:nvSpPr>
          <p:cNvPr id="4" name="Slide Number Placeholder 3"/>
          <p:cNvSpPr>
            <a:spLocks noGrp="1"/>
          </p:cNvSpPr>
          <p:nvPr>
            <p:ph type="sldNum" sz="quarter" idx="5"/>
          </p:nvPr>
        </p:nvSpPr>
        <p:spPr/>
        <p:txBody>
          <a:bodyPr/>
          <a:lstStyle/>
          <a:p>
            <a:fld id="{586F43A3-C3B3-4C5A-B965-54AAE5D33CFD}" type="slidenum">
              <a:rPr lang="en-US" altLang="en-US" smtClean="0"/>
              <a:pPr/>
              <a:t>46</a:t>
            </a:fld>
            <a:endParaRPr lang="en-US" altLang="en-US" dirty="0"/>
          </a:p>
        </p:txBody>
      </p:sp>
    </p:spTree>
    <p:extLst>
      <p:ext uri="{BB962C8B-B14F-4D97-AF65-F5344CB8AC3E}">
        <p14:creationId xmlns:p14="http://schemas.microsoft.com/office/powerpoint/2010/main" val="1671665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Biomarkers can provide prognostic information about treatment response. Patients treated on STOMP and ORIOLE with high-risk mutation in TP53, BRCA1/2, Rb1, and ATM had worse prognosis with MDT. These patients will need novel therapeutic strategies. </a:t>
            </a:r>
          </a:p>
        </p:txBody>
      </p:sp>
      <p:sp>
        <p:nvSpPr>
          <p:cNvPr id="4" name="Slide Number Placeholder 3"/>
          <p:cNvSpPr>
            <a:spLocks noGrp="1"/>
          </p:cNvSpPr>
          <p:nvPr>
            <p:ph type="sldNum" sz="quarter" idx="5"/>
          </p:nvPr>
        </p:nvSpPr>
        <p:spPr/>
        <p:txBody>
          <a:bodyPr/>
          <a:lstStyle/>
          <a:p>
            <a:fld id="{586F43A3-C3B3-4C5A-B965-54AAE5D33CFD}" type="slidenum">
              <a:rPr lang="en-US" altLang="en-US" smtClean="0"/>
              <a:pPr/>
              <a:t>47</a:t>
            </a:fld>
            <a:endParaRPr lang="en-US" altLang="en-US" dirty="0"/>
          </a:p>
        </p:txBody>
      </p:sp>
    </p:spTree>
    <p:extLst>
      <p:ext uri="{BB962C8B-B14F-4D97-AF65-F5344CB8AC3E}">
        <p14:creationId xmlns:p14="http://schemas.microsoft.com/office/powerpoint/2010/main" val="25875531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6F43A3-C3B3-4C5A-B965-54AAE5D33CFD}" type="slidenum">
              <a:rPr lang="en-US" altLang="en-US" smtClean="0"/>
              <a:pPr/>
              <a:t>48</a:t>
            </a:fld>
            <a:endParaRPr lang="en-US" altLang="en-US" dirty="0"/>
          </a:p>
        </p:txBody>
      </p:sp>
    </p:spTree>
    <p:extLst>
      <p:ext uri="{BB962C8B-B14F-4D97-AF65-F5344CB8AC3E}">
        <p14:creationId xmlns:p14="http://schemas.microsoft.com/office/powerpoint/2010/main" val="13927553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86B021-C28D-4BAE-9144-C80234FBDC2A}" type="slidenum">
              <a:rPr lang="en-US" smtClean="0"/>
              <a:t>50</a:t>
            </a:fld>
            <a:endParaRPr lang="en-US"/>
          </a:p>
        </p:txBody>
      </p:sp>
    </p:spTree>
    <p:extLst>
      <p:ext uri="{BB962C8B-B14F-4D97-AF65-F5344CB8AC3E}">
        <p14:creationId xmlns:p14="http://schemas.microsoft.com/office/powerpoint/2010/main" val="40232620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6F43A3-C3B3-4C5A-B965-54AAE5D33CFD}" type="slidenum">
              <a:rPr lang="en-US" altLang="en-US" smtClean="0"/>
              <a:pPr/>
              <a:t>51</a:t>
            </a:fld>
            <a:endParaRPr lang="en-US" altLang="en-US" dirty="0"/>
          </a:p>
        </p:txBody>
      </p:sp>
    </p:spTree>
    <p:extLst>
      <p:ext uri="{BB962C8B-B14F-4D97-AF65-F5344CB8AC3E}">
        <p14:creationId xmlns:p14="http://schemas.microsoft.com/office/powerpoint/2010/main" val="725688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ＭＳ Ｐゴシック" charset="-128"/>
                <a:cs typeface="ＭＳ Ｐゴシック" charset="-128"/>
              </a:rPr>
              <a:t>A radically different theory was hypothesized in 1960-1970s by Bernard Fisher and colleagues, and proposes cancer is a systemic disease and small tumors are just an early manifestation of systemic disease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charset="0"/>
              <a:ea typeface="ＭＳ Ｐゴシック"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charset="0"/>
                <a:ea typeface="ＭＳ Ｐゴシック" charset="-128"/>
                <a:cs typeface="ＭＳ Ｐゴシック" charset="-128"/>
              </a:rPr>
              <a:t>Systemic theory proposed that the spread of cancer was </a:t>
            </a:r>
            <a:r>
              <a:rPr lang="en-US" sz="1200" kern="1200">
                <a:solidFill>
                  <a:schemeClr val="tx1"/>
                </a:solidFill>
                <a:effectLst/>
                <a:latin typeface="Times" charset="0"/>
                <a:ea typeface="ＭＳ Ｐゴシック" charset="-128"/>
                <a:cs typeface="ＭＳ Ｐゴシック" charset="-128"/>
              </a:rPr>
              <a:t>not orderly, </a:t>
            </a:r>
            <a:r>
              <a:rPr lang="en-US" sz="1200" kern="1200" dirty="0">
                <a:solidFill>
                  <a:schemeClr val="tx1"/>
                </a:solidFill>
                <a:effectLst/>
                <a:latin typeface="Times" charset="0"/>
                <a:ea typeface="ＭＳ Ｐゴシック" charset="-128"/>
                <a:cs typeface="ＭＳ Ｐゴシック" charset="-128"/>
              </a:rPr>
              <a:t>and the route of initial dissemination was essentially irrelevant as  the blood stream and lymphatics were so interrelated that it is impractical to consider them as independent routes of neoplastic dissemination . Additionally, unlike Virkow’s hypothesis in the late 1800s, the systemic theory believed regional lymph nodes are not barriers to further tumor cell dissemination</a:t>
            </a:r>
            <a:endParaRPr lang="en-US" dirty="0"/>
          </a:p>
          <a:p>
            <a:endParaRPr lang="en-US" dirty="0"/>
          </a:p>
        </p:txBody>
      </p:sp>
      <p:sp>
        <p:nvSpPr>
          <p:cNvPr id="4" name="Slide Number Placeholder 3"/>
          <p:cNvSpPr>
            <a:spLocks noGrp="1"/>
          </p:cNvSpPr>
          <p:nvPr>
            <p:ph type="sldNum" sz="quarter" idx="5"/>
          </p:nvPr>
        </p:nvSpPr>
        <p:spPr/>
        <p:txBody>
          <a:bodyPr/>
          <a:lstStyle/>
          <a:p>
            <a:fld id="{586F43A3-C3B3-4C5A-B965-54AAE5D33CFD}" type="slidenum">
              <a:rPr lang="en-US" altLang="en-US" smtClean="0"/>
              <a:pPr/>
              <a:t>4</a:t>
            </a:fld>
            <a:endParaRPr lang="en-US" altLang="en-US" dirty="0"/>
          </a:p>
        </p:txBody>
      </p:sp>
    </p:spTree>
    <p:extLst>
      <p:ext uri="{BB962C8B-B14F-4D97-AF65-F5344CB8AC3E}">
        <p14:creationId xmlns:p14="http://schemas.microsoft.com/office/powerpoint/2010/main" val="1252673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1980’s there were therefore two divergent hypotheses about cancer invasion and metastasis, one being the Halstead theory and the alternative hypothesis put forward by Bernard Fisher</a:t>
            </a:r>
          </a:p>
        </p:txBody>
      </p:sp>
      <p:sp>
        <p:nvSpPr>
          <p:cNvPr id="4" name="Slide Number Placeholder 3"/>
          <p:cNvSpPr>
            <a:spLocks noGrp="1"/>
          </p:cNvSpPr>
          <p:nvPr>
            <p:ph type="sldNum" sz="quarter" idx="5"/>
          </p:nvPr>
        </p:nvSpPr>
        <p:spPr/>
        <p:txBody>
          <a:bodyPr/>
          <a:lstStyle/>
          <a:p>
            <a:fld id="{586F43A3-C3B3-4C5A-B965-54AAE5D33CFD}" type="slidenum">
              <a:rPr lang="en-US" altLang="en-US" smtClean="0"/>
              <a:pPr/>
              <a:t>5</a:t>
            </a:fld>
            <a:endParaRPr lang="en-US" altLang="en-US" dirty="0"/>
          </a:p>
        </p:txBody>
      </p:sp>
    </p:spTree>
    <p:extLst>
      <p:ext uri="{BB962C8B-B14F-4D97-AF65-F5344CB8AC3E}">
        <p14:creationId xmlns:p14="http://schemas.microsoft.com/office/powerpoint/2010/main" val="1309367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diverging opinions on cancer invasion and metastasis lead to new hypothesis by Hellman and Weischelbaum that cancer was instead a spectrum of disease on one end characterized by locally confined disease and the other widely metastatic disease and in between the two many intermediate states.</a:t>
            </a:r>
          </a:p>
        </p:txBody>
      </p:sp>
      <p:sp>
        <p:nvSpPr>
          <p:cNvPr id="4" name="Slide Number Placeholder 3"/>
          <p:cNvSpPr>
            <a:spLocks noGrp="1"/>
          </p:cNvSpPr>
          <p:nvPr>
            <p:ph type="sldNum" sz="quarter" idx="5"/>
          </p:nvPr>
        </p:nvSpPr>
        <p:spPr/>
        <p:txBody>
          <a:bodyPr/>
          <a:lstStyle/>
          <a:p>
            <a:fld id="{586F43A3-C3B3-4C5A-B965-54AAE5D33CFD}" type="slidenum">
              <a:rPr lang="en-US" altLang="en-US" smtClean="0"/>
              <a:pPr/>
              <a:t>6</a:t>
            </a:fld>
            <a:endParaRPr lang="en-US" altLang="en-US" dirty="0"/>
          </a:p>
        </p:txBody>
      </p:sp>
    </p:spTree>
    <p:extLst>
      <p:ext uri="{BB962C8B-B14F-4D97-AF65-F5344CB8AC3E}">
        <p14:creationId xmlns:p14="http://schemas.microsoft.com/office/powerpoint/2010/main" val="1742626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intermediate state hypothesized by the spectrum theory is an oligometastatic state often defined as &lt; 3-5 metastatic lesions. </a:t>
            </a:r>
          </a:p>
        </p:txBody>
      </p:sp>
      <p:sp>
        <p:nvSpPr>
          <p:cNvPr id="4" name="Slide Number Placeholder 3"/>
          <p:cNvSpPr>
            <a:spLocks noGrp="1"/>
          </p:cNvSpPr>
          <p:nvPr>
            <p:ph type="sldNum" sz="quarter" idx="5"/>
          </p:nvPr>
        </p:nvSpPr>
        <p:spPr/>
        <p:txBody>
          <a:bodyPr/>
          <a:lstStyle/>
          <a:p>
            <a:fld id="{586F43A3-C3B3-4C5A-B965-54AAE5D33CFD}" type="slidenum">
              <a:rPr lang="en-US" altLang="en-US" smtClean="0"/>
              <a:pPr/>
              <a:t>7</a:t>
            </a:fld>
            <a:endParaRPr lang="en-US" altLang="en-US" dirty="0"/>
          </a:p>
        </p:txBody>
      </p:sp>
    </p:spTree>
    <p:extLst>
      <p:ext uri="{BB962C8B-B14F-4D97-AF65-F5344CB8AC3E}">
        <p14:creationId xmlns:p14="http://schemas.microsoft.com/office/powerpoint/2010/main" val="1488317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intermediate state hypothesized by the spectrum theory is an oligometastatic state often defined as &lt; 3-5 metastatic lesions. </a:t>
            </a:r>
          </a:p>
        </p:txBody>
      </p:sp>
      <p:sp>
        <p:nvSpPr>
          <p:cNvPr id="4" name="Slide Number Placeholder 3"/>
          <p:cNvSpPr>
            <a:spLocks noGrp="1"/>
          </p:cNvSpPr>
          <p:nvPr>
            <p:ph type="sldNum" sz="quarter" idx="5"/>
          </p:nvPr>
        </p:nvSpPr>
        <p:spPr/>
        <p:txBody>
          <a:bodyPr/>
          <a:lstStyle/>
          <a:p>
            <a:fld id="{586F43A3-C3B3-4C5A-B965-54AAE5D33CFD}" type="slidenum">
              <a:rPr lang="en-US" altLang="en-US" smtClean="0"/>
              <a:pPr/>
              <a:t>8</a:t>
            </a:fld>
            <a:endParaRPr lang="en-US" altLang="en-US" dirty="0"/>
          </a:p>
        </p:txBody>
      </p:sp>
    </p:spTree>
    <p:extLst>
      <p:ext uri="{BB962C8B-B14F-4D97-AF65-F5344CB8AC3E}">
        <p14:creationId xmlns:p14="http://schemas.microsoft.com/office/powerpoint/2010/main" val="3004248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Such a state would potentially be amenable to local therapies and if the metastatic sites behave more akin to locally confined disease might event be curable with such an intervention</a:t>
            </a:r>
          </a:p>
        </p:txBody>
      </p:sp>
      <p:sp>
        <p:nvSpPr>
          <p:cNvPr id="4" name="Slide Number Placeholder 3"/>
          <p:cNvSpPr>
            <a:spLocks noGrp="1"/>
          </p:cNvSpPr>
          <p:nvPr>
            <p:ph type="sldNum" sz="quarter" idx="5"/>
          </p:nvPr>
        </p:nvSpPr>
        <p:spPr/>
        <p:txBody>
          <a:bodyPr/>
          <a:lstStyle/>
          <a:p>
            <a:fld id="{586F43A3-C3B3-4C5A-B965-54AAE5D33CFD}" type="slidenum">
              <a:rPr lang="en-US" altLang="en-US" smtClean="0"/>
              <a:pPr/>
              <a:t>9</a:t>
            </a:fld>
            <a:endParaRPr lang="en-US" altLang="en-US" dirty="0"/>
          </a:p>
        </p:txBody>
      </p:sp>
    </p:spTree>
    <p:extLst>
      <p:ext uri="{BB962C8B-B14F-4D97-AF65-F5344CB8AC3E}">
        <p14:creationId xmlns:p14="http://schemas.microsoft.com/office/powerpoint/2010/main" val="3210741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871E2D0-2F73-4EE0-A281-C8159939C13A}" type="datetimeFigureOut">
              <a:rPr lang="en-US" smtClean="0"/>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F40C2-DAE2-4700-BC1D-C069A3165B24}" type="slidenum">
              <a:rPr lang="en-US" smtClean="0"/>
              <a:t>‹#›</a:t>
            </a:fld>
            <a:endParaRPr lang="en-US"/>
          </a:p>
        </p:txBody>
      </p:sp>
    </p:spTree>
    <p:extLst>
      <p:ext uri="{BB962C8B-B14F-4D97-AF65-F5344CB8AC3E}">
        <p14:creationId xmlns:p14="http://schemas.microsoft.com/office/powerpoint/2010/main" val="733362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71E2D0-2F73-4EE0-A281-C8159939C13A}" type="datetimeFigureOut">
              <a:rPr lang="en-US" smtClean="0"/>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F40C2-DAE2-4700-BC1D-C069A3165B24}" type="slidenum">
              <a:rPr lang="en-US" smtClean="0"/>
              <a:t>‹#›</a:t>
            </a:fld>
            <a:endParaRPr lang="en-US"/>
          </a:p>
        </p:txBody>
      </p:sp>
    </p:spTree>
    <p:extLst>
      <p:ext uri="{BB962C8B-B14F-4D97-AF65-F5344CB8AC3E}">
        <p14:creationId xmlns:p14="http://schemas.microsoft.com/office/powerpoint/2010/main" val="1888005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71E2D0-2F73-4EE0-A281-C8159939C13A}" type="datetimeFigureOut">
              <a:rPr lang="en-US" smtClean="0"/>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F40C2-DAE2-4700-BC1D-C069A3165B24}" type="slidenum">
              <a:rPr lang="en-US" smtClean="0"/>
              <a:t>‹#›</a:t>
            </a:fld>
            <a:endParaRPr lang="en-US"/>
          </a:p>
        </p:txBody>
      </p:sp>
    </p:spTree>
    <p:extLst>
      <p:ext uri="{BB962C8B-B14F-4D97-AF65-F5344CB8AC3E}">
        <p14:creationId xmlns:p14="http://schemas.microsoft.com/office/powerpoint/2010/main" val="2986319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vert="horz" lIns="91440" tIns="45720" rIns="91440" bIns="45720" rtlCol="0" anchor="ctr">
            <a:normAutofit/>
          </a:bodyPr>
          <a:lstStyle>
            <a:lvl1pPr>
              <a:defRPr lang="en-US" b="1">
                <a:solidFill>
                  <a:srgbClr val="002855"/>
                </a:solidFill>
                <a:latin typeface="Calibri" panose="020F0502020204030204" pitchFamily="34" charset="0"/>
                <a:cs typeface="Calibri" panose="020F0502020204030204" pitchFamily="34" charset="0"/>
              </a:defRPr>
            </a:lvl1pPr>
          </a:lstStyle>
          <a:p>
            <a:pPr lvl="0"/>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002855"/>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1021367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002855"/>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2855"/>
                </a:solidFill>
                <a:latin typeface="Calibri" panose="020F0502020204030204" pitchFamily="34" charset="0"/>
                <a:cs typeface="Calibri" panose="020F0502020204030204" pitchFamily="34" charset="0"/>
              </a:defRPr>
            </a:lvl1pPr>
            <a:lvl2pPr>
              <a:defRPr>
                <a:solidFill>
                  <a:srgbClr val="002855"/>
                </a:solidFill>
                <a:latin typeface="Calibri" panose="020F0502020204030204" pitchFamily="34" charset="0"/>
                <a:cs typeface="Calibri" panose="020F0502020204030204" pitchFamily="34" charset="0"/>
              </a:defRPr>
            </a:lvl2pPr>
            <a:lvl3pPr>
              <a:defRPr>
                <a:solidFill>
                  <a:srgbClr val="002855"/>
                </a:solidFill>
                <a:latin typeface="Calibri" panose="020F0502020204030204" pitchFamily="34" charset="0"/>
                <a:cs typeface="Calibri" panose="020F0502020204030204" pitchFamily="34" charset="0"/>
              </a:defRPr>
            </a:lvl3pPr>
            <a:lvl4pPr>
              <a:defRPr>
                <a:solidFill>
                  <a:srgbClr val="002855"/>
                </a:solidFill>
                <a:latin typeface="Calibri" panose="020F0502020204030204" pitchFamily="34" charset="0"/>
                <a:cs typeface="Calibri" panose="020F0502020204030204" pitchFamily="34" charset="0"/>
              </a:defRPr>
            </a:lvl4pPr>
            <a:lvl5pPr>
              <a:defRPr>
                <a:solidFill>
                  <a:srgbClr val="002855"/>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3410453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rgbClr val="002855"/>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b="0">
                <a:solidFill>
                  <a:srgbClr val="002855"/>
                </a:solidFill>
                <a:latin typeface="Calibri" panose="020F0502020204030204" pitchFamily="34" charset="0"/>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2574613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002855"/>
                </a:solidFill>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2855"/>
                </a:solidFill>
              </a:defRPr>
            </a:lvl1pPr>
            <a:lvl2pPr>
              <a:defRPr sz="2400">
                <a:solidFill>
                  <a:srgbClr val="002855"/>
                </a:solidFill>
              </a:defRPr>
            </a:lvl2pPr>
            <a:lvl3pPr>
              <a:defRPr sz="2000">
                <a:solidFill>
                  <a:srgbClr val="002855"/>
                </a:solidFill>
              </a:defRPr>
            </a:lvl3pPr>
            <a:lvl4pPr>
              <a:defRPr sz="1800">
                <a:solidFill>
                  <a:srgbClr val="002855"/>
                </a:solidFill>
              </a:defRPr>
            </a:lvl4pPr>
            <a:lvl5pPr>
              <a:defRPr sz="1800">
                <a:solidFill>
                  <a:srgbClr val="002855"/>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2855"/>
                </a:solidFill>
              </a:defRPr>
            </a:lvl1pPr>
            <a:lvl2pPr>
              <a:defRPr sz="2400">
                <a:solidFill>
                  <a:srgbClr val="002855"/>
                </a:solidFill>
              </a:defRPr>
            </a:lvl2pPr>
            <a:lvl3pPr>
              <a:defRPr sz="2000">
                <a:solidFill>
                  <a:srgbClr val="002855"/>
                </a:solidFill>
              </a:defRPr>
            </a:lvl3pPr>
            <a:lvl4pPr>
              <a:defRPr sz="1800">
                <a:solidFill>
                  <a:srgbClr val="002855"/>
                </a:solidFill>
              </a:defRPr>
            </a:lvl4pPr>
            <a:lvl5pPr>
              <a:defRPr sz="1800">
                <a:solidFill>
                  <a:srgbClr val="002855"/>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483073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002855"/>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solidFill>
                  <a:srgbClr val="002855"/>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rgbClr val="002855"/>
                </a:solidFill>
                <a:latin typeface="Calibri" panose="020F0502020204030204" pitchFamily="34" charset="0"/>
                <a:cs typeface="Calibri" panose="020F0502020204030204" pitchFamily="34" charset="0"/>
              </a:defRPr>
            </a:lvl1pPr>
            <a:lvl2pPr>
              <a:defRPr sz="2000">
                <a:solidFill>
                  <a:srgbClr val="002855"/>
                </a:solidFill>
                <a:latin typeface="Calibri" panose="020F0502020204030204" pitchFamily="34" charset="0"/>
                <a:cs typeface="Calibri" panose="020F0502020204030204" pitchFamily="34" charset="0"/>
              </a:defRPr>
            </a:lvl2pPr>
            <a:lvl3pPr>
              <a:defRPr sz="1800">
                <a:solidFill>
                  <a:srgbClr val="002855"/>
                </a:solidFill>
                <a:latin typeface="Calibri" panose="020F0502020204030204" pitchFamily="34" charset="0"/>
                <a:cs typeface="Calibri" panose="020F0502020204030204" pitchFamily="34" charset="0"/>
              </a:defRPr>
            </a:lvl3pPr>
            <a:lvl4pPr>
              <a:defRPr sz="1600">
                <a:solidFill>
                  <a:srgbClr val="002855"/>
                </a:solidFill>
                <a:latin typeface="Calibri" panose="020F0502020204030204" pitchFamily="34" charset="0"/>
                <a:cs typeface="Calibri" panose="020F0502020204030204" pitchFamily="34" charset="0"/>
              </a:defRPr>
            </a:lvl4pPr>
            <a:lvl5pPr>
              <a:defRPr sz="1600">
                <a:solidFill>
                  <a:srgbClr val="002855"/>
                </a:solidFill>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solidFill>
                  <a:srgbClr val="002855"/>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solidFill>
                  <a:srgbClr val="002855"/>
                </a:solidFill>
                <a:latin typeface="Calibri" panose="020F0502020204030204" pitchFamily="34" charset="0"/>
                <a:cs typeface="Calibri" panose="020F0502020204030204" pitchFamily="34" charset="0"/>
              </a:defRPr>
            </a:lvl1pPr>
            <a:lvl2pPr>
              <a:defRPr sz="2000">
                <a:solidFill>
                  <a:srgbClr val="002855"/>
                </a:solidFill>
                <a:latin typeface="Calibri" panose="020F0502020204030204" pitchFamily="34" charset="0"/>
                <a:cs typeface="Calibri" panose="020F0502020204030204" pitchFamily="34" charset="0"/>
              </a:defRPr>
            </a:lvl2pPr>
            <a:lvl3pPr>
              <a:defRPr sz="1800">
                <a:solidFill>
                  <a:srgbClr val="002855"/>
                </a:solidFill>
                <a:latin typeface="Calibri" panose="020F0502020204030204" pitchFamily="34" charset="0"/>
                <a:cs typeface="Calibri" panose="020F0502020204030204" pitchFamily="34" charset="0"/>
              </a:defRPr>
            </a:lvl3pPr>
            <a:lvl4pPr>
              <a:defRPr sz="1600">
                <a:solidFill>
                  <a:srgbClr val="002855"/>
                </a:solidFill>
                <a:latin typeface="Calibri" panose="020F0502020204030204" pitchFamily="34" charset="0"/>
                <a:cs typeface="Calibri" panose="020F0502020204030204" pitchFamily="34" charset="0"/>
              </a:defRPr>
            </a:lvl4pPr>
            <a:lvl5pPr>
              <a:defRPr sz="1600">
                <a:solidFill>
                  <a:srgbClr val="002855"/>
                </a:solidFill>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3329576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lvl1pPr>
              <a:defRPr lang="en-US">
                <a:solidFill>
                  <a:schemeClr val="bg1"/>
                </a:solidFill>
              </a:defRPr>
            </a:lvl1pPr>
          </a:lstStyle>
          <a:p>
            <a:pPr lvl="0"/>
            <a:r>
              <a:rPr lang="en-US" dirty="0"/>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3493541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902372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solidFill>
                  <a:srgbClr val="00285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3574089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71E2D0-2F73-4EE0-A281-C8159939C13A}" type="datetimeFigureOut">
              <a:rPr lang="en-US" smtClean="0"/>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F40C2-DAE2-4700-BC1D-C069A3165B24}" type="slidenum">
              <a:rPr lang="en-US" smtClean="0"/>
              <a:t>‹#›</a:t>
            </a:fld>
            <a:endParaRPr lang="en-US"/>
          </a:p>
        </p:txBody>
      </p:sp>
    </p:spTree>
    <p:extLst>
      <p:ext uri="{BB962C8B-B14F-4D97-AF65-F5344CB8AC3E}">
        <p14:creationId xmlns:p14="http://schemas.microsoft.com/office/powerpoint/2010/main" val="23469118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chemeClr val="bg1"/>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479422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vert="horz" lIns="91440" tIns="45720" rIns="91440" bIns="45720" rtlCol="0" anchor="ctr">
            <a:normAutofit/>
          </a:bodyPr>
          <a:lstStyle>
            <a:lvl1pPr>
              <a:defRPr lang="en-US"/>
            </a:lvl1pPr>
          </a:lstStyle>
          <a:p>
            <a:pPr lvl="0"/>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00285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37955929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609600" y="1600201"/>
            <a:ext cx="10972800" cy="4525963"/>
          </a:xfrm>
        </p:spPr>
        <p:txBody>
          <a:bodyPr/>
          <a:lstStyle>
            <a:lvl1pPr>
              <a:buClr>
                <a:srgbClr val="002855"/>
              </a:buClr>
              <a:defRPr>
                <a:solidFill>
                  <a:srgbClr val="002855"/>
                </a:solidFill>
              </a:defRPr>
            </a:lvl1pPr>
            <a:lvl2pPr>
              <a:buClr>
                <a:srgbClr val="002855"/>
              </a:buClr>
              <a:defRPr>
                <a:solidFill>
                  <a:srgbClr val="002855"/>
                </a:solidFill>
              </a:defRPr>
            </a:lvl2pPr>
            <a:lvl3pPr>
              <a:buClr>
                <a:srgbClr val="002855"/>
              </a:buClr>
              <a:defRPr>
                <a:solidFill>
                  <a:srgbClr val="002855"/>
                </a:solidFill>
              </a:defRPr>
            </a:lvl3pPr>
            <a:lvl4pPr>
              <a:buClr>
                <a:srgbClr val="002855"/>
              </a:buClr>
              <a:defRPr>
                <a:solidFill>
                  <a:srgbClr val="002855"/>
                </a:solidFill>
              </a:defRPr>
            </a:lvl4pPr>
            <a:lvl5pPr>
              <a:buClr>
                <a:srgbClr val="002855"/>
              </a:buClr>
              <a:defRPr>
                <a:solidFill>
                  <a:srgbClr val="00285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1254801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b="0">
                <a:solidFill>
                  <a:srgbClr val="00285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2025669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2723960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solidFill>
                  <a:srgbClr val="00285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buClr>
                <a:srgbClr val="002855"/>
              </a:buClr>
              <a:defRPr sz="2400"/>
            </a:lvl1pPr>
            <a:lvl2pPr>
              <a:buClr>
                <a:srgbClr val="002855"/>
              </a:buClr>
              <a:defRPr sz="2000"/>
            </a:lvl2pPr>
            <a:lvl3pPr>
              <a:buClr>
                <a:srgbClr val="002855"/>
              </a:buClr>
              <a:defRPr sz="1800"/>
            </a:lvl3pPr>
            <a:lvl4pPr>
              <a:buClr>
                <a:srgbClr val="002855"/>
              </a:buClr>
              <a:defRPr sz="1600"/>
            </a:lvl4pPr>
            <a:lvl5pPr>
              <a:buClr>
                <a:srgbClr val="002855"/>
              </a:buCl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solidFill>
                  <a:srgbClr val="00285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buClr>
                <a:srgbClr val="002855"/>
              </a:buClr>
              <a:defRPr sz="2400">
                <a:solidFill>
                  <a:srgbClr val="002855"/>
                </a:solidFill>
              </a:defRPr>
            </a:lvl1pPr>
            <a:lvl2pPr>
              <a:buClr>
                <a:srgbClr val="002855"/>
              </a:buClr>
              <a:defRPr sz="2000">
                <a:solidFill>
                  <a:srgbClr val="002855"/>
                </a:solidFill>
              </a:defRPr>
            </a:lvl2pPr>
            <a:lvl3pPr>
              <a:buClr>
                <a:srgbClr val="002855"/>
              </a:buClr>
              <a:defRPr sz="1800">
                <a:solidFill>
                  <a:srgbClr val="002855"/>
                </a:solidFill>
              </a:defRPr>
            </a:lvl3pPr>
            <a:lvl4pPr>
              <a:buClr>
                <a:srgbClr val="002855"/>
              </a:buClr>
              <a:defRPr sz="1600">
                <a:solidFill>
                  <a:srgbClr val="002855"/>
                </a:solidFill>
              </a:defRPr>
            </a:lvl4pPr>
            <a:lvl5pPr>
              <a:buClr>
                <a:srgbClr val="002855"/>
              </a:buClr>
              <a:defRPr sz="1600">
                <a:solidFill>
                  <a:srgbClr val="002855"/>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32040196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lvl1pPr>
              <a:defRPr lang="en-US"/>
            </a:lvl1pPr>
          </a:lstStyle>
          <a:p>
            <a:pPr lvl="0"/>
            <a:r>
              <a:rPr lang="en-US"/>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25588133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24818092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buClr>
                <a:srgbClr val="002855"/>
              </a:buClr>
              <a:defRPr sz="3200"/>
            </a:lvl1pPr>
            <a:lvl2pPr>
              <a:buClr>
                <a:srgbClr val="002855"/>
              </a:buClr>
              <a:defRPr sz="2800"/>
            </a:lvl2pPr>
            <a:lvl3pPr>
              <a:buClr>
                <a:srgbClr val="002855"/>
              </a:buClr>
              <a:defRPr sz="2400"/>
            </a:lvl3pPr>
            <a:lvl4pPr>
              <a:buClr>
                <a:srgbClr val="002855"/>
              </a:buClr>
              <a:defRPr sz="2000"/>
            </a:lvl4pPr>
            <a:lvl5pPr>
              <a:buClr>
                <a:srgbClr val="002855"/>
              </a:buCl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solidFill>
                  <a:srgbClr val="00285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7341100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750548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871E2D0-2F73-4EE0-A281-C8159939C13A}" type="datetimeFigureOut">
              <a:rPr lang="en-US" smtClean="0"/>
              <a:t>7/1/2024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7F40C2-DAE2-4700-BC1D-C069A3165B24}" type="slidenum">
              <a:rPr lang="en-US" smtClean="0"/>
              <a:t>‹#›</a:t>
            </a:fld>
            <a:endParaRPr lang="en-US"/>
          </a:p>
        </p:txBody>
      </p:sp>
    </p:spTree>
    <p:extLst>
      <p:ext uri="{BB962C8B-B14F-4D97-AF65-F5344CB8AC3E}">
        <p14:creationId xmlns:p14="http://schemas.microsoft.com/office/powerpoint/2010/main" val="7236421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vert="horz" lIns="91440" tIns="45720" rIns="91440" bIns="45720" rtlCol="0" anchor="ctr">
            <a:normAutofit/>
          </a:bodyPr>
          <a:lstStyle>
            <a:lvl1pPr>
              <a:defRPr lang="en-US"/>
            </a:lvl1pPr>
          </a:lstStyle>
          <a:p>
            <a:pPr lvl="0"/>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00285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10404856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rgbClr val="002855"/>
                </a:solidFill>
              </a:defRPr>
            </a:lvl1pPr>
            <a:lvl2pPr>
              <a:defRPr>
                <a:solidFill>
                  <a:srgbClr val="002855"/>
                </a:solidFill>
              </a:defRPr>
            </a:lvl2pPr>
            <a:lvl3pPr>
              <a:defRPr>
                <a:solidFill>
                  <a:srgbClr val="002855"/>
                </a:solidFill>
              </a:defRPr>
            </a:lvl3pPr>
            <a:lvl4pPr>
              <a:defRPr>
                <a:solidFill>
                  <a:srgbClr val="002855"/>
                </a:solidFill>
              </a:defRPr>
            </a:lvl4pPr>
            <a:lvl5pPr>
              <a:defRPr>
                <a:solidFill>
                  <a:srgbClr val="00285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11380086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b="0">
                <a:solidFill>
                  <a:srgbClr val="002855"/>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25675280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2855"/>
                </a:solidFill>
              </a:defRPr>
            </a:lvl1pPr>
            <a:lvl2pPr>
              <a:defRPr sz="2400">
                <a:solidFill>
                  <a:srgbClr val="002855"/>
                </a:solidFill>
              </a:defRPr>
            </a:lvl2pPr>
            <a:lvl3pPr>
              <a:defRPr sz="2000">
                <a:solidFill>
                  <a:srgbClr val="002855"/>
                </a:solidFill>
              </a:defRPr>
            </a:lvl3pPr>
            <a:lvl4pPr>
              <a:defRPr sz="1800">
                <a:solidFill>
                  <a:srgbClr val="002855"/>
                </a:solidFill>
              </a:defRPr>
            </a:lvl4pPr>
            <a:lvl5pPr>
              <a:defRPr sz="1800">
                <a:solidFill>
                  <a:srgbClr val="002855"/>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2855"/>
                </a:solidFill>
              </a:defRPr>
            </a:lvl1pPr>
            <a:lvl2pPr>
              <a:defRPr sz="2400">
                <a:solidFill>
                  <a:srgbClr val="002855"/>
                </a:solidFill>
              </a:defRPr>
            </a:lvl2pPr>
            <a:lvl3pPr>
              <a:defRPr sz="2000">
                <a:solidFill>
                  <a:srgbClr val="002855"/>
                </a:solidFill>
              </a:defRPr>
            </a:lvl3pPr>
            <a:lvl4pPr>
              <a:defRPr sz="1800">
                <a:solidFill>
                  <a:srgbClr val="002855"/>
                </a:solidFill>
              </a:defRPr>
            </a:lvl4pPr>
            <a:lvl5pPr>
              <a:defRPr sz="1800">
                <a:solidFill>
                  <a:srgbClr val="002855"/>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28476813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solidFill>
                  <a:srgbClr val="00285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rgbClr val="002855"/>
                </a:solidFill>
              </a:defRPr>
            </a:lvl1pPr>
            <a:lvl2pPr>
              <a:defRPr sz="2000">
                <a:solidFill>
                  <a:srgbClr val="002855"/>
                </a:solidFill>
              </a:defRPr>
            </a:lvl2pPr>
            <a:lvl3pPr>
              <a:defRPr sz="1800">
                <a:solidFill>
                  <a:srgbClr val="002855"/>
                </a:solidFill>
              </a:defRPr>
            </a:lvl3pPr>
            <a:lvl4pPr>
              <a:defRPr sz="1600">
                <a:solidFill>
                  <a:srgbClr val="002855"/>
                </a:solidFill>
              </a:defRPr>
            </a:lvl4pPr>
            <a:lvl5pPr>
              <a:defRPr sz="1600">
                <a:solidFill>
                  <a:srgbClr val="002855"/>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solidFill>
                  <a:srgbClr val="00285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solidFill>
                  <a:srgbClr val="002855"/>
                </a:solidFill>
              </a:defRPr>
            </a:lvl1pPr>
            <a:lvl2pPr>
              <a:defRPr sz="2000">
                <a:solidFill>
                  <a:srgbClr val="002855"/>
                </a:solidFill>
              </a:defRPr>
            </a:lvl2pPr>
            <a:lvl3pPr>
              <a:defRPr sz="1800">
                <a:solidFill>
                  <a:srgbClr val="002855"/>
                </a:solidFill>
              </a:defRPr>
            </a:lvl3pPr>
            <a:lvl4pPr>
              <a:defRPr sz="1600">
                <a:solidFill>
                  <a:srgbClr val="002855"/>
                </a:solidFill>
              </a:defRPr>
            </a:lvl4pPr>
            <a:lvl5pPr>
              <a:defRPr sz="1600">
                <a:solidFill>
                  <a:srgbClr val="002855"/>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4024553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lvl1pPr>
              <a:defRPr lang="en-US"/>
            </a:lvl1pPr>
          </a:lstStyle>
          <a:p>
            <a:pPr lvl="0"/>
            <a:r>
              <a:rPr lang="en-US"/>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19455297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20317920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solidFill>
                  <a:srgbClr val="00285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28851307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3FBA54-5C1B-D348-9A99-18A91FDE7B7F}" type="slidenum">
              <a:rPr lang="en-US" smtClean="0"/>
              <a:t>‹#›</a:t>
            </a:fld>
            <a:endParaRPr lang="en-US" dirty="0"/>
          </a:p>
        </p:txBody>
      </p:sp>
    </p:spTree>
    <p:extLst>
      <p:ext uri="{BB962C8B-B14F-4D97-AF65-F5344CB8AC3E}">
        <p14:creationId xmlns:p14="http://schemas.microsoft.com/office/powerpoint/2010/main" val="8688084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4"/>
          </a:xfrm>
          <a:prstGeom prst="rect">
            <a:avLst/>
          </a:prstGeom>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CD828698-F8E8-45C8-A455-752F9BF0BC0D}" type="datetimeFigureOut">
              <a:rPr lang="en-US" smtClean="0"/>
              <a:pPr/>
              <a:t>7/1/2024</a:t>
            </a:fld>
            <a:endParaRPr lang="en-US" dirty="0"/>
          </a:p>
        </p:txBody>
      </p:sp>
      <p:sp>
        <p:nvSpPr>
          <p:cNvPr id="5" name="Footer Placeholder 4"/>
          <p:cNvSpPr>
            <a:spLocks noGrp="1"/>
          </p:cNvSpPr>
          <p:nvPr>
            <p:ph type="ftr" sz="quarter" idx="11"/>
          </p:nvPr>
        </p:nvSpPr>
        <p:spPr>
          <a:xfrm>
            <a:off x="4038600" y="6356353"/>
            <a:ext cx="41148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86106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FF52E8B6-F744-4833-92D0-1503AB8C4D1C}" type="slidenum">
              <a:rPr lang="en-US" smtClean="0"/>
              <a:pPr/>
              <a:t>‹#›</a:t>
            </a:fld>
            <a:endParaRPr lang="en-US" dirty="0"/>
          </a:p>
        </p:txBody>
      </p:sp>
    </p:spTree>
    <p:extLst>
      <p:ext uri="{BB962C8B-B14F-4D97-AF65-F5344CB8AC3E}">
        <p14:creationId xmlns:p14="http://schemas.microsoft.com/office/powerpoint/2010/main" val="900404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71E2D0-2F73-4EE0-A281-C8159939C13A}" type="datetimeFigureOut">
              <a:rPr lang="en-US" smtClean="0"/>
              <a:t>7/1/2024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7F40C2-DAE2-4700-BC1D-C069A3165B24}" type="slidenum">
              <a:rPr lang="en-US" smtClean="0"/>
              <a:t>‹#›</a:t>
            </a:fld>
            <a:endParaRPr lang="en-US"/>
          </a:p>
        </p:txBody>
      </p:sp>
    </p:spTree>
    <p:extLst>
      <p:ext uri="{BB962C8B-B14F-4D97-AF65-F5344CB8AC3E}">
        <p14:creationId xmlns:p14="http://schemas.microsoft.com/office/powerpoint/2010/main" val="15479449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8"/>
            <a:ext cx="10515600" cy="1325563"/>
          </a:xfrm>
          <a:prstGeom prst="rect">
            <a:avLst/>
          </a:prstGeom>
          <a:solidFill>
            <a:schemeClr val="tx1"/>
          </a:solidFill>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a:solidFill>
            <a:schemeClr val="tx1"/>
          </a:solidFill>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3"/>
            <a:ext cx="2743200" cy="365125"/>
          </a:xfrm>
          <a:prstGeom prst="rect">
            <a:avLst/>
          </a:prstGeom>
          <a:solidFill>
            <a:schemeClr val="tx1"/>
          </a:solidFill>
        </p:spPr>
        <p:txBody>
          <a:bodyPr/>
          <a:lstStyle>
            <a:lvl1pPr>
              <a:defRPr>
                <a:solidFill>
                  <a:schemeClr val="bg1"/>
                </a:solidFill>
                <a:latin typeface="Arial" panose="020B0604020202020204" pitchFamily="34" charset="0"/>
                <a:cs typeface="Arial" panose="020B0604020202020204" pitchFamily="34" charset="0"/>
              </a:defRPr>
            </a:lvl1pPr>
          </a:lstStyle>
          <a:p>
            <a:fld id="{CD828698-F8E8-45C8-A455-752F9BF0BC0D}" type="datetimeFigureOut">
              <a:rPr lang="en-US" smtClean="0"/>
              <a:pPr/>
              <a:t>7/1/2024</a:t>
            </a:fld>
            <a:endParaRPr lang="en-US" dirty="0"/>
          </a:p>
        </p:txBody>
      </p:sp>
      <p:sp>
        <p:nvSpPr>
          <p:cNvPr id="5" name="Footer Placeholder 4"/>
          <p:cNvSpPr>
            <a:spLocks noGrp="1"/>
          </p:cNvSpPr>
          <p:nvPr>
            <p:ph type="ftr" sz="quarter" idx="11"/>
          </p:nvPr>
        </p:nvSpPr>
        <p:spPr>
          <a:xfrm>
            <a:off x="4038600" y="6356353"/>
            <a:ext cx="4114800" cy="365125"/>
          </a:xfrm>
          <a:prstGeom prst="rect">
            <a:avLst/>
          </a:prstGeom>
          <a:solidFill>
            <a:schemeClr val="tx1"/>
          </a:solidFill>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8610600" y="6356353"/>
            <a:ext cx="2743200" cy="365125"/>
          </a:xfrm>
          <a:prstGeom prst="rect">
            <a:avLst/>
          </a:prstGeom>
          <a:solidFill>
            <a:schemeClr val="tx1"/>
          </a:solidFill>
        </p:spPr>
        <p:txBody>
          <a:bodyPr/>
          <a:lstStyle>
            <a:lvl1pPr>
              <a:defRPr>
                <a:solidFill>
                  <a:schemeClr val="bg1"/>
                </a:solidFill>
                <a:latin typeface="Arial" panose="020B0604020202020204" pitchFamily="34" charset="0"/>
                <a:cs typeface="Arial" panose="020B0604020202020204" pitchFamily="34" charset="0"/>
              </a:defRPr>
            </a:lvl1pPr>
          </a:lstStyle>
          <a:p>
            <a:fld id="{FF52E8B6-F744-4833-92D0-1503AB8C4D1C}" type="slidenum">
              <a:rPr lang="en-US" smtClean="0"/>
              <a:pPr/>
              <a:t>‹#›</a:t>
            </a:fld>
            <a:endParaRPr lang="en-US" dirty="0"/>
          </a:p>
        </p:txBody>
      </p:sp>
    </p:spTree>
    <p:extLst>
      <p:ext uri="{BB962C8B-B14F-4D97-AF65-F5344CB8AC3E}">
        <p14:creationId xmlns:p14="http://schemas.microsoft.com/office/powerpoint/2010/main" val="9022858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3"/>
            <a:ext cx="10515600" cy="2852737"/>
          </a:xfrm>
          <a:prstGeom prst="rect">
            <a:avLst/>
          </a:prstGeom>
        </p:spPr>
        <p:txBody>
          <a:bodyPr anchor="b"/>
          <a:lstStyle>
            <a:lvl1pPr>
              <a:defRPr sz="60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831851" y="4589466"/>
            <a:ext cx="10515600" cy="1500187"/>
          </a:xfrm>
          <a:prstGeom prst="rect">
            <a:avLst/>
          </a:prstGeom>
        </p:spPr>
        <p:txBody>
          <a:bodyPr/>
          <a:lstStyle>
            <a:lvl1pPr marL="0" indent="0">
              <a:buNone/>
              <a:defRPr sz="2400">
                <a:solidFill>
                  <a:schemeClr val="bg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CD828698-F8E8-45C8-A455-752F9BF0BC0D}" type="datetimeFigureOut">
              <a:rPr lang="en-US" smtClean="0"/>
              <a:pPr/>
              <a:t>7/1/2024</a:t>
            </a:fld>
            <a:endParaRPr lang="en-US" dirty="0"/>
          </a:p>
        </p:txBody>
      </p:sp>
      <p:sp>
        <p:nvSpPr>
          <p:cNvPr id="5" name="Footer Placeholder 4"/>
          <p:cNvSpPr>
            <a:spLocks noGrp="1"/>
          </p:cNvSpPr>
          <p:nvPr>
            <p:ph type="ftr" sz="quarter" idx="11"/>
          </p:nvPr>
        </p:nvSpPr>
        <p:spPr>
          <a:xfrm>
            <a:off x="4038600" y="6356353"/>
            <a:ext cx="41148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86106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FF52E8B6-F744-4833-92D0-1503AB8C4D1C}" type="slidenum">
              <a:rPr lang="en-US" smtClean="0"/>
              <a:pPr/>
              <a:t>‹#›</a:t>
            </a:fld>
            <a:endParaRPr lang="en-US" dirty="0"/>
          </a:p>
        </p:txBody>
      </p:sp>
    </p:spTree>
    <p:extLst>
      <p:ext uri="{BB962C8B-B14F-4D97-AF65-F5344CB8AC3E}">
        <p14:creationId xmlns:p14="http://schemas.microsoft.com/office/powerpoint/2010/main" val="11512225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8"/>
            <a:ext cx="10515600" cy="132556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56200" cy="4351339"/>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9"/>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CD828698-F8E8-45C8-A455-752F9BF0BC0D}" type="datetimeFigureOut">
              <a:rPr lang="en-US" smtClean="0"/>
              <a:pPr/>
              <a:t>7/1/2024</a:t>
            </a:fld>
            <a:endParaRPr lang="en-US" dirty="0"/>
          </a:p>
        </p:txBody>
      </p:sp>
      <p:sp>
        <p:nvSpPr>
          <p:cNvPr id="6" name="Footer Placeholder 5"/>
          <p:cNvSpPr>
            <a:spLocks noGrp="1"/>
          </p:cNvSpPr>
          <p:nvPr>
            <p:ph type="ftr" sz="quarter" idx="11"/>
          </p:nvPr>
        </p:nvSpPr>
        <p:spPr>
          <a:xfrm>
            <a:off x="4038600" y="6356353"/>
            <a:ext cx="41148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a:xfrm>
            <a:off x="86106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FF52E8B6-F744-4833-92D0-1503AB8C4D1C}" type="slidenum">
              <a:rPr lang="en-US" smtClean="0"/>
              <a:pPr/>
              <a:t>‹#›</a:t>
            </a:fld>
            <a:endParaRPr lang="en-US" dirty="0"/>
          </a:p>
        </p:txBody>
      </p:sp>
    </p:spTree>
    <p:extLst>
      <p:ext uri="{BB962C8B-B14F-4D97-AF65-F5344CB8AC3E}">
        <p14:creationId xmlns:p14="http://schemas.microsoft.com/office/powerpoint/2010/main" val="35006875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840319" y="1681163"/>
            <a:ext cx="5158316" cy="823912"/>
          </a:xfrm>
          <a:prstGeom prst="rect">
            <a:avLst/>
          </a:prstGeom>
        </p:spPr>
        <p:txBody>
          <a:bodyPr anchor="b"/>
          <a:lstStyle>
            <a:lvl1pPr marL="0" indent="0">
              <a:buNone/>
              <a:defRPr sz="2400" b="1">
                <a:solidFill>
                  <a:schemeClr val="bg1"/>
                </a:solidFill>
                <a:latin typeface="Arial" panose="020B0604020202020204" pitchFamily="34" charset="0"/>
                <a:cs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6"/>
            <a:ext cx="5158316" cy="368458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a:prstGeom prst="rect">
            <a:avLst/>
          </a:prstGeom>
        </p:spPr>
        <p:txBody>
          <a:bodyPr anchor="b"/>
          <a:lstStyle>
            <a:lvl1pPr marL="0" indent="0">
              <a:buNone/>
              <a:defRPr sz="2400" b="1">
                <a:solidFill>
                  <a:schemeClr val="bg1"/>
                </a:solidFill>
                <a:latin typeface="Arial" panose="020B0604020202020204" pitchFamily="34" charset="0"/>
                <a:cs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6"/>
            <a:ext cx="5183717" cy="3684588"/>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CD828698-F8E8-45C8-A455-752F9BF0BC0D}" type="datetimeFigureOut">
              <a:rPr lang="en-US" smtClean="0"/>
              <a:pPr/>
              <a:t>7/1/2024</a:t>
            </a:fld>
            <a:endParaRPr lang="en-US" dirty="0"/>
          </a:p>
        </p:txBody>
      </p:sp>
      <p:sp>
        <p:nvSpPr>
          <p:cNvPr id="8" name="Footer Placeholder 7"/>
          <p:cNvSpPr>
            <a:spLocks noGrp="1"/>
          </p:cNvSpPr>
          <p:nvPr>
            <p:ph type="ftr" sz="quarter" idx="11"/>
          </p:nvPr>
        </p:nvSpPr>
        <p:spPr>
          <a:xfrm>
            <a:off x="4038600" y="6356353"/>
            <a:ext cx="41148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p:txBody>
      </p:sp>
      <p:sp>
        <p:nvSpPr>
          <p:cNvPr id="9" name="Slide Number Placeholder 8"/>
          <p:cNvSpPr>
            <a:spLocks noGrp="1"/>
          </p:cNvSpPr>
          <p:nvPr>
            <p:ph type="sldNum" sz="quarter" idx="12"/>
          </p:nvPr>
        </p:nvSpPr>
        <p:spPr>
          <a:xfrm>
            <a:off x="86106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FF52E8B6-F744-4833-92D0-1503AB8C4D1C}" type="slidenum">
              <a:rPr lang="en-US" smtClean="0"/>
              <a:pPr/>
              <a:t>‹#›</a:t>
            </a:fld>
            <a:endParaRPr lang="en-US" dirty="0"/>
          </a:p>
        </p:txBody>
      </p:sp>
    </p:spTree>
    <p:extLst>
      <p:ext uri="{BB962C8B-B14F-4D97-AF65-F5344CB8AC3E}">
        <p14:creationId xmlns:p14="http://schemas.microsoft.com/office/powerpoint/2010/main" val="2739854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8"/>
            <a:ext cx="10515600" cy="132556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p:cNvSpPr>
            <a:spLocks noGrp="1"/>
          </p:cNvSpPr>
          <p:nvPr>
            <p:ph type="dt" sz="half" idx="10"/>
          </p:nvPr>
        </p:nvSpPr>
        <p:spPr>
          <a:xfrm>
            <a:off x="8382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CD828698-F8E8-45C8-A455-752F9BF0BC0D}" type="datetimeFigureOut">
              <a:rPr lang="en-US" smtClean="0"/>
              <a:pPr/>
              <a:t>7/1/2024</a:t>
            </a:fld>
            <a:endParaRPr lang="en-US" dirty="0"/>
          </a:p>
        </p:txBody>
      </p:sp>
      <p:sp>
        <p:nvSpPr>
          <p:cNvPr id="4" name="Footer Placeholder 3"/>
          <p:cNvSpPr>
            <a:spLocks noGrp="1"/>
          </p:cNvSpPr>
          <p:nvPr>
            <p:ph type="ftr" sz="quarter" idx="11"/>
          </p:nvPr>
        </p:nvSpPr>
        <p:spPr>
          <a:xfrm>
            <a:off x="4038600" y="6356353"/>
            <a:ext cx="41148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p:txBody>
      </p:sp>
      <p:sp>
        <p:nvSpPr>
          <p:cNvPr id="5" name="Slide Number Placeholder 4"/>
          <p:cNvSpPr>
            <a:spLocks noGrp="1"/>
          </p:cNvSpPr>
          <p:nvPr>
            <p:ph type="sldNum" sz="quarter" idx="12"/>
          </p:nvPr>
        </p:nvSpPr>
        <p:spPr>
          <a:xfrm>
            <a:off x="86106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FF52E8B6-F744-4833-92D0-1503AB8C4D1C}" type="slidenum">
              <a:rPr lang="en-US" smtClean="0"/>
              <a:pPr/>
              <a:t>‹#›</a:t>
            </a:fld>
            <a:endParaRPr lang="en-US" dirty="0"/>
          </a:p>
        </p:txBody>
      </p:sp>
    </p:spTree>
    <p:extLst>
      <p:ext uri="{BB962C8B-B14F-4D97-AF65-F5344CB8AC3E}">
        <p14:creationId xmlns:p14="http://schemas.microsoft.com/office/powerpoint/2010/main" val="38142330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CD828698-F8E8-45C8-A455-752F9BF0BC0D}" type="datetimeFigureOut">
              <a:rPr lang="en-US" smtClean="0"/>
              <a:pPr/>
              <a:t>7/1/2024</a:t>
            </a:fld>
            <a:endParaRPr lang="en-US" dirty="0"/>
          </a:p>
        </p:txBody>
      </p:sp>
      <p:sp>
        <p:nvSpPr>
          <p:cNvPr id="3" name="Footer Placeholder 2"/>
          <p:cNvSpPr>
            <a:spLocks noGrp="1"/>
          </p:cNvSpPr>
          <p:nvPr>
            <p:ph type="ftr" sz="quarter" idx="11"/>
          </p:nvPr>
        </p:nvSpPr>
        <p:spPr>
          <a:xfrm>
            <a:off x="4038600" y="6356353"/>
            <a:ext cx="41148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p:txBody>
      </p:sp>
      <p:sp>
        <p:nvSpPr>
          <p:cNvPr id="4" name="Slide Number Placeholder 3"/>
          <p:cNvSpPr>
            <a:spLocks noGrp="1"/>
          </p:cNvSpPr>
          <p:nvPr>
            <p:ph type="sldNum" sz="quarter" idx="12"/>
          </p:nvPr>
        </p:nvSpPr>
        <p:spPr>
          <a:xfrm>
            <a:off x="86106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FF52E8B6-F744-4833-92D0-1503AB8C4D1C}" type="slidenum">
              <a:rPr lang="en-US" smtClean="0"/>
              <a:pPr/>
              <a:t>‹#›</a:t>
            </a:fld>
            <a:endParaRPr lang="en-US" dirty="0"/>
          </a:p>
        </p:txBody>
      </p:sp>
    </p:spTree>
    <p:extLst>
      <p:ext uri="{BB962C8B-B14F-4D97-AF65-F5344CB8AC3E}">
        <p14:creationId xmlns:p14="http://schemas.microsoft.com/office/powerpoint/2010/main" val="29976118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1" y="457200"/>
            <a:ext cx="3932767" cy="1600200"/>
          </a:xfrm>
          <a:prstGeom prst="rect">
            <a:avLst/>
          </a:prstGeom>
        </p:spPr>
        <p:txBody>
          <a:bodyPr anchor="b"/>
          <a:lstStyle>
            <a:lvl1pPr>
              <a:defRPr sz="32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183717" y="987428"/>
            <a:ext cx="6172200" cy="4873625"/>
          </a:xfrm>
          <a:prstGeom prst="rect">
            <a:avLst/>
          </a:prstGeom>
        </p:spPr>
        <p:txBody>
          <a:bodyPr/>
          <a:lstStyle>
            <a:lvl1pPr>
              <a:defRPr sz="3200">
                <a:solidFill>
                  <a:schemeClr val="bg1"/>
                </a:solidFill>
                <a:latin typeface="Arial" panose="020B0604020202020204" pitchFamily="34" charset="0"/>
                <a:cs typeface="Arial" panose="020B0604020202020204" pitchFamily="34" charset="0"/>
              </a:defRPr>
            </a:lvl1pPr>
            <a:lvl2pPr>
              <a:defRPr sz="2800">
                <a:solidFill>
                  <a:schemeClr val="bg1"/>
                </a:solidFill>
                <a:latin typeface="Arial" panose="020B0604020202020204" pitchFamily="34" charset="0"/>
                <a:cs typeface="Arial" panose="020B0604020202020204" pitchFamily="34" charset="0"/>
              </a:defRPr>
            </a:lvl2pPr>
            <a:lvl3pPr>
              <a:defRPr sz="24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21" y="2057402"/>
            <a:ext cx="3932767" cy="3811588"/>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CD828698-F8E8-45C8-A455-752F9BF0BC0D}" type="datetimeFigureOut">
              <a:rPr lang="en-US" smtClean="0"/>
              <a:pPr/>
              <a:t>7/1/2024</a:t>
            </a:fld>
            <a:endParaRPr lang="en-US" dirty="0"/>
          </a:p>
        </p:txBody>
      </p:sp>
      <p:sp>
        <p:nvSpPr>
          <p:cNvPr id="6" name="Footer Placeholder 5"/>
          <p:cNvSpPr>
            <a:spLocks noGrp="1"/>
          </p:cNvSpPr>
          <p:nvPr>
            <p:ph type="ftr" sz="quarter" idx="11"/>
          </p:nvPr>
        </p:nvSpPr>
        <p:spPr>
          <a:xfrm>
            <a:off x="4038600" y="6356353"/>
            <a:ext cx="41148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a:xfrm>
            <a:off x="86106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FF52E8B6-F744-4833-92D0-1503AB8C4D1C}" type="slidenum">
              <a:rPr lang="en-US" smtClean="0"/>
              <a:pPr/>
              <a:t>‹#›</a:t>
            </a:fld>
            <a:endParaRPr lang="en-US" dirty="0"/>
          </a:p>
        </p:txBody>
      </p:sp>
    </p:spTree>
    <p:extLst>
      <p:ext uri="{BB962C8B-B14F-4D97-AF65-F5344CB8AC3E}">
        <p14:creationId xmlns:p14="http://schemas.microsoft.com/office/powerpoint/2010/main" val="25709952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1" y="457200"/>
            <a:ext cx="3932767" cy="1600200"/>
          </a:xfrm>
          <a:prstGeom prst="rect">
            <a:avLst/>
          </a:prstGeom>
        </p:spPr>
        <p:txBody>
          <a:bodyPr anchor="b"/>
          <a:lstStyle>
            <a:lvl1pPr>
              <a:defRPr sz="32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5183717" y="987428"/>
            <a:ext cx="6172200" cy="4873625"/>
          </a:xfrm>
          <a:prstGeom prst="rect">
            <a:avLst/>
          </a:prstGeom>
        </p:spPr>
        <p:txBody>
          <a:bodyPr/>
          <a:lstStyle>
            <a:lvl1pPr marL="0" indent="0">
              <a:buNone/>
              <a:defRPr sz="3200">
                <a:solidFill>
                  <a:schemeClr val="bg1"/>
                </a:solidFill>
                <a:latin typeface="Arial" panose="020B0604020202020204" pitchFamily="34" charset="0"/>
                <a:cs typeface="Arial" panose="020B0604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840321" y="2057402"/>
            <a:ext cx="3932767" cy="3811588"/>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CD828698-F8E8-45C8-A455-752F9BF0BC0D}" type="datetimeFigureOut">
              <a:rPr lang="en-US" smtClean="0"/>
              <a:pPr/>
              <a:t>7/1/2024</a:t>
            </a:fld>
            <a:endParaRPr lang="en-US" dirty="0"/>
          </a:p>
        </p:txBody>
      </p:sp>
      <p:sp>
        <p:nvSpPr>
          <p:cNvPr id="6" name="Footer Placeholder 5"/>
          <p:cNvSpPr>
            <a:spLocks noGrp="1"/>
          </p:cNvSpPr>
          <p:nvPr>
            <p:ph type="ftr" sz="quarter" idx="11"/>
          </p:nvPr>
        </p:nvSpPr>
        <p:spPr>
          <a:xfrm>
            <a:off x="4038600" y="6356353"/>
            <a:ext cx="41148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a:xfrm>
            <a:off x="86106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FF52E8B6-F744-4833-92D0-1503AB8C4D1C}" type="slidenum">
              <a:rPr lang="en-US" smtClean="0"/>
              <a:pPr/>
              <a:t>‹#›</a:t>
            </a:fld>
            <a:endParaRPr lang="en-US" dirty="0"/>
          </a:p>
        </p:txBody>
      </p:sp>
    </p:spTree>
    <p:extLst>
      <p:ext uri="{BB962C8B-B14F-4D97-AF65-F5344CB8AC3E}">
        <p14:creationId xmlns:p14="http://schemas.microsoft.com/office/powerpoint/2010/main" val="2127325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8"/>
            <a:ext cx="10515600" cy="1325563"/>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CD828698-F8E8-45C8-A455-752F9BF0BC0D}" type="datetimeFigureOut">
              <a:rPr lang="en-US" smtClean="0"/>
              <a:pPr/>
              <a:t>7/1/2024</a:t>
            </a:fld>
            <a:endParaRPr lang="en-US" dirty="0"/>
          </a:p>
        </p:txBody>
      </p:sp>
      <p:sp>
        <p:nvSpPr>
          <p:cNvPr id="5" name="Footer Placeholder 4"/>
          <p:cNvSpPr>
            <a:spLocks noGrp="1"/>
          </p:cNvSpPr>
          <p:nvPr>
            <p:ph type="ftr" sz="quarter" idx="11"/>
          </p:nvPr>
        </p:nvSpPr>
        <p:spPr>
          <a:xfrm>
            <a:off x="4038600" y="6356353"/>
            <a:ext cx="41148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86106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FF52E8B6-F744-4833-92D0-1503AB8C4D1C}" type="slidenum">
              <a:rPr lang="en-US" smtClean="0"/>
              <a:pPr/>
              <a:t>‹#›</a:t>
            </a:fld>
            <a:endParaRPr lang="en-US" dirty="0"/>
          </a:p>
        </p:txBody>
      </p:sp>
    </p:spTree>
    <p:extLst>
      <p:ext uri="{BB962C8B-B14F-4D97-AF65-F5344CB8AC3E}">
        <p14:creationId xmlns:p14="http://schemas.microsoft.com/office/powerpoint/2010/main" val="27621941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a:prstGeom prst="rect">
            <a:avLst/>
          </a:prstGeom>
        </p:spPr>
        <p:txBody>
          <a:bodyPr vert="eaVert"/>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838203" y="365127"/>
            <a:ext cx="7683500" cy="5811839"/>
          </a:xfrm>
          <a:prstGeom prst="rect">
            <a:avLst/>
          </a:prstGeom>
        </p:spPr>
        <p:txBody>
          <a:bodyPr vert="eaVert"/>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CD828698-F8E8-45C8-A455-752F9BF0BC0D}" type="datetimeFigureOut">
              <a:rPr lang="en-US" smtClean="0"/>
              <a:pPr/>
              <a:t>7/1/2024</a:t>
            </a:fld>
            <a:endParaRPr lang="en-US" dirty="0"/>
          </a:p>
        </p:txBody>
      </p:sp>
      <p:sp>
        <p:nvSpPr>
          <p:cNvPr id="5" name="Footer Placeholder 4"/>
          <p:cNvSpPr>
            <a:spLocks noGrp="1"/>
          </p:cNvSpPr>
          <p:nvPr>
            <p:ph type="ftr" sz="quarter" idx="11"/>
          </p:nvPr>
        </p:nvSpPr>
        <p:spPr>
          <a:xfrm>
            <a:off x="4038600" y="6356353"/>
            <a:ext cx="41148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8610600" y="6356353"/>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FF52E8B6-F744-4833-92D0-1503AB8C4D1C}" type="slidenum">
              <a:rPr lang="en-US" smtClean="0"/>
              <a:pPr/>
              <a:t>‹#›</a:t>
            </a:fld>
            <a:endParaRPr lang="en-US" dirty="0"/>
          </a:p>
        </p:txBody>
      </p:sp>
    </p:spTree>
    <p:extLst>
      <p:ext uri="{BB962C8B-B14F-4D97-AF65-F5344CB8AC3E}">
        <p14:creationId xmlns:p14="http://schemas.microsoft.com/office/powerpoint/2010/main" val="322497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71E2D0-2F73-4EE0-A281-C8159939C13A}" type="datetimeFigureOut">
              <a:rPr lang="en-US" smtClean="0"/>
              <a:t>7/1/2024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7F40C2-DAE2-4700-BC1D-C069A3165B24}" type="slidenum">
              <a:rPr lang="en-US" smtClean="0"/>
              <a:t>‹#›</a:t>
            </a:fld>
            <a:endParaRPr lang="en-US"/>
          </a:p>
        </p:txBody>
      </p:sp>
    </p:spTree>
    <p:extLst>
      <p:ext uri="{BB962C8B-B14F-4D97-AF65-F5344CB8AC3E}">
        <p14:creationId xmlns:p14="http://schemas.microsoft.com/office/powerpoint/2010/main" val="3810587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71E2D0-2F73-4EE0-A281-C8159939C13A}" type="datetimeFigureOut">
              <a:rPr lang="en-US" smtClean="0"/>
              <a:t>7/1/2024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7F40C2-DAE2-4700-BC1D-C069A3165B24}" type="slidenum">
              <a:rPr lang="en-US" smtClean="0"/>
              <a:t>‹#›</a:t>
            </a:fld>
            <a:endParaRPr lang="en-US"/>
          </a:p>
        </p:txBody>
      </p:sp>
    </p:spTree>
    <p:extLst>
      <p:ext uri="{BB962C8B-B14F-4D97-AF65-F5344CB8AC3E}">
        <p14:creationId xmlns:p14="http://schemas.microsoft.com/office/powerpoint/2010/main" val="3697631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71E2D0-2F73-4EE0-A281-C8159939C13A}" type="datetimeFigureOut">
              <a:rPr lang="en-US" smtClean="0"/>
              <a:t>7/1/2024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7F40C2-DAE2-4700-BC1D-C069A3165B24}" type="slidenum">
              <a:rPr lang="en-US" smtClean="0"/>
              <a:t>‹#›</a:t>
            </a:fld>
            <a:endParaRPr lang="en-US"/>
          </a:p>
        </p:txBody>
      </p:sp>
    </p:spTree>
    <p:extLst>
      <p:ext uri="{BB962C8B-B14F-4D97-AF65-F5344CB8AC3E}">
        <p14:creationId xmlns:p14="http://schemas.microsoft.com/office/powerpoint/2010/main" val="497794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71E2D0-2F73-4EE0-A281-C8159939C13A}" type="datetimeFigureOut">
              <a:rPr lang="en-US" smtClean="0"/>
              <a:t>7/1/2024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7F40C2-DAE2-4700-BC1D-C069A3165B24}" type="slidenum">
              <a:rPr lang="en-US" smtClean="0"/>
              <a:t>‹#›</a:t>
            </a:fld>
            <a:endParaRPr lang="en-US"/>
          </a:p>
        </p:txBody>
      </p:sp>
    </p:spTree>
    <p:extLst>
      <p:ext uri="{BB962C8B-B14F-4D97-AF65-F5344CB8AC3E}">
        <p14:creationId xmlns:p14="http://schemas.microsoft.com/office/powerpoint/2010/main" val="582977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871E2D0-2F73-4EE0-A281-C8159939C13A}" type="datetimeFigureOut">
              <a:rPr lang="en-US" smtClean="0"/>
              <a:t>7/1/2024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7F40C2-DAE2-4700-BC1D-C069A3165B24}" type="slidenum">
              <a:rPr lang="en-US" smtClean="0"/>
              <a:t>‹#›</a:t>
            </a:fld>
            <a:endParaRPr lang="en-US"/>
          </a:p>
        </p:txBody>
      </p:sp>
    </p:spTree>
    <p:extLst>
      <p:ext uri="{BB962C8B-B14F-4D97-AF65-F5344CB8AC3E}">
        <p14:creationId xmlns:p14="http://schemas.microsoft.com/office/powerpoint/2010/main" val="145685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jp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1.jpg"/><Relationship Id="rId5" Type="http://schemas.openxmlformats.org/officeDocument/2006/relationships/slideLayout" Target="../slideLayouts/slideLayout25.xml"/><Relationship Id="rId10"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1.jpg"/><Relationship Id="rId5" Type="http://schemas.openxmlformats.org/officeDocument/2006/relationships/slideLayout" Target="../slideLayouts/slideLayout34.xml"/><Relationship Id="rId10" Type="http://schemas.openxmlformats.org/officeDocument/2006/relationships/theme" Target="../theme/theme4.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jp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71E2D0-2F73-4EE0-A281-C8159939C13A}" type="datetimeFigureOut">
              <a:rPr lang="en-US" smtClean="0"/>
              <a:t>7/1/2024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7F40C2-DAE2-4700-BC1D-C069A3165B24}" type="slidenum">
              <a:rPr lang="en-US" smtClean="0"/>
              <a:t>‹#›</a:t>
            </a:fld>
            <a:endParaRPr lang="en-US"/>
          </a:p>
        </p:txBody>
      </p:sp>
    </p:spTree>
    <p:extLst>
      <p:ext uri="{BB962C8B-B14F-4D97-AF65-F5344CB8AC3E}">
        <p14:creationId xmlns:p14="http://schemas.microsoft.com/office/powerpoint/2010/main" val="25538176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pPr lvl="0"/>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5682341" y="6248401"/>
            <a:ext cx="3969659" cy="365125"/>
          </a:xfrm>
          <a:prstGeom prst="rect">
            <a:avLst/>
          </a:prstGeom>
        </p:spPr>
        <p:txBody>
          <a:bodyPr vert="horz" lIns="91440" tIns="45720" rIns="91440" bIns="45720" rtlCol="0" anchor="ctr"/>
          <a:lstStyle>
            <a:lvl1pPr algn="ctr">
              <a:defRPr sz="1200">
                <a:solidFill>
                  <a:srgbClr val="002855"/>
                </a:solidFill>
              </a:defRPr>
            </a:lvl1pPr>
          </a:lstStyle>
          <a:p>
            <a:endParaRPr lang="en-US" dirty="0"/>
          </a:p>
        </p:txBody>
      </p:sp>
      <p:sp>
        <p:nvSpPr>
          <p:cNvPr id="6" name="Slide Number Placeholder 5"/>
          <p:cNvSpPr>
            <a:spLocks noGrp="1"/>
          </p:cNvSpPr>
          <p:nvPr>
            <p:ph type="sldNum" sz="quarter" idx="4"/>
          </p:nvPr>
        </p:nvSpPr>
        <p:spPr>
          <a:xfrm>
            <a:off x="9855200" y="6248401"/>
            <a:ext cx="1727200" cy="365125"/>
          </a:xfrm>
          <a:prstGeom prst="rect">
            <a:avLst/>
          </a:prstGeom>
        </p:spPr>
        <p:txBody>
          <a:bodyPr vert="horz" lIns="91440" tIns="45720" rIns="91440" bIns="45720" rtlCol="0" anchor="ctr"/>
          <a:lstStyle>
            <a:lvl1pPr algn="r">
              <a:defRPr sz="1200">
                <a:solidFill>
                  <a:srgbClr val="002855"/>
                </a:solidFill>
              </a:defRPr>
            </a:lvl1pPr>
          </a:lstStyle>
          <a:p>
            <a:fld id="{4A3FBA54-5C1B-D348-9A99-18A91FDE7B7F}" type="slidenum">
              <a:rPr lang="en-US" smtClean="0"/>
              <a:pPr/>
              <a:t>‹#›</a:t>
            </a:fld>
            <a:endParaRPr lang="en-US" dirty="0"/>
          </a:p>
        </p:txBody>
      </p:sp>
    </p:spTree>
    <p:extLst>
      <p:ext uri="{BB962C8B-B14F-4D97-AF65-F5344CB8AC3E}">
        <p14:creationId xmlns:p14="http://schemas.microsoft.com/office/powerpoint/2010/main" val="337910227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txStyles>
    <p:titleStyle>
      <a:lvl1pPr algn="ctr" defTabSz="457200" rtl="0" eaLnBrk="1" latinLnBrk="0" hangingPunct="1">
        <a:spcBef>
          <a:spcPct val="0"/>
        </a:spcBef>
        <a:buNone/>
        <a:defRPr lang="en-US" sz="4000" b="1" u="none" kern="1200" dirty="0">
          <a:solidFill>
            <a:srgbClr val="002855"/>
          </a:solidFill>
          <a:latin typeface="Calibri" panose="020F0502020204030204" pitchFamily="34" charset="0"/>
          <a:ea typeface="+mj-ea"/>
          <a:cs typeface="Calibri" panose="020F0502020204030204" pitchFamily="34" charset="0"/>
        </a:defRPr>
      </a:lvl1pPr>
    </p:titleStyle>
    <p:bodyStyle>
      <a:lvl1pPr marL="342900" indent="-342900" algn="l" defTabSz="457200" rtl="0" eaLnBrk="1" latinLnBrk="0" hangingPunct="1">
        <a:spcBef>
          <a:spcPct val="20000"/>
        </a:spcBef>
        <a:buClr>
          <a:srgbClr val="002855"/>
        </a:buClr>
        <a:buFont typeface="Arial"/>
        <a:buChar char="•"/>
        <a:defRPr sz="2800" kern="1200">
          <a:solidFill>
            <a:srgbClr val="002855"/>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Clr>
          <a:srgbClr val="002855"/>
        </a:buClr>
        <a:buFont typeface="Arial"/>
        <a:buChar char="•"/>
        <a:defRPr sz="2400" kern="1200">
          <a:solidFill>
            <a:srgbClr val="002855"/>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Clr>
          <a:srgbClr val="002855"/>
        </a:buClr>
        <a:buFont typeface="Arial"/>
        <a:buChar char="•"/>
        <a:defRPr sz="2400" kern="1200">
          <a:solidFill>
            <a:srgbClr val="002855"/>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Clr>
          <a:srgbClr val="002855"/>
        </a:buClr>
        <a:buFont typeface="Arial"/>
        <a:buChar char="•"/>
        <a:defRPr sz="2000" kern="1200">
          <a:solidFill>
            <a:srgbClr val="002855"/>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Clr>
          <a:srgbClr val="002855"/>
        </a:buClr>
        <a:buFont typeface="Arial"/>
        <a:buChar char="•"/>
        <a:defRPr sz="2000" kern="1200">
          <a:solidFill>
            <a:srgbClr val="002855"/>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pPr lvl="0"/>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5682341" y="6248401"/>
            <a:ext cx="3969659"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9855200" y="6248401"/>
            <a:ext cx="1727200" cy="365125"/>
          </a:xfrm>
          <a:prstGeom prst="rect">
            <a:avLst/>
          </a:prstGeom>
        </p:spPr>
        <p:txBody>
          <a:bodyPr vert="horz" lIns="91440" tIns="45720" rIns="91440" bIns="45720" rtlCol="0" anchor="ctr"/>
          <a:lstStyle>
            <a:lvl1pPr algn="r">
              <a:defRPr sz="1200">
                <a:solidFill>
                  <a:srgbClr val="FFFFFF"/>
                </a:solidFill>
              </a:defRPr>
            </a:lvl1pPr>
          </a:lstStyle>
          <a:p>
            <a:fld id="{4A3FBA54-5C1B-D348-9A99-18A91FDE7B7F}" type="slidenum">
              <a:rPr lang="en-US" smtClean="0"/>
              <a:pPr/>
              <a:t>‹#›</a:t>
            </a:fld>
            <a:endParaRPr lang="en-US" dirty="0"/>
          </a:p>
        </p:txBody>
      </p:sp>
    </p:spTree>
    <p:extLst>
      <p:ext uri="{BB962C8B-B14F-4D97-AF65-F5344CB8AC3E}">
        <p14:creationId xmlns:p14="http://schemas.microsoft.com/office/powerpoint/2010/main" val="422303259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Lst>
  <p:txStyles>
    <p:titleStyle>
      <a:lvl1pPr algn="ctr" defTabSz="457200" rtl="0" eaLnBrk="1" latinLnBrk="0" hangingPunct="1">
        <a:spcBef>
          <a:spcPct val="0"/>
        </a:spcBef>
        <a:buNone/>
        <a:defRPr lang="en-US" sz="4000" b="1" u="none" kern="1200" dirty="0">
          <a:solidFill>
            <a:srgbClr val="002855"/>
          </a:solidFill>
          <a:latin typeface="+mj-lt"/>
          <a:ea typeface="+mj-ea"/>
          <a:cs typeface="+mj-cs"/>
        </a:defRPr>
      </a:lvl1pPr>
    </p:titleStyle>
    <p:bodyStyle>
      <a:lvl1pPr marL="342900" indent="-342900" algn="l" defTabSz="457200" rtl="0" eaLnBrk="1" latinLnBrk="0" hangingPunct="1">
        <a:spcBef>
          <a:spcPct val="20000"/>
        </a:spcBef>
        <a:buClr>
          <a:srgbClr val="002855"/>
        </a:buClr>
        <a:buFont typeface="Arial"/>
        <a:buChar char="•"/>
        <a:defRPr sz="2800" kern="1200">
          <a:solidFill>
            <a:srgbClr val="002855"/>
          </a:solidFill>
          <a:latin typeface="+mn-lt"/>
          <a:ea typeface="+mn-ea"/>
          <a:cs typeface="+mn-cs"/>
        </a:defRPr>
      </a:lvl1pPr>
      <a:lvl2pPr marL="742950" indent="-285750" algn="l" defTabSz="457200" rtl="0" eaLnBrk="1" latinLnBrk="0" hangingPunct="1">
        <a:spcBef>
          <a:spcPct val="20000"/>
        </a:spcBef>
        <a:buClr>
          <a:srgbClr val="002855"/>
        </a:buClr>
        <a:buFont typeface="Arial"/>
        <a:buChar char="•"/>
        <a:defRPr sz="2400" kern="1200">
          <a:solidFill>
            <a:srgbClr val="002855"/>
          </a:solidFill>
          <a:latin typeface="+mn-lt"/>
          <a:ea typeface="+mn-ea"/>
          <a:cs typeface="+mn-cs"/>
        </a:defRPr>
      </a:lvl2pPr>
      <a:lvl3pPr marL="1143000" indent="-228600" algn="l" defTabSz="457200" rtl="0" eaLnBrk="1" latinLnBrk="0" hangingPunct="1">
        <a:spcBef>
          <a:spcPct val="20000"/>
        </a:spcBef>
        <a:buClr>
          <a:srgbClr val="002855"/>
        </a:buClr>
        <a:buFont typeface="Arial"/>
        <a:buChar char="•"/>
        <a:defRPr sz="2400" kern="1200">
          <a:solidFill>
            <a:srgbClr val="002855"/>
          </a:solidFill>
          <a:latin typeface="+mn-lt"/>
          <a:ea typeface="+mn-ea"/>
          <a:cs typeface="+mn-cs"/>
        </a:defRPr>
      </a:lvl3pPr>
      <a:lvl4pPr marL="1600200" indent="-228600" algn="l" defTabSz="457200" rtl="0" eaLnBrk="1" latinLnBrk="0" hangingPunct="1">
        <a:spcBef>
          <a:spcPct val="20000"/>
        </a:spcBef>
        <a:buClr>
          <a:srgbClr val="002855"/>
        </a:buClr>
        <a:buFont typeface="Arial"/>
        <a:buChar char="•"/>
        <a:defRPr sz="2000" kern="1200">
          <a:solidFill>
            <a:srgbClr val="002855"/>
          </a:solidFill>
          <a:latin typeface="+mn-lt"/>
          <a:ea typeface="+mn-ea"/>
          <a:cs typeface="+mn-cs"/>
        </a:defRPr>
      </a:lvl4pPr>
      <a:lvl5pPr marL="2057400" indent="-228600" algn="l" defTabSz="457200" rtl="0" eaLnBrk="1" latinLnBrk="0" hangingPunct="1">
        <a:spcBef>
          <a:spcPct val="20000"/>
        </a:spcBef>
        <a:buClr>
          <a:srgbClr val="002855"/>
        </a:buClr>
        <a:buFont typeface="Arial"/>
        <a:buChar char="•"/>
        <a:defRPr sz="2000" kern="1200">
          <a:solidFill>
            <a:srgbClr val="00285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pPr lvl="0"/>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5682341" y="6248401"/>
            <a:ext cx="3969659"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9855200" y="6248401"/>
            <a:ext cx="1727200" cy="365125"/>
          </a:xfrm>
          <a:prstGeom prst="rect">
            <a:avLst/>
          </a:prstGeom>
        </p:spPr>
        <p:txBody>
          <a:bodyPr vert="horz" lIns="91440" tIns="45720" rIns="91440" bIns="45720" rtlCol="0" anchor="ctr"/>
          <a:lstStyle>
            <a:lvl1pPr algn="r">
              <a:defRPr sz="1200">
                <a:solidFill>
                  <a:srgbClr val="FFFFFF"/>
                </a:solidFill>
              </a:defRPr>
            </a:lvl1pPr>
          </a:lstStyle>
          <a:p>
            <a:fld id="{4A3FBA54-5C1B-D348-9A99-18A91FDE7B7F}" type="slidenum">
              <a:rPr lang="en-US" smtClean="0"/>
              <a:pPr/>
              <a:t>‹#›</a:t>
            </a:fld>
            <a:endParaRPr lang="en-US" dirty="0"/>
          </a:p>
        </p:txBody>
      </p:sp>
    </p:spTree>
    <p:extLst>
      <p:ext uri="{BB962C8B-B14F-4D97-AF65-F5344CB8AC3E}">
        <p14:creationId xmlns:p14="http://schemas.microsoft.com/office/powerpoint/2010/main" val="209867990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Lst>
  <p:txStyles>
    <p:titleStyle>
      <a:lvl1pPr algn="ctr" defTabSz="457200" rtl="0" eaLnBrk="1" latinLnBrk="0" hangingPunct="1">
        <a:spcBef>
          <a:spcPct val="0"/>
        </a:spcBef>
        <a:buNone/>
        <a:defRPr lang="en-US" sz="4000" b="1" u="none" kern="1200" dirty="0">
          <a:solidFill>
            <a:srgbClr val="002855"/>
          </a:solidFill>
          <a:latin typeface="Calibri" panose="020F0502020204030204" pitchFamily="34" charset="0"/>
          <a:ea typeface="+mj-ea"/>
          <a:cs typeface="Calibri" panose="020F0502020204030204" pitchFamily="34" charset="0"/>
        </a:defRPr>
      </a:lvl1pPr>
    </p:titleStyle>
    <p:bodyStyle>
      <a:lvl1pPr marL="342900" indent="-342900" algn="l" defTabSz="457200" rtl="0" eaLnBrk="1" latinLnBrk="0" hangingPunct="1">
        <a:spcBef>
          <a:spcPct val="20000"/>
        </a:spcBef>
        <a:buClr>
          <a:srgbClr val="002855"/>
        </a:buClr>
        <a:buFont typeface="Arial"/>
        <a:buChar char="•"/>
        <a:defRPr sz="2800" kern="1200">
          <a:solidFill>
            <a:srgbClr val="002855"/>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Clr>
          <a:srgbClr val="002855"/>
        </a:buClr>
        <a:buFont typeface="Arial"/>
        <a:buChar char="•"/>
        <a:defRPr sz="2400" kern="1200">
          <a:solidFill>
            <a:srgbClr val="002855"/>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Clr>
          <a:srgbClr val="002855"/>
        </a:buClr>
        <a:buFont typeface="Arial"/>
        <a:buChar char="•"/>
        <a:defRPr sz="2400" kern="1200">
          <a:solidFill>
            <a:srgbClr val="002855"/>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Clr>
          <a:srgbClr val="002855"/>
        </a:buClr>
        <a:buFont typeface="Arial"/>
        <a:buChar char="•"/>
        <a:defRPr sz="2000" kern="1200">
          <a:solidFill>
            <a:srgbClr val="002855"/>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Clr>
          <a:srgbClr val="002855"/>
        </a:buClr>
        <a:buFont typeface="Arial"/>
        <a:buChar char="•"/>
        <a:defRPr sz="2000" kern="1200">
          <a:solidFill>
            <a:srgbClr val="002855"/>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003941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redcap.link/oligomets_pre" TargetMode="External"/><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hyperlink" Target="https://redcap.link/oligomets_post"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image" Target="../media/image31.tiff"/></Relationships>
</file>

<file path=ppt/slides/_rels/slide24.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2.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22.xml"/><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11.tiff"/></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
          <p:cNvSpPr txBox="1">
            <a:spLocks noGrp="1"/>
          </p:cNvSpPr>
          <p:nvPr>
            <p:ph type="title"/>
          </p:nvPr>
        </p:nvSpPr>
        <p:spPr>
          <a:xfrm>
            <a:off x="101600" y="27095"/>
            <a:ext cx="12192000" cy="1143000"/>
          </a:xfrm>
          <a:prstGeom prst="rect">
            <a:avLst/>
          </a:prstGeom>
          <a:noFill/>
          <a:ln>
            <a:noFill/>
          </a:ln>
        </p:spPr>
        <p:txBody>
          <a:bodyPr spcFirstLastPara="1" vert="horz" wrap="square" lIns="121900" tIns="60933" rIns="121900" bIns="60933" rtlCol="0" anchor="ctr" anchorCtr="0">
            <a:normAutofit/>
          </a:bodyPr>
          <a:lstStyle/>
          <a:p>
            <a:pPr>
              <a:spcBef>
                <a:spcPts val="0"/>
              </a:spcBef>
              <a:buClr>
                <a:schemeClr val="accent3"/>
              </a:buClr>
              <a:buSzPts val="3600"/>
            </a:pPr>
            <a:r>
              <a:rPr lang="en-US" sz="4800" dirty="0">
                <a:solidFill>
                  <a:srgbClr val="0070C0"/>
                </a:solidFill>
              </a:rPr>
              <a:t>Instructions for Use of These Slides</a:t>
            </a:r>
            <a:endParaRPr b="1" dirty="0">
              <a:solidFill>
                <a:srgbClr val="0070C0"/>
              </a:solidFill>
            </a:endParaRPr>
          </a:p>
        </p:txBody>
      </p:sp>
      <p:sp>
        <p:nvSpPr>
          <p:cNvPr id="108" name="Google Shape;108;p1"/>
          <p:cNvSpPr txBox="1">
            <a:spLocks noGrp="1"/>
          </p:cNvSpPr>
          <p:nvPr>
            <p:ph type="body" idx="1"/>
          </p:nvPr>
        </p:nvSpPr>
        <p:spPr>
          <a:xfrm>
            <a:off x="609600" y="1143001"/>
            <a:ext cx="10972800" cy="5715000"/>
          </a:xfrm>
          <a:prstGeom prst="rect">
            <a:avLst/>
          </a:prstGeom>
          <a:noFill/>
          <a:ln>
            <a:noFill/>
          </a:ln>
        </p:spPr>
        <p:txBody>
          <a:bodyPr spcFirstLastPara="1" vert="horz" wrap="square" lIns="91433" tIns="45700" rIns="91433" bIns="45700" rtlCol="0" anchor="t" anchorCtr="0">
            <a:noAutofit/>
          </a:bodyPr>
          <a:lstStyle/>
          <a:p>
            <a:pPr marL="456554" indent="-456554">
              <a:lnSpc>
                <a:spcPct val="80000"/>
              </a:lnSpc>
              <a:spcBef>
                <a:spcPts val="0"/>
              </a:spcBef>
              <a:buClr>
                <a:srgbClr val="364852"/>
              </a:buClr>
              <a:buSzPts val="1280"/>
            </a:pPr>
            <a:r>
              <a:rPr lang="en-US" sz="2133" dirty="0">
                <a:solidFill>
                  <a:srgbClr val="000000"/>
                </a:solidFill>
              </a:rPr>
              <a:t>The purpose of these slides is to serve as a resource that any radiation oncologist can use when speaking about the role of radiation therapy for oligometastatic disease.</a:t>
            </a:r>
          </a:p>
          <a:p>
            <a:pPr marL="456554" indent="-456554">
              <a:lnSpc>
                <a:spcPct val="80000"/>
              </a:lnSpc>
              <a:spcBef>
                <a:spcPts val="0"/>
              </a:spcBef>
              <a:buClr>
                <a:srgbClr val="364852"/>
              </a:buClr>
              <a:buSzPts val="1280"/>
            </a:pPr>
            <a:endParaRPr sz="2133" dirty="0">
              <a:solidFill>
                <a:srgbClr val="000000"/>
              </a:solidFill>
              <a:cs typeface="Calibri" panose="020F0502020204030204"/>
            </a:endParaRPr>
          </a:p>
          <a:p>
            <a:pPr marL="456554" indent="-456554">
              <a:lnSpc>
                <a:spcPct val="80000"/>
              </a:lnSpc>
              <a:spcBef>
                <a:spcPts val="341"/>
              </a:spcBef>
              <a:buClr>
                <a:srgbClr val="364852"/>
              </a:buClr>
              <a:buSzPts val="1280"/>
            </a:pPr>
            <a:r>
              <a:rPr lang="en-US" sz="2133" dirty="0">
                <a:solidFill>
                  <a:srgbClr val="000000"/>
                </a:solidFill>
              </a:rPr>
              <a:t>The target audience is medical oncology faculty and fellows. </a:t>
            </a:r>
            <a:r>
              <a:rPr lang="en-US" sz="2133" dirty="0">
                <a:solidFill>
                  <a:srgbClr val="000000"/>
                </a:solidFill>
                <a:ea typeface="Verdana" panose="020B0604030504040204" pitchFamily="34" charset="0"/>
              </a:rPr>
              <a:t>However, any user is welcome to format the slides as needed to fit your target audience.  </a:t>
            </a:r>
            <a:endParaRPr lang="en-US" sz="2133" dirty="0">
              <a:solidFill>
                <a:srgbClr val="000000"/>
              </a:solidFill>
              <a:ea typeface="Verdana" panose="020B0604030504040204" pitchFamily="34" charset="0"/>
              <a:cs typeface="Arial" panose="020B0604020202020204" pitchFamily="34" charset="0"/>
            </a:endParaRPr>
          </a:p>
          <a:p>
            <a:pPr marL="456554" indent="-348606">
              <a:lnSpc>
                <a:spcPct val="80000"/>
              </a:lnSpc>
              <a:spcBef>
                <a:spcPts val="341"/>
              </a:spcBef>
              <a:buClr>
                <a:srgbClr val="364852"/>
              </a:buClr>
              <a:buSzPts val="1280"/>
              <a:buNone/>
            </a:pPr>
            <a:endParaRPr sz="2133" dirty="0">
              <a:solidFill>
                <a:srgbClr val="000000"/>
              </a:solidFill>
              <a:cs typeface="Calibri" panose="020F0502020204030204"/>
            </a:endParaRPr>
          </a:p>
          <a:p>
            <a:pPr marL="456554" indent="-456554">
              <a:lnSpc>
                <a:spcPct val="80000"/>
              </a:lnSpc>
              <a:spcBef>
                <a:spcPts val="341"/>
              </a:spcBef>
              <a:buClr>
                <a:srgbClr val="364852"/>
              </a:buClr>
              <a:buSzPts val="1280"/>
            </a:pPr>
            <a:r>
              <a:rPr lang="en-US" sz="2133" dirty="0">
                <a:solidFill>
                  <a:srgbClr val="000000"/>
                </a:solidFill>
              </a:rPr>
              <a:t>Please ask attendees to complete either the pre-test or post-test so that we can assess the effectiveness of the slides. If you make significant changes to the content of the slides for your presentation, we prefer that you use the pre-test only. </a:t>
            </a:r>
            <a:endParaRPr sz="2133" dirty="0">
              <a:solidFill>
                <a:srgbClr val="000000"/>
              </a:solidFill>
              <a:cs typeface="Calibri" panose="020F0502020204030204"/>
            </a:endParaRPr>
          </a:p>
          <a:p>
            <a:pPr marL="989941" lvl="1" indent="-380356">
              <a:lnSpc>
                <a:spcPct val="80000"/>
              </a:lnSpc>
              <a:spcBef>
                <a:spcPts val="299"/>
              </a:spcBef>
              <a:buSzPts val="1120"/>
            </a:pPr>
            <a:r>
              <a:rPr lang="en-US" sz="2133" dirty="0">
                <a:solidFill>
                  <a:srgbClr val="000000"/>
                </a:solidFill>
                <a:ea typeface="Verdana" panose="020B0604030504040204" pitchFamily="34" charset="0"/>
              </a:rPr>
              <a:t>Pre-test link: </a:t>
            </a:r>
            <a:r>
              <a:rPr lang="en-US" sz="2133" dirty="0">
                <a:solidFill>
                  <a:srgbClr val="000000"/>
                </a:solidFill>
                <a:ea typeface="Verdana" panose="020B0604030504040204" pitchFamily="34" charset="0"/>
                <a:hlinkClick r:id="rId3"/>
              </a:rPr>
              <a:t>https://redcap.link/oligomets_pre</a:t>
            </a:r>
            <a:endParaRPr lang="en-US" sz="2133" dirty="0">
              <a:solidFill>
                <a:srgbClr val="000000"/>
              </a:solidFill>
              <a:ea typeface="Verdana" panose="020B0604030504040204" pitchFamily="34" charset="0"/>
            </a:endParaRPr>
          </a:p>
          <a:p>
            <a:pPr marL="989941" lvl="1" indent="-380356">
              <a:lnSpc>
                <a:spcPct val="80000"/>
              </a:lnSpc>
              <a:spcBef>
                <a:spcPts val="299"/>
              </a:spcBef>
              <a:buSzPts val="1120"/>
            </a:pPr>
            <a:r>
              <a:rPr lang="en-US" sz="2133" dirty="0">
                <a:solidFill>
                  <a:srgbClr val="000000"/>
                </a:solidFill>
                <a:ea typeface="Verdana" panose="020B0604030504040204" pitchFamily="34" charset="0"/>
              </a:rPr>
              <a:t>Post-test link: </a:t>
            </a:r>
            <a:r>
              <a:rPr lang="en-US" sz="2133" dirty="0">
                <a:solidFill>
                  <a:srgbClr val="000000"/>
                </a:solidFill>
                <a:ea typeface="Verdana" panose="020B0604030504040204" pitchFamily="34" charset="0"/>
                <a:hlinkClick r:id="rId4"/>
              </a:rPr>
              <a:t>https://redcap.link/oligomets_post</a:t>
            </a:r>
            <a:endParaRPr lang="en-US" sz="2133" dirty="0">
              <a:solidFill>
                <a:srgbClr val="000000"/>
              </a:solidFill>
              <a:ea typeface="Verdana" panose="020B0604030504040204" pitchFamily="34" charset="0"/>
            </a:endParaRPr>
          </a:p>
          <a:p>
            <a:pPr marL="989941" lvl="1" indent="-380356">
              <a:lnSpc>
                <a:spcPct val="80000"/>
              </a:lnSpc>
              <a:spcBef>
                <a:spcPts val="299"/>
              </a:spcBef>
              <a:buSzPts val="1120"/>
            </a:pPr>
            <a:endParaRPr sz="2133" dirty="0">
              <a:solidFill>
                <a:srgbClr val="000000"/>
              </a:solidFill>
              <a:cs typeface="Calibri" panose="020F0502020204030204"/>
            </a:endParaRPr>
          </a:p>
          <a:p>
            <a:pPr marL="456554" indent="-456554">
              <a:lnSpc>
                <a:spcPct val="80000"/>
              </a:lnSpc>
              <a:spcBef>
                <a:spcPts val="341"/>
              </a:spcBef>
              <a:buClr>
                <a:srgbClr val="364852"/>
              </a:buClr>
              <a:buSzPts val="1280"/>
            </a:pPr>
            <a:r>
              <a:rPr lang="en-US" sz="2133" dirty="0">
                <a:solidFill>
                  <a:srgbClr val="000000"/>
                </a:solidFill>
              </a:rPr>
              <a:t>Primary Author: Matthew </a:t>
            </a:r>
            <a:r>
              <a:rPr lang="en-US" sz="2133" dirty="0" err="1">
                <a:solidFill>
                  <a:srgbClr val="000000"/>
                </a:solidFill>
              </a:rPr>
              <a:t>Deek</a:t>
            </a:r>
            <a:endParaRPr lang="en-US" sz="2133" dirty="0">
              <a:solidFill>
                <a:srgbClr val="000000"/>
              </a:solidFill>
              <a:cs typeface="Calibri" panose="020F0502020204030204"/>
            </a:endParaRPr>
          </a:p>
          <a:p>
            <a:pPr marL="456554" indent="-456554">
              <a:lnSpc>
                <a:spcPct val="80000"/>
              </a:lnSpc>
              <a:spcBef>
                <a:spcPts val="341"/>
              </a:spcBef>
              <a:buClr>
                <a:srgbClr val="364852"/>
              </a:buClr>
              <a:buSzPts val="1280"/>
            </a:pPr>
            <a:r>
              <a:rPr lang="en-US" sz="2133" dirty="0">
                <a:solidFill>
                  <a:srgbClr val="000000"/>
                </a:solidFill>
              </a:rPr>
              <a:t>Peer Reviewer(s): Malcolm Mattes, Austin Sim, Skyler Johnson, Bridget Koontz, Charles Simone, David Marshall</a:t>
            </a:r>
          </a:p>
          <a:p>
            <a:pPr marL="456554" indent="-456554">
              <a:lnSpc>
                <a:spcPct val="80000"/>
              </a:lnSpc>
              <a:spcBef>
                <a:spcPts val="341"/>
              </a:spcBef>
              <a:buClr>
                <a:srgbClr val="364852"/>
              </a:buClr>
              <a:buSzPts val="1280"/>
            </a:pPr>
            <a:r>
              <a:rPr lang="en-US" sz="2133" dirty="0">
                <a:solidFill>
                  <a:srgbClr val="000000"/>
                </a:solidFill>
              </a:rPr>
              <a:t>Additional Support: The ASTRO communications committee</a:t>
            </a:r>
          </a:p>
          <a:p>
            <a:pPr marL="456554" indent="-456554">
              <a:lnSpc>
                <a:spcPct val="80000"/>
              </a:lnSpc>
              <a:spcBef>
                <a:spcPts val="341"/>
              </a:spcBef>
              <a:buClr>
                <a:srgbClr val="364852"/>
              </a:buClr>
              <a:buSzPts val="1280"/>
            </a:pPr>
            <a:endParaRPr sz="2133" dirty="0">
              <a:solidFill>
                <a:srgbClr val="000000"/>
              </a:solidFill>
              <a:cs typeface="Calibri" panose="020F0502020204030204"/>
            </a:endParaRPr>
          </a:p>
          <a:p>
            <a:pPr marL="456554" indent="-456554">
              <a:lnSpc>
                <a:spcPct val="80000"/>
              </a:lnSpc>
              <a:spcBef>
                <a:spcPts val="341"/>
              </a:spcBef>
              <a:buClr>
                <a:srgbClr val="364852"/>
              </a:buClr>
              <a:buSzPts val="1280"/>
            </a:pPr>
            <a:r>
              <a:rPr lang="en-US" sz="2133" b="1" dirty="0">
                <a:solidFill>
                  <a:srgbClr val="000000"/>
                </a:solidFill>
              </a:rPr>
              <a:t>Last updated in May 2024 </a:t>
            </a:r>
            <a:r>
              <a:rPr lang="en-US" sz="2133" dirty="0">
                <a:solidFill>
                  <a:srgbClr val="000000"/>
                </a:solidFill>
              </a:rPr>
              <a:t>– newer data may impact the accuracy of the content</a:t>
            </a:r>
            <a:endParaRPr sz="2133" dirty="0">
              <a:solidFill>
                <a:srgbClr val="000000"/>
              </a:solidFill>
              <a:cs typeface="Calibri" panose="020F0502020204030204"/>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5BCB1-03AD-89D3-493C-AC7EBB2600E9}"/>
              </a:ext>
            </a:extLst>
          </p:cNvPr>
          <p:cNvSpPr>
            <a:spLocks noGrp="1"/>
          </p:cNvSpPr>
          <p:nvPr>
            <p:ph type="title"/>
          </p:nvPr>
        </p:nvSpPr>
        <p:spPr>
          <a:xfrm>
            <a:off x="203200" y="0"/>
            <a:ext cx="10515600" cy="1325563"/>
          </a:xfrm>
        </p:spPr>
        <p:txBody>
          <a:bodyPr/>
          <a:lstStyle/>
          <a:p>
            <a:r>
              <a:rPr lang="en-US" b="1" dirty="0">
                <a:solidFill>
                  <a:srgbClr val="0070C0"/>
                </a:solidFill>
              </a:rPr>
              <a:t>Prevalence of Oligometastatic Disease</a:t>
            </a:r>
          </a:p>
        </p:txBody>
      </p:sp>
      <p:sp>
        <p:nvSpPr>
          <p:cNvPr id="5" name="Footer Placeholder 4">
            <a:extLst>
              <a:ext uri="{FF2B5EF4-FFF2-40B4-BE49-F238E27FC236}">
                <a16:creationId xmlns:a16="http://schemas.microsoft.com/office/drawing/2014/main" id="{DB72E4B6-5C29-F1C0-C457-64E20C0C9AAE}"/>
              </a:ext>
            </a:extLst>
          </p:cNvPr>
          <p:cNvSpPr>
            <a:spLocks noGrp="1"/>
          </p:cNvSpPr>
          <p:nvPr>
            <p:ph type="ftr" sz="quarter" idx="11"/>
          </p:nvPr>
        </p:nvSpPr>
        <p:spPr>
          <a:xfrm>
            <a:off x="3454400" y="6356351"/>
            <a:ext cx="5283200" cy="365125"/>
          </a:xfrm>
        </p:spPr>
        <p:txBody>
          <a:bodyPr/>
          <a:lstStyle/>
          <a:p>
            <a:r>
              <a:rPr lang="en-US" altLang="en-US" sz="1867" dirty="0">
                <a:solidFill>
                  <a:schemeClr val="tx1"/>
                </a:solidFill>
              </a:rPr>
              <a:t>Christ </a:t>
            </a:r>
            <a:r>
              <a:rPr lang="en-US" altLang="en-US" sz="1867" i="1" dirty="0">
                <a:solidFill>
                  <a:schemeClr val="tx1"/>
                </a:solidFill>
              </a:rPr>
              <a:t>et al</a:t>
            </a:r>
            <a:r>
              <a:rPr lang="en-US" altLang="en-US" sz="1867" dirty="0">
                <a:solidFill>
                  <a:schemeClr val="tx1"/>
                </a:solidFill>
              </a:rPr>
              <a:t>. </a:t>
            </a:r>
            <a:r>
              <a:rPr lang="en-US" altLang="en-US" sz="1867" i="1" dirty="0">
                <a:solidFill>
                  <a:schemeClr val="tx1"/>
                </a:solidFill>
              </a:rPr>
              <a:t>Int J </a:t>
            </a:r>
            <a:r>
              <a:rPr lang="en-US" altLang="en-US" sz="1867" i="1" dirty="0" err="1">
                <a:solidFill>
                  <a:schemeClr val="tx1"/>
                </a:solidFill>
              </a:rPr>
              <a:t>Radiat</a:t>
            </a:r>
            <a:r>
              <a:rPr lang="en-US" altLang="en-US" sz="1867" i="1" dirty="0">
                <a:solidFill>
                  <a:schemeClr val="tx1"/>
                </a:solidFill>
              </a:rPr>
              <a:t> Oncol Biol Physics</a:t>
            </a:r>
            <a:r>
              <a:rPr lang="en-US" altLang="en-US" sz="1867" dirty="0">
                <a:solidFill>
                  <a:schemeClr val="tx1"/>
                </a:solidFill>
              </a:rPr>
              <a:t> 2022</a:t>
            </a:r>
          </a:p>
        </p:txBody>
      </p:sp>
      <p:sp>
        <p:nvSpPr>
          <p:cNvPr id="6" name="Slide Number Placeholder 5">
            <a:extLst>
              <a:ext uri="{FF2B5EF4-FFF2-40B4-BE49-F238E27FC236}">
                <a16:creationId xmlns:a16="http://schemas.microsoft.com/office/drawing/2014/main" id="{768F0D42-ABEE-9DD3-19DC-6CCC96576C02}"/>
              </a:ext>
            </a:extLst>
          </p:cNvPr>
          <p:cNvSpPr>
            <a:spLocks noGrp="1"/>
          </p:cNvSpPr>
          <p:nvPr>
            <p:ph type="sldNum" sz="quarter" idx="12"/>
          </p:nvPr>
        </p:nvSpPr>
        <p:spPr/>
        <p:txBody>
          <a:bodyPr/>
          <a:lstStyle/>
          <a:p>
            <a:fld id="{5A957963-CFA8-4CF9-A0F7-E40888690779}" type="slidenum">
              <a:rPr lang="en-US" altLang="en-US" smtClean="0"/>
              <a:pPr/>
              <a:t>10</a:t>
            </a:fld>
            <a:endParaRPr lang="en-US" altLang="en-US" dirty="0">
              <a:solidFill>
                <a:srgbClr val="002C77"/>
              </a:solidFill>
            </a:endParaRPr>
          </a:p>
        </p:txBody>
      </p:sp>
      <p:pic>
        <p:nvPicPr>
          <p:cNvPr id="7" name="Picture 6">
            <a:extLst>
              <a:ext uri="{FF2B5EF4-FFF2-40B4-BE49-F238E27FC236}">
                <a16:creationId xmlns:a16="http://schemas.microsoft.com/office/drawing/2014/main" id="{571FD6EE-289C-38B7-FC97-EF869A46CD09}"/>
              </a:ext>
            </a:extLst>
          </p:cNvPr>
          <p:cNvPicPr>
            <a:picLocks noChangeAspect="1"/>
          </p:cNvPicPr>
          <p:nvPr/>
        </p:nvPicPr>
        <p:blipFill>
          <a:blip r:embed="rId2"/>
          <a:stretch>
            <a:fillRect/>
          </a:stretch>
        </p:blipFill>
        <p:spPr>
          <a:xfrm>
            <a:off x="4351432" y="1363157"/>
            <a:ext cx="7637369" cy="4203919"/>
          </a:xfrm>
          <a:prstGeom prst="rect">
            <a:avLst/>
          </a:prstGeom>
        </p:spPr>
      </p:pic>
      <p:sp>
        <p:nvSpPr>
          <p:cNvPr id="9" name="Content Placeholder 2">
            <a:extLst>
              <a:ext uri="{FF2B5EF4-FFF2-40B4-BE49-F238E27FC236}">
                <a16:creationId xmlns:a16="http://schemas.microsoft.com/office/drawing/2014/main" id="{7657DB8D-D47C-8377-0471-21FD64450B5F}"/>
              </a:ext>
            </a:extLst>
          </p:cNvPr>
          <p:cNvSpPr txBox="1">
            <a:spLocks/>
          </p:cNvSpPr>
          <p:nvPr/>
        </p:nvSpPr>
        <p:spPr>
          <a:xfrm>
            <a:off x="304800" y="1381291"/>
            <a:ext cx="4572001" cy="4351339"/>
          </a:xfrm>
          <a:prstGeom prst="rect">
            <a:avLst/>
          </a:prstGeom>
        </p:spPr>
        <p:txBody>
          <a:bodyPr vert="horz" lIns="121920" tIns="60960" rIns="121920" bIns="6096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800" dirty="0"/>
              <a:t>Majority (52%) of patient  with systemic disease present with </a:t>
            </a:r>
            <a:r>
              <a:rPr lang="en-US" sz="2800" dirty="0" err="1"/>
              <a:t>oligometastasis</a:t>
            </a:r>
            <a:r>
              <a:rPr lang="en-US" sz="2800" dirty="0"/>
              <a:t>, especially patients with metachronous disease (72%)</a:t>
            </a:r>
          </a:p>
        </p:txBody>
      </p:sp>
    </p:spTree>
    <p:extLst>
      <p:ext uri="{BB962C8B-B14F-4D97-AF65-F5344CB8AC3E}">
        <p14:creationId xmlns:p14="http://schemas.microsoft.com/office/powerpoint/2010/main" val="765949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F3D0A-11E1-DCC2-03D8-0976F7864350}"/>
              </a:ext>
            </a:extLst>
          </p:cNvPr>
          <p:cNvSpPr>
            <a:spLocks noGrp="1"/>
          </p:cNvSpPr>
          <p:nvPr>
            <p:ph type="title"/>
          </p:nvPr>
        </p:nvSpPr>
        <p:spPr>
          <a:xfrm>
            <a:off x="203200" y="75888"/>
            <a:ext cx="10515600" cy="1219513"/>
          </a:xfrm>
        </p:spPr>
        <p:txBody>
          <a:bodyPr/>
          <a:lstStyle/>
          <a:p>
            <a:r>
              <a:rPr lang="en-US" b="1" dirty="0">
                <a:solidFill>
                  <a:srgbClr val="0070C0"/>
                </a:solidFill>
              </a:rPr>
              <a:t>Metastasis Directed Therapy (MDT)</a:t>
            </a:r>
          </a:p>
        </p:txBody>
      </p:sp>
      <p:sp>
        <p:nvSpPr>
          <p:cNvPr id="3" name="Content Placeholder 2">
            <a:extLst>
              <a:ext uri="{FF2B5EF4-FFF2-40B4-BE49-F238E27FC236}">
                <a16:creationId xmlns:a16="http://schemas.microsoft.com/office/drawing/2014/main" id="{F590A94C-F4A4-6A3A-0EC1-0077B7CC7A82}"/>
              </a:ext>
            </a:extLst>
          </p:cNvPr>
          <p:cNvSpPr>
            <a:spLocks noGrp="1"/>
          </p:cNvSpPr>
          <p:nvPr>
            <p:ph idx="1"/>
          </p:nvPr>
        </p:nvSpPr>
        <p:spPr>
          <a:xfrm>
            <a:off x="203200" y="1481347"/>
            <a:ext cx="5791200" cy="4351339"/>
          </a:xfrm>
        </p:spPr>
        <p:txBody>
          <a:bodyPr>
            <a:normAutofit lnSpcReduction="10000"/>
          </a:bodyPr>
          <a:lstStyle/>
          <a:p>
            <a:r>
              <a:rPr lang="en-US" dirty="0"/>
              <a:t>Use of local therapy, most commonly either radiation or surgery, to treat sites of metastatic disease</a:t>
            </a:r>
          </a:p>
          <a:p>
            <a:endParaRPr lang="en-US" dirty="0"/>
          </a:p>
          <a:p>
            <a:r>
              <a:rPr lang="en-US" dirty="0"/>
              <a:t>Most common radiation technique is stereotactic body radiation (SBRT), an extremely precise form of high dose radiation typically given in 5 fractions or less  </a:t>
            </a:r>
          </a:p>
        </p:txBody>
      </p:sp>
      <p:sp>
        <p:nvSpPr>
          <p:cNvPr id="5" name="Footer Placeholder 4">
            <a:extLst>
              <a:ext uri="{FF2B5EF4-FFF2-40B4-BE49-F238E27FC236}">
                <a16:creationId xmlns:a16="http://schemas.microsoft.com/office/drawing/2014/main" id="{19A42FCC-4376-864E-1DA3-A0BB57D54D14}"/>
              </a:ext>
            </a:extLst>
          </p:cNvPr>
          <p:cNvSpPr>
            <a:spLocks noGrp="1"/>
          </p:cNvSpPr>
          <p:nvPr>
            <p:ph type="ftr" sz="quarter" idx="11"/>
          </p:nvPr>
        </p:nvSpPr>
        <p:spPr>
          <a:xfrm>
            <a:off x="4038600" y="6356351"/>
            <a:ext cx="4114800" cy="365125"/>
          </a:xfrm>
        </p:spPr>
        <p:txBody>
          <a:bodyPr/>
          <a:lstStyle/>
          <a:p>
            <a:endParaRPr lang="en-US" altLang="en-US" dirty="0"/>
          </a:p>
        </p:txBody>
      </p:sp>
      <p:sp>
        <p:nvSpPr>
          <p:cNvPr id="6" name="Slide Number Placeholder 5">
            <a:extLst>
              <a:ext uri="{FF2B5EF4-FFF2-40B4-BE49-F238E27FC236}">
                <a16:creationId xmlns:a16="http://schemas.microsoft.com/office/drawing/2014/main" id="{5B6DCDE7-97BD-AC1B-27F7-C628865E7A0A}"/>
              </a:ext>
            </a:extLst>
          </p:cNvPr>
          <p:cNvSpPr>
            <a:spLocks noGrp="1"/>
          </p:cNvSpPr>
          <p:nvPr>
            <p:ph type="sldNum" sz="quarter" idx="12"/>
          </p:nvPr>
        </p:nvSpPr>
        <p:spPr/>
        <p:txBody>
          <a:bodyPr/>
          <a:lstStyle/>
          <a:p>
            <a:fld id="{5A957963-CFA8-4CF9-A0F7-E40888690779}" type="slidenum">
              <a:rPr lang="en-US" altLang="en-US" smtClean="0"/>
              <a:pPr/>
              <a:t>11</a:t>
            </a:fld>
            <a:endParaRPr lang="en-US" altLang="en-US" dirty="0">
              <a:solidFill>
                <a:srgbClr val="002C77"/>
              </a:solidFill>
            </a:endParaRPr>
          </a:p>
        </p:txBody>
      </p:sp>
      <p:pic>
        <p:nvPicPr>
          <p:cNvPr id="7" name="Picture 6">
            <a:extLst>
              <a:ext uri="{FF2B5EF4-FFF2-40B4-BE49-F238E27FC236}">
                <a16:creationId xmlns:a16="http://schemas.microsoft.com/office/drawing/2014/main" id="{6D0F3870-FB13-CD86-43D2-8CE5B932DE2F}"/>
              </a:ext>
            </a:extLst>
          </p:cNvPr>
          <p:cNvPicPr>
            <a:picLocks noChangeAspect="1"/>
          </p:cNvPicPr>
          <p:nvPr/>
        </p:nvPicPr>
        <p:blipFill rotWithShape="1">
          <a:blip r:embed="rId2"/>
          <a:srcRect t="5149" b="5101"/>
          <a:stretch/>
        </p:blipFill>
        <p:spPr>
          <a:xfrm>
            <a:off x="6908800" y="1481346"/>
            <a:ext cx="4941717" cy="4351340"/>
          </a:xfrm>
          <a:prstGeom prst="rect">
            <a:avLst/>
          </a:prstGeom>
        </p:spPr>
      </p:pic>
    </p:spTree>
    <p:extLst>
      <p:ext uri="{BB962C8B-B14F-4D97-AF65-F5344CB8AC3E}">
        <p14:creationId xmlns:p14="http://schemas.microsoft.com/office/powerpoint/2010/main" val="3796277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F437B-CA59-F527-B1B3-E8882159235B}"/>
              </a:ext>
            </a:extLst>
          </p:cNvPr>
          <p:cNvSpPr>
            <a:spLocks noGrp="1"/>
          </p:cNvSpPr>
          <p:nvPr>
            <p:ph type="title"/>
          </p:nvPr>
        </p:nvSpPr>
        <p:spPr>
          <a:xfrm>
            <a:off x="196753" y="-1"/>
            <a:ext cx="10515600" cy="945537"/>
          </a:xfrm>
        </p:spPr>
        <p:txBody>
          <a:bodyPr/>
          <a:lstStyle/>
          <a:p>
            <a:r>
              <a:rPr lang="en-US" b="1" dirty="0">
                <a:solidFill>
                  <a:srgbClr val="0070C0"/>
                </a:solidFill>
              </a:rPr>
              <a:t>SBRT vs Traditional Palliative RT</a:t>
            </a:r>
          </a:p>
        </p:txBody>
      </p:sp>
      <p:sp>
        <p:nvSpPr>
          <p:cNvPr id="5" name="Footer Placeholder 4">
            <a:extLst>
              <a:ext uri="{FF2B5EF4-FFF2-40B4-BE49-F238E27FC236}">
                <a16:creationId xmlns:a16="http://schemas.microsoft.com/office/drawing/2014/main" id="{39B91643-FDD8-7D49-8B63-B876CF6B8927}"/>
              </a:ext>
            </a:extLst>
          </p:cNvPr>
          <p:cNvSpPr>
            <a:spLocks noGrp="1"/>
          </p:cNvSpPr>
          <p:nvPr>
            <p:ph type="ftr" sz="quarter" idx="11"/>
          </p:nvPr>
        </p:nvSpPr>
        <p:spPr>
          <a:xfrm>
            <a:off x="4038600" y="6356351"/>
            <a:ext cx="4114800" cy="365125"/>
          </a:xfrm>
        </p:spPr>
        <p:txBody>
          <a:bodyPr/>
          <a:lstStyle/>
          <a:p>
            <a:endParaRPr lang="en-US" altLang="en-US" dirty="0"/>
          </a:p>
        </p:txBody>
      </p:sp>
      <p:sp>
        <p:nvSpPr>
          <p:cNvPr id="6" name="Slide Number Placeholder 5">
            <a:extLst>
              <a:ext uri="{FF2B5EF4-FFF2-40B4-BE49-F238E27FC236}">
                <a16:creationId xmlns:a16="http://schemas.microsoft.com/office/drawing/2014/main" id="{568E9D66-E02A-55DC-826E-721087EDAFB3}"/>
              </a:ext>
            </a:extLst>
          </p:cNvPr>
          <p:cNvSpPr>
            <a:spLocks noGrp="1"/>
          </p:cNvSpPr>
          <p:nvPr>
            <p:ph type="sldNum" sz="quarter" idx="12"/>
          </p:nvPr>
        </p:nvSpPr>
        <p:spPr/>
        <p:txBody>
          <a:bodyPr/>
          <a:lstStyle/>
          <a:p>
            <a:fld id="{5A957963-CFA8-4CF9-A0F7-E40888690779}" type="slidenum">
              <a:rPr lang="en-US" altLang="en-US" smtClean="0"/>
              <a:pPr/>
              <a:t>12</a:t>
            </a:fld>
            <a:endParaRPr lang="en-US" altLang="en-US" dirty="0">
              <a:solidFill>
                <a:srgbClr val="002C77"/>
              </a:solidFill>
            </a:endParaRPr>
          </a:p>
        </p:txBody>
      </p:sp>
      <p:pic>
        <p:nvPicPr>
          <p:cNvPr id="7" name="Picture 6">
            <a:extLst>
              <a:ext uri="{FF2B5EF4-FFF2-40B4-BE49-F238E27FC236}">
                <a16:creationId xmlns:a16="http://schemas.microsoft.com/office/drawing/2014/main" id="{31263F4D-82C2-8D13-FDDA-76FD53F8BF6E}"/>
              </a:ext>
            </a:extLst>
          </p:cNvPr>
          <p:cNvPicPr>
            <a:picLocks noChangeAspect="1"/>
          </p:cNvPicPr>
          <p:nvPr/>
        </p:nvPicPr>
        <p:blipFill>
          <a:blip r:embed="rId2"/>
          <a:stretch>
            <a:fillRect/>
          </a:stretch>
        </p:blipFill>
        <p:spPr>
          <a:xfrm>
            <a:off x="6609379" y="2896182"/>
            <a:ext cx="5345228" cy="3826933"/>
          </a:xfrm>
          <a:prstGeom prst="rect">
            <a:avLst/>
          </a:prstGeom>
        </p:spPr>
      </p:pic>
      <p:pic>
        <p:nvPicPr>
          <p:cNvPr id="8" name="Picture 7">
            <a:extLst>
              <a:ext uri="{FF2B5EF4-FFF2-40B4-BE49-F238E27FC236}">
                <a16:creationId xmlns:a16="http://schemas.microsoft.com/office/drawing/2014/main" id="{92000D05-707C-A4D7-57B5-3CFAB904AA70}"/>
              </a:ext>
            </a:extLst>
          </p:cNvPr>
          <p:cNvPicPr>
            <a:picLocks noChangeAspect="1"/>
          </p:cNvPicPr>
          <p:nvPr/>
        </p:nvPicPr>
        <p:blipFill>
          <a:blip r:embed="rId3"/>
          <a:stretch>
            <a:fillRect/>
          </a:stretch>
        </p:blipFill>
        <p:spPr>
          <a:xfrm>
            <a:off x="109768" y="2896182"/>
            <a:ext cx="5757632" cy="3791873"/>
          </a:xfrm>
          <a:prstGeom prst="rect">
            <a:avLst/>
          </a:prstGeom>
        </p:spPr>
      </p:pic>
      <p:sp>
        <p:nvSpPr>
          <p:cNvPr id="9" name="TextBox 8">
            <a:extLst>
              <a:ext uri="{FF2B5EF4-FFF2-40B4-BE49-F238E27FC236}">
                <a16:creationId xmlns:a16="http://schemas.microsoft.com/office/drawing/2014/main" id="{855A9D8F-D91D-EE1E-B570-7572F926FE76}"/>
              </a:ext>
            </a:extLst>
          </p:cNvPr>
          <p:cNvSpPr txBox="1"/>
          <p:nvPr/>
        </p:nvSpPr>
        <p:spPr>
          <a:xfrm>
            <a:off x="109768" y="892989"/>
            <a:ext cx="5757632" cy="1938992"/>
          </a:xfrm>
          <a:prstGeom prst="rect">
            <a:avLst/>
          </a:prstGeom>
          <a:solidFill>
            <a:schemeClr val="accent6">
              <a:lumMod val="60000"/>
              <a:lumOff val="40000"/>
            </a:schemeClr>
          </a:solidFill>
        </p:spPr>
        <p:txBody>
          <a:bodyPr wrap="square" rtlCol="0">
            <a:spAutoFit/>
          </a:bodyPr>
          <a:lstStyle/>
          <a:p>
            <a:pPr algn="ctr"/>
            <a:r>
              <a:rPr lang="en-US" sz="2400" b="1" dirty="0"/>
              <a:t>SABR/SBRT</a:t>
            </a:r>
          </a:p>
          <a:p>
            <a:r>
              <a:rPr lang="en-US" sz="2400" dirty="0"/>
              <a:t>- Highly conformal treatment plan</a:t>
            </a:r>
          </a:p>
          <a:p>
            <a:r>
              <a:rPr lang="en-US" sz="2400" dirty="0"/>
              <a:t>  (little normal tissue irradiated)</a:t>
            </a:r>
          </a:p>
          <a:p>
            <a:r>
              <a:rPr lang="en-US" sz="2400" dirty="0"/>
              <a:t>- High (ablative) doses in 1-5 fractions</a:t>
            </a:r>
          </a:p>
          <a:p>
            <a:r>
              <a:rPr lang="en-US" sz="2400" dirty="0"/>
              <a:t>  (goal to achieve long term local control)</a:t>
            </a:r>
          </a:p>
        </p:txBody>
      </p:sp>
      <p:sp>
        <p:nvSpPr>
          <p:cNvPr id="10" name="TextBox 9">
            <a:extLst>
              <a:ext uri="{FF2B5EF4-FFF2-40B4-BE49-F238E27FC236}">
                <a16:creationId xmlns:a16="http://schemas.microsoft.com/office/drawing/2014/main" id="{E137B91F-A1DA-706F-27A7-D363698753C0}"/>
              </a:ext>
            </a:extLst>
          </p:cNvPr>
          <p:cNvSpPr txBox="1"/>
          <p:nvPr/>
        </p:nvSpPr>
        <p:spPr>
          <a:xfrm>
            <a:off x="6609379" y="892989"/>
            <a:ext cx="5345228" cy="1938992"/>
          </a:xfrm>
          <a:prstGeom prst="rect">
            <a:avLst/>
          </a:prstGeom>
          <a:solidFill>
            <a:schemeClr val="accent5">
              <a:lumMod val="60000"/>
              <a:lumOff val="40000"/>
            </a:schemeClr>
          </a:solidFill>
        </p:spPr>
        <p:txBody>
          <a:bodyPr wrap="square" rtlCol="0">
            <a:spAutoFit/>
          </a:bodyPr>
          <a:lstStyle/>
          <a:p>
            <a:pPr algn="ctr"/>
            <a:r>
              <a:rPr lang="en-US" sz="2400" b="1" dirty="0"/>
              <a:t>Conventional Palliative RT</a:t>
            </a:r>
          </a:p>
          <a:p>
            <a:r>
              <a:rPr lang="en-US" sz="2400" dirty="0"/>
              <a:t>- Less conformal treatment plan</a:t>
            </a:r>
          </a:p>
          <a:p>
            <a:r>
              <a:rPr lang="en-US" sz="2400" dirty="0"/>
              <a:t>- Lower doses in 1-10 fractions</a:t>
            </a:r>
          </a:p>
          <a:p>
            <a:r>
              <a:rPr lang="en-US" sz="2400" dirty="0"/>
              <a:t> (goal of symptom relief &gt; local control)</a:t>
            </a:r>
          </a:p>
          <a:p>
            <a:endParaRPr lang="en-US" sz="2400" dirty="0"/>
          </a:p>
        </p:txBody>
      </p:sp>
    </p:spTree>
    <p:extLst>
      <p:ext uri="{BB962C8B-B14F-4D97-AF65-F5344CB8AC3E}">
        <p14:creationId xmlns:p14="http://schemas.microsoft.com/office/powerpoint/2010/main" val="1680310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344DC-3D00-4BFD-B291-2329D266D7BA}"/>
              </a:ext>
            </a:extLst>
          </p:cNvPr>
          <p:cNvSpPr>
            <a:spLocks noGrp="1"/>
          </p:cNvSpPr>
          <p:nvPr>
            <p:ph type="title"/>
          </p:nvPr>
        </p:nvSpPr>
        <p:spPr>
          <a:xfrm>
            <a:off x="203200" y="67733"/>
            <a:ext cx="10515600" cy="1092200"/>
          </a:xfrm>
        </p:spPr>
        <p:txBody>
          <a:bodyPr/>
          <a:lstStyle/>
          <a:p>
            <a:r>
              <a:rPr lang="en-US" b="1" dirty="0">
                <a:solidFill>
                  <a:srgbClr val="0070C0"/>
                </a:solidFill>
              </a:rPr>
              <a:t>Comparison of Local Therapy Modalities</a:t>
            </a:r>
            <a:endParaRPr lang="en-US" dirty="0"/>
          </a:p>
        </p:txBody>
      </p:sp>
      <p:sp>
        <p:nvSpPr>
          <p:cNvPr id="5" name="Slide Number Placeholder 4">
            <a:extLst>
              <a:ext uri="{FF2B5EF4-FFF2-40B4-BE49-F238E27FC236}">
                <a16:creationId xmlns:a16="http://schemas.microsoft.com/office/drawing/2014/main" id="{5515B72D-5AC8-4C52-ACE3-E1C2F945D0E2}"/>
              </a:ext>
            </a:extLst>
          </p:cNvPr>
          <p:cNvSpPr>
            <a:spLocks noGrp="1"/>
          </p:cNvSpPr>
          <p:nvPr>
            <p:ph type="sldNum" sz="quarter" idx="12"/>
          </p:nvPr>
        </p:nvSpPr>
        <p:spPr/>
        <p:txBody>
          <a:bodyPr/>
          <a:lstStyle/>
          <a:p>
            <a:fld id="{5A957963-CFA8-4CF9-A0F7-E40888690779}" type="slidenum">
              <a:rPr lang="en-US" altLang="en-US" smtClean="0"/>
              <a:pPr/>
              <a:t>13</a:t>
            </a:fld>
            <a:endParaRPr lang="en-US" altLang="en-US" dirty="0">
              <a:solidFill>
                <a:srgbClr val="002C77"/>
              </a:solidFill>
            </a:endParaRPr>
          </a:p>
        </p:txBody>
      </p:sp>
      <p:sp>
        <p:nvSpPr>
          <p:cNvPr id="6" name="TextBox 5">
            <a:extLst>
              <a:ext uri="{FF2B5EF4-FFF2-40B4-BE49-F238E27FC236}">
                <a16:creationId xmlns:a16="http://schemas.microsoft.com/office/drawing/2014/main" id="{AFD33E69-D257-4A66-A46B-8E374AF1ECD0}"/>
              </a:ext>
            </a:extLst>
          </p:cNvPr>
          <p:cNvSpPr txBox="1"/>
          <p:nvPr/>
        </p:nvSpPr>
        <p:spPr>
          <a:xfrm>
            <a:off x="203200" y="1253246"/>
            <a:ext cx="3860800" cy="4154984"/>
          </a:xfrm>
          <a:prstGeom prst="rect">
            <a:avLst/>
          </a:prstGeom>
          <a:solidFill>
            <a:schemeClr val="accent2">
              <a:lumMod val="40000"/>
              <a:lumOff val="60000"/>
            </a:schemeClr>
          </a:solidFill>
        </p:spPr>
        <p:txBody>
          <a:bodyPr wrap="square" rtlCol="0">
            <a:spAutoFit/>
          </a:bodyPr>
          <a:lstStyle/>
          <a:p>
            <a:r>
              <a:rPr lang="en-US" sz="2400" b="1" dirty="0"/>
              <a:t>Surgery</a:t>
            </a:r>
          </a:p>
          <a:p>
            <a:endParaRPr lang="en-US" sz="2400" dirty="0"/>
          </a:p>
          <a:p>
            <a:r>
              <a:rPr lang="en-US" sz="2400" i="1" dirty="0"/>
              <a:t>Pros</a:t>
            </a:r>
          </a:p>
          <a:p>
            <a:pPr marL="380990" indent="-380990">
              <a:buFont typeface="Arial" panose="020B0604020202020204" pitchFamily="34" charset="0"/>
              <a:buChar char="•"/>
            </a:pPr>
            <a:r>
              <a:rPr lang="en-US" sz="2400" dirty="0"/>
              <a:t>Provides pathologic information</a:t>
            </a:r>
          </a:p>
          <a:p>
            <a:pPr marL="380990" indent="-380990">
              <a:buFont typeface="Arial" panose="020B0604020202020204" pitchFamily="34" charset="0"/>
              <a:buChar char="•"/>
            </a:pPr>
            <a:r>
              <a:rPr lang="en-US" sz="2400" dirty="0"/>
              <a:t>High rates of local control</a:t>
            </a:r>
          </a:p>
          <a:p>
            <a:endParaRPr lang="en-US" sz="2400" dirty="0"/>
          </a:p>
          <a:p>
            <a:r>
              <a:rPr lang="en-US" sz="2400" i="1" dirty="0"/>
              <a:t>Cons</a:t>
            </a:r>
          </a:p>
          <a:p>
            <a:pPr marL="380990" indent="-380990">
              <a:buFont typeface="Arial" panose="020B0604020202020204" pitchFamily="34" charset="0"/>
              <a:buChar char="•"/>
            </a:pPr>
            <a:r>
              <a:rPr lang="en-US" sz="2400" dirty="0"/>
              <a:t>Invasive</a:t>
            </a:r>
          </a:p>
          <a:p>
            <a:pPr marL="380990" indent="-380990">
              <a:buFont typeface="Arial" panose="020B0604020202020204" pitchFamily="34" charset="0"/>
              <a:buChar char="•"/>
            </a:pPr>
            <a:r>
              <a:rPr lang="en-US" sz="2400" dirty="0"/>
              <a:t>Longer recovery time</a:t>
            </a:r>
          </a:p>
          <a:p>
            <a:pPr marL="380990" indent="-380990">
              <a:buFont typeface="Arial" panose="020B0604020202020204" pitchFamily="34" charset="0"/>
              <a:buChar char="•"/>
            </a:pPr>
            <a:r>
              <a:rPr lang="en-US" sz="2400" dirty="0"/>
              <a:t>Immunosuppressive</a:t>
            </a:r>
          </a:p>
        </p:txBody>
      </p:sp>
      <p:sp>
        <p:nvSpPr>
          <p:cNvPr id="7" name="TextBox 6">
            <a:extLst>
              <a:ext uri="{FF2B5EF4-FFF2-40B4-BE49-F238E27FC236}">
                <a16:creationId xmlns:a16="http://schemas.microsoft.com/office/drawing/2014/main" id="{69EA0C22-2A9B-42A5-B8D8-4E4AA1F03F65}"/>
              </a:ext>
            </a:extLst>
          </p:cNvPr>
          <p:cNvSpPr txBox="1"/>
          <p:nvPr/>
        </p:nvSpPr>
        <p:spPr>
          <a:xfrm>
            <a:off x="4142697" y="1253246"/>
            <a:ext cx="3860800" cy="4154984"/>
          </a:xfrm>
          <a:prstGeom prst="rect">
            <a:avLst/>
          </a:prstGeom>
          <a:solidFill>
            <a:schemeClr val="accent6">
              <a:lumMod val="40000"/>
              <a:lumOff val="60000"/>
            </a:schemeClr>
          </a:solidFill>
        </p:spPr>
        <p:txBody>
          <a:bodyPr wrap="square" rtlCol="0">
            <a:spAutoFit/>
          </a:bodyPr>
          <a:lstStyle/>
          <a:p>
            <a:r>
              <a:rPr lang="en-US" sz="2400" b="1" dirty="0"/>
              <a:t>SBRT</a:t>
            </a:r>
          </a:p>
          <a:p>
            <a:endParaRPr lang="en-US" sz="2400" dirty="0"/>
          </a:p>
          <a:p>
            <a:r>
              <a:rPr lang="en-US" sz="2400" i="1" dirty="0"/>
              <a:t>Pros</a:t>
            </a:r>
          </a:p>
          <a:p>
            <a:pPr marL="380990" indent="-380990">
              <a:buFont typeface="Arial" panose="020B0604020202020204" pitchFamily="34" charset="0"/>
              <a:buChar char="•"/>
            </a:pPr>
            <a:r>
              <a:rPr lang="en-US" sz="2400" dirty="0"/>
              <a:t>Non-invasive</a:t>
            </a:r>
          </a:p>
          <a:p>
            <a:pPr marL="380990" indent="-380990">
              <a:buFont typeface="Arial" panose="020B0604020202020204" pitchFamily="34" charset="0"/>
              <a:buChar char="•"/>
            </a:pPr>
            <a:r>
              <a:rPr lang="en-US" sz="2400" dirty="0"/>
              <a:t>High rates of local control</a:t>
            </a:r>
          </a:p>
          <a:p>
            <a:pPr marL="380990" indent="-380990">
              <a:buFont typeface="Arial" panose="020B0604020202020204" pitchFamily="34" charset="0"/>
              <a:buChar char="•"/>
            </a:pPr>
            <a:r>
              <a:rPr lang="en-US" sz="2400" dirty="0"/>
              <a:t>Shorter time off systemic therapy</a:t>
            </a:r>
          </a:p>
          <a:p>
            <a:endParaRPr lang="en-US" sz="2400" dirty="0"/>
          </a:p>
          <a:p>
            <a:r>
              <a:rPr lang="en-US" sz="2400" i="1" dirty="0"/>
              <a:t>Cons</a:t>
            </a:r>
          </a:p>
          <a:p>
            <a:pPr marL="380990" indent="-380990">
              <a:buFont typeface="Arial" panose="020B0604020202020204" pitchFamily="34" charset="0"/>
              <a:buChar char="•"/>
            </a:pPr>
            <a:r>
              <a:rPr lang="en-US" sz="2400" dirty="0"/>
              <a:t>No pathologic information</a:t>
            </a:r>
          </a:p>
          <a:p>
            <a:pPr marL="380990" indent="-380990">
              <a:buFont typeface="Arial" panose="020B0604020202020204" pitchFamily="34" charset="0"/>
              <a:buChar char="•"/>
            </a:pPr>
            <a:endParaRPr lang="en-US" sz="2400" dirty="0"/>
          </a:p>
        </p:txBody>
      </p:sp>
      <p:sp>
        <p:nvSpPr>
          <p:cNvPr id="8" name="TextBox 7">
            <a:extLst>
              <a:ext uri="{FF2B5EF4-FFF2-40B4-BE49-F238E27FC236}">
                <a16:creationId xmlns:a16="http://schemas.microsoft.com/office/drawing/2014/main" id="{E7934329-F192-4E1E-9A7A-862318EBA6D7}"/>
              </a:ext>
            </a:extLst>
          </p:cNvPr>
          <p:cNvSpPr txBox="1"/>
          <p:nvPr/>
        </p:nvSpPr>
        <p:spPr>
          <a:xfrm>
            <a:off x="8082197" y="1266793"/>
            <a:ext cx="3959097" cy="4154984"/>
          </a:xfrm>
          <a:prstGeom prst="rect">
            <a:avLst/>
          </a:prstGeom>
          <a:solidFill>
            <a:schemeClr val="accent5">
              <a:lumMod val="20000"/>
              <a:lumOff val="80000"/>
            </a:schemeClr>
          </a:solidFill>
        </p:spPr>
        <p:txBody>
          <a:bodyPr wrap="square" rtlCol="0">
            <a:spAutoFit/>
          </a:bodyPr>
          <a:lstStyle/>
          <a:p>
            <a:r>
              <a:rPr lang="en-US" sz="2400" b="1" dirty="0"/>
              <a:t>Ablation</a:t>
            </a:r>
          </a:p>
          <a:p>
            <a:endParaRPr lang="en-US" sz="2400" dirty="0"/>
          </a:p>
          <a:p>
            <a:r>
              <a:rPr lang="en-US" sz="2400" i="1" dirty="0"/>
              <a:t>Pros</a:t>
            </a:r>
          </a:p>
          <a:p>
            <a:pPr marL="380990" indent="-380990">
              <a:buFont typeface="Arial" panose="020B0604020202020204" pitchFamily="34" charset="0"/>
              <a:buChar char="•"/>
            </a:pPr>
            <a:r>
              <a:rPr lang="en-US" sz="2400" dirty="0"/>
              <a:t>Mildly invasive (compared to surgery)</a:t>
            </a:r>
          </a:p>
          <a:p>
            <a:pPr marL="380990" indent="-380990">
              <a:buFont typeface="Arial" panose="020B0604020202020204" pitchFamily="34" charset="0"/>
              <a:buChar char="•"/>
            </a:pPr>
            <a:r>
              <a:rPr lang="en-US" sz="2400" dirty="0"/>
              <a:t>Typically single procedure</a:t>
            </a:r>
          </a:p>
          <a:p>
            <a:endParaRPr lang="en-US" sz="2400" dirty="0"/>
          </a:p>
          <a:p>
            <a:r>
              <a:rPr lang="en-US" sz="2400" i="1" dirty="0"/>
              <a:t>Cons</a:t>
            </a:r>
          </a:p>
          <a:p>
            <a:pPr marL="380990" indent="-380990">
              <a:buFont typeface="Arial" panose="020B0604020202020204" pitchFamily="34" charset="0"/>
              <a:buChar char="•"/>
            </a:pPr>
            <a:r>
              <a:rPr lang="en-US" sz="2400" dirty="0"/>
              <a:t>No pathologic information</a:t>
            </a:r>
          </a:p>
          <a:p>
            <a:pPr marL="380990" indent="-380990">
              <a:buFont typeface="Arial" panose="020B0604020202020204" pitchFamily="34" charset="0"/>
              <a:buChar char="•"/>
            </a:pPr>
            <a:r>
              <a:rPr lang="en-US" sz="2400" dirty="0"/>
              <a:t>Inferior local control for larger tumors</a:t>
            </a:r>
          </a:p>
        </p:txBody>
      </p:sp>
      <p:sp>
        <p:nvSpPr>
          <p:cNvPr id="3" name="TextBox 2">
            <a:extLst>
              <a:ext uri="{FF2B5EF4-FFF2-40B4-BE49-F238E27FC236}">
                <a16:creationId xmlns:a16="http://schemas.microsoft.com/office/drawing/2014/main" id="{78FBC4EC-7454-E5F5-1784-AE49B15A979F}"/>
              </a:ext>
            </a:extLst>
          </p:cNvPr>
          <p:cNvSpPr txBox="1"/>
          <p:nvPr/>
        </p:nvSpPr>
        <p:spPr>
          <a:xfrm>
            <a:off x="406400" y="6070601"/>
            <a:ext cx="10947400" cy="461665"/>
          </a:xfrm>
          <a:prstGeom prst="rect">
            <a:avLst/>
          </a:prstGeom>
          <a:noFill/>
        </p:spPr>
        <p:txBody>
          <a:bodyPr wrap="square" rtlCol="0">
            <a:spAutoFit/>
          </a:bodyPr>
          <a:lstStyle/>
          <a:p>
            <a:pPr algn="ctr"/>
            <a:r>
              <a:rPr lang="en-US" sz="2400" dirty="0">
                <a:solidFill>
                  <a:srgbClr val="FF0000"/>
                </a:solidFill>
              </a:rPr>
              <a:t>Anatomical factors may also favor one modality over another</a:t>
            </a:r>
          </a:p>
        </p:txBody>
      </p:sp>
    </p:spTree>
    <p:extLst>
      <p:ext uri="{BB962C8B-B14F-4D97-AF65-F5344CB8AC3E}">
        <p14:creationId xmlns:p14="http://schemas.microsoft.com/office/powerpoint/2010/main" val="3668025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F45C711-6DCF-1AEB-87A5-E0969D9C692C}"/>
              </a:ext>
            </a:extLst>
          </p:cNvPr>
          <p:cNvSpPr>
            <a:spLocks noGrp="1"/>
          </p:cNvSpPr>
          <p:nvPr>
            <p:ph type="sldNum" sz="quarter" idx="12"/>
          </p:nvPr>
        </p:nvSpPr>
        <p:spPr/>
        <p:txBody>
          <a:bodyPr/>
          <a:lstStyle/>
          <a:p>
            <a:fld id="{5A957963-CFA8-4CF9-A0F7-E40888690779}" type="slidenum">
              <a:rPr lang="en-US" altLang="en-US" smtClean="0"/>
              <a:pPr/>
              <a:t>14</a:t>
            </a:fld>
            <a:endParaRPr lang="en-US" altLang="en-US" dirty="0">
              <a:solidFill>
                <a:srgbClr val="002C77"/>
              </a:solidFill>
            </a:endParaRPr>
          </a:p>
        </p:txBody>
      </p:sp>
      <p:sp>
        <p:nvSpPr>
          <p:cNvPr id="7" name="Title 1">
            <a:extLst>
              <a:ext uri="{FF2B5EF4-FFF2-40B4-BE49-F238E27FC236}">
                <a16:creationId xmlns:a16="http://schemas.microsoft.com/office/drawing/2014/main" id="{8BC2215A-3D85-35D5-BFAA-CBFB6540AE40}"/>
              </a:ext>
            </a:extLst>
          </p:cNvPr>
          <p:cNvSpPr txBox="1">
            <a:spLocks/>
          </p:cNvSpPr>
          <p:nvPr/>
        </p:nvSpPr>
        <p:spPr>
          <a:xfrm>
            <a:off x="124617" y="73081"/>
            <a:ext cx="10363200" cy="1143000"/>
          </a:xfrm>
          <a:prstGeom prst="rect">
            <a:avLst/>
          </a:prstGeom>
        </p:spPr>
        <p:txBody>
          <a:bodyPr vert="horz" lIns="121920" tIns="60960" rIns="121920" bIns="6096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400" b="1" dirty="0">
                <a:solidFill>
                  <a:srgbClr val="0070C0"/>
                </a:solidFill>
              </a:rPr>
              <a:t>Early Clinical Evidence</a:t>
            </a:r>
          </a:p>
        </p:txBody>
      </p:sp>
      <p:sp>
        <p:nvSpPr>
          <p:cNvPr id="8" name="Content Placeholder 2">
            <a:extLst>
              <a:ext uri="{FF2B5EF4-FFF2-40B4-BE49-F238E27FC236}">
                <a16:creationId xmlns:a16="http://schemas.microsoft.com/office/drawing/2014/main" id="{2D8CACA2-AB1F-6F1A-87E2-9CB95DEB8CE8}"/>
              </a:ext>
            </a:extLst>
          </p:cNvPr>
          <p:cNvSpPr txBox="1">
            <a:spLocks/>
          </p:cNvSpPr>
          <p:nvPr/>
        </p:nvSpPr>
        <p:spPr>
          <a:xfrm>
            <a:off x="117844" y="1864279"/>
            <a:ext cx="5470845" cy="4114800"/>
          </a:xfrm>
          <a:prstGeom prst="rect">
            <a:avLst/>
          </a:prstGeom>
        </p:spPr>
        <p:txBody>
          <a:bodyPr vert="horz" lIns="121920" tIns="60960" rIns="121920" bIns="6096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667" dirty="0"/>
              <a:t>141 patients with resectable hepatic metastases from colorectal cancer retrospectively assessed for outcomes</a:t>
            </a:r>
          </a:p>
          <a:p>
            <a:endParaRPr lang="en-US" sz="2667" dirty="0"/>
          </a:p>
          <a:p>
            <a:r>
              <a:rPr lang="en-US" sz="2667" dirty="0"/>
              <a:t>5 year OS: ~25% for resected vs. 0% for unresected lesions</a:t>
            </a:r>
          </a:p>
          <a:p>
            <a:endParaRPr lang="en-US" sz="2667" dirty="0"/>
          </a:p>
        </p:txBody>
      </p:sp>
      <p:sp>
        <p:nvSpPr>
          <p:cNvPr id="9" name="Footer Placeholder 4">
            <a:extLst>
              <a:ext uri="{FF2B5EF4-FFF2-40B4-BE49-F238E27FC236}">
                <a16:creationId xmlns:a16="http://schemas.microsoft.com/office/drawing/2014/main" id="{0655BDEA-4164-C68F-4505-7A20BF5697C4}"/>
              </a:ext>
            </a:extLst>
          </p:cNvPr>
          <p:cNvSpPr txBox="1">
            <a:spLocks/>
          </p:cNvSpPr>
          <p:nvPr/>
        </p:nvSpPr>
        <p:spPr>
          <a:xfrm>
            <a:off x="4165600" y="6324600"/>
            <a:ext cx="3860800" cy="304800"/>
          </a:xfrm>
          <a:prstGeom prst="rect">
            <a:avLst/>
          </a:prstGeom>
        </p:spPr>
        <p:txBody>
          <a:bodyPr vert="horz" lIns="121920" tIns="60960" rIns="121920" bIns="60960" rtlCol="0" anchor="ctr"/>
          <a:lstStyle>
            <a:defPPr>
              <a:defRPr lang="en-US"/>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1867" dirty="0">
                <a:solidFill>
                  <a:schemeClr val="tx1"/>
                </a:solidFill>
              </a:rPr>
              <a:t>Adson </a:t>
            </a:r>
            <a:r>
              <a:rPr lang="en-US" altLang="en-US" sz="1867" i="1" dirty="0">
                <a:solidFill>
                  <a:schemeClr val="tx1"/>
                </a:solidFill>
              </a:rPr>
              <a:t>et al</a:t>
            </a:r>
            <a:r>
              <a:rPr lang="en-US" altLang="en-US" sz="1867" dirty="0">
                <a:solidFill>
                  <a:schemeClr val="tx1"/>
                </a:solidFill>
              </a:rPr>
              <a:t>. Arch Surg 1984</a:t>
            </a:r>
          </a:p>
        </p:txBody>
      </p:sp>
      <p:pic>
        <p:nvPicPr>
          <p:cNvPr id="10" name="Picture 9">
            <a:extLst>
              <a:ext uri="{FF2B5EF4-FFF2-40B4-BE49-F238E27FC236}">
                <a16:creationId xmlns:a16="http://schemas.microsoft.com/office/drawing/2014/main" id="{BA110E1D-2857-853A-55F6-2B557C6C9C22}"/>
              </a:ext>
            </a:extLst>
          </p:cNvPr>
          <p:cNvPicPr/>
          <p:nvPr/>
        </p:nvPicPr>
        <p:blipFill>
          <a:blip r:embed="rId2"/>
          <a:stretch>
            <a:fillRect/>
          </a:stretch>
        </p:blipFill>
        <p:spPr>
          <a:xfrm>
            <a:off x="5588689" y="1710883"/>
            <a:ext cx="6485467" cy="4577243"/>
          </a:xfrm>
          <a:prstGeom prst="rect">
            <a:avLst/>
          </a:prstGeom>
        </p:spPr>
      </p:pic>
    </p:spTree>
    <p:extLst>
      <p:ext uri="{BB962C8B-B14F-4D97-AF65-F5344CB8AC3E}">
        <p14:creationId xmlns:p14="http://schemas.microsoft.com/office/powerpoint/2010/main" val="1964792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29F0E-0DE4-4746-A95C-96A96C2D1ECC}"/>
              </a:ext>
            </a:extLst>
          </p:cNvPr>
          <p:cNvSpPr>
            <a:spLocks noGrp="1"/>
          </p:cNvSpPr>
          <p:nvPr>
            <p:ph type="title"/>
          </p:nvPr>
        </p:nvSpPr>
        <p:spPr>
          <a:xfrm>
            <a:off x="203200" y="136524"/>
            <a:ext cx="10363200" cy="1143000"/>
          </a:xfrm>
        </p:spPr>
        <p:txBody>
          <a:bodyPr/>
          <a:lstStyle/>
          <a:p>
            <a:r>
              <a:rPr lang="en-US" b="1" dirty="0">
                <a:solidFill>
                  <a:srgbClr val="0070C0"/>
                </a:solidFill>
              </a:rPr>
              <a:t>Oligometastatic Definitions</a:t>
            </a:r>
          </a:p>
        </p:txBody>
      </p:sp>
      <p:sp>
        <p:nvSpPr>
          <p:cNvPr id="5" name="Footer Placeholder 4">
            <a:extLst>
              <a:ext uri="{FF2B5EF4-FFF2-40B4-BE49-F238E27FC236}">
                <a16:creationId xmlns:a16="http://schemas.microsoft.com/office/drawing/2014/main" id="{2CBD4A76-B824-E84F-B51B-4C9DC7236301}"/>
              </a:ext>
            </a:extLst>
          </p:cNvPr>
          <p:cNvSpPr>
            <a:spLocks noGrp="1"/>
          </p:cNvSpPr>
          <p:nvPr>
            <p:ph type="ftr" sz="quarter" idx="11"/>
          </p:nvPr>
        </p:nvSpPr>
        <p:spPr>
          <a:xfrm>
            <a:off x="4076181" y="6324600"/>
            <a:ext cx="4406903" cy="304800"/>
          </a:xfrm>
        </p:spPr>
        <p:txBody>
          <a:bodyPr/>
          <a:lstStyle/>
          <a:p>
            <a:r>
              <a:rPr lang="en-US" sz="1867" dirty="0">
                <a:solidFill>
                  <a:schemeClr val="tx1"/>
                </a:solidFill>
              </a:rPr>
              <a:t>Palacios-</a:t>
            </a:r>
            <a:r>
              <a:rPr lang="en-US" sz="1867" dirty="0" err="1">
                <a:solidFill>
                  <a:schemeClr val="tx1"/>
                </a:solidFill>
              </a:rPr>
              <a:t>Eito</a:t>
            </a:r>
            <a:r>
              <a:rPr lang="en-US" sz="1867" dirty="0">
                <a:solidFill>
                  <a:schemeClr val="tx1"/>
                </a:solidFill>
              </a:rPr>
              <a:t> </a:t>
            </a:r>
            <a:r>
              <a:rPr lang="en-US" sz="1867" i="1" dirty="0">
                <a:solidFill>
                  <a:schemeClr val="tx1"/>
                </a:solidFill>
              </a:rPr>
              <a:t>et al</a:t>
            </a:r>
            <a:r>
              <a:rPr lang="en-US" sz="1867" dirty="0">
                <a:solidFill>
                  <a:schemeClr val="tx1"/>
                </a:solidFill>
              </a:rPr>
              <a:t>. World J Clin Oncol 2019</a:t>
            </a:r>
            <a:endParaRPr lang="en-US" altLang="en-US" sz="1867" dirty="0">
              <a:solidFill>
                <a:schemeClr val="tx1"/>
              </a:solidFill>
            </a:endParaRPr>
          </a:p>
        </p:txBody>
      </p:sp>
      <p:sp>
        <p:nvSpPr>
          <p:cNvPr id="6" name="Slide Number Placeholder 5">
            <a:extLst>
              <a:ext uri="{FF2B5EF4-FFF2-40B4-BE49-F238E27FC236}">
                <a16:creationId xmlns:a16="http://schemas.microsoft.com/office/drawing/2014/main" id="{6DE7F2F9-EC38-FF47-B21F-CF4A5EBA8C36}"/>
              </a:ext>
            </a:extLst>
          </p:cNvPr>
          <p:cNvSpPr>
            <a:spLocks noGrp="1"/>
          </p:cNvSpPr>
          <p:nvPr>
            <p:ph type="sldNum" sz="quarter" idx="12"/>
          </p:nvPr>
        </p:nvSpPr>
        <p:spPr/>
        <p:txBody>
          <a:bodyPr/>
          <a:lstStyle/>
          <a:p>
            <a:fld id="{5A957963-CFA8-4CF9-A0F7-E40888690779}" type="slidenum">
              <a:rPr lang="en-US" altLang="en-US" smtClean="0"/>
              <a:pPr/>
              <a:t>15</a:t>
            </a:fld>
            <a:endParaRPr lang="en-US" altLang="en-US" dirty="0">
              <a:solidFill>
                <a:srgbClr val="002C77"/>
              </a:solidFill>
            </a:endParaRPr>
          </a:p>
        </p:txBody>
      </p:sp>
      <p:pic>
        <p:nvPicPr>
          <p:cNvPr id="8" name="Picture 7">
            <a:extLst>
              <a:ext uri="{FF2B5EF4-FFF2-40B4-BE49-F238E27FC236}">
                <a16:creationId xmlns:a16="http://schemas.microsoft.com/office/drawing/2014/main" id="{3A120CF2-9D68-EB49-B3DA-0798466E7464}"/>
              </a:ext>
            </a:extLst>
          </p:cNvPr>
          <p:cNvPicPr/>
          <p:nvPr/>
        </p:nvPicPr>
        <p:blipFill>
          <a:blip r:embed="rId3"/>
          <a:stretch>
            <a:fillRect/>
          </a:stretch>
        </p:blipFill>
        <p:spPr>
          <a:xfrm>
            <a:off x="2133600" y="1701800"/>
            <a:ext cx="7924800" cy="4597400"/>
          </a:xfrm>
          <a:prstGeom prst="rect">
            <a:avLst/>
          </a:prstGeom>
        </p:spPr>
      </p:pic>
    </p:spTree>
    <p:extLst>
      <p:ext uri="{BB962C8B-B14F-4D97-AF65-F5344CB8AC3E}">
        <p14:creationId xmlns:p14="http://schemas.microsoft.com/office/powerpoint/2010/main" val="4137853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4AB9C-762C-8E44-9C0C-41630ABCBC00}"/>
              </a:ext>
            </a:extLst>
          </p:cNvPr>
          <p:cNvSpPr>
            <a:spLocks noGrp="1"/>
          </p:cNvSpPr>
          <p:nvPr>
            <p:ph type="title"/>
          </p:nvPr>
        </p:nvSpPr>
        <p:spPr>
          <a:xfrm>
            <a:off x="203200" y="174205"/>
            <a:ext cx="10363200" cy="1143000"/>
          </a:xfrm>
        </p:spPr>
        <p:txBody>
          <a:bodyPr/>
          <a:lstStyle/>
          <a:p>
            <a:r>
              <a:rPr lang="en-US" b="1" dirty="0">
                <a:solidFill>
                  <a:srgbClr val="0070C0"/>
                </a:solidFill>
              </a:rPr>
              <a:t>De Novo Oligometastasis</a:t>
            </a:r>
          </a:p>
        </p:txBody>
      </p:sp>
      <p:sp>
        <p:nvSpPr>
          <p:cNvPr id="5" name="Footer Placeholder 4">
            <a:extLst>
              <a:ext uri="{FF2B5EF4-FFF2-40B4-BE49-F238E27FC236}">
                <a16:creationId xmlns:a16="http://schemas.microsoft.com/office/drawing/2014/main" id="{CF2DDFE8-8F7C-7241-B867-A8ECA199E91A}"/>
              </a:ext>
            </a:extLst>
          </p:cNvPr>
          <p:cNvSpPr>
            <a:spLocks noGrp="1"/>
          </p:cNvSpPr>
          <p:nvPr>
            <p:ph type="ftr" sz="quarter" idx="11"/>
          </p:nvPr>
        </p:nvSpPr>
        <p:spPr>
          <a:xfrm>
            <a:off x="4038600" y="6356351"/>
            <a:ext cx="4114800" cy="365125"/>
          </a:xfrm>
        </p:spPr>
        <p:txBody>
          <a:bodyPr/>
          <a:lstStyle/>
          <a:p>
            <a:endParaRPr lang="en-US" altLang="en-US" dirty="0"/>
          </a:p>
        </p:txBody>
      </p:sp>
      <p:sp>
        <p:nvSpPr>
          <p:cNvPr id="6" name="Slide Number Placeholder 5">
            <a:extLst>
              <a:ext uri="{FF2B5EF4-FFF2-40B4-BE49-F238E27FC236}">
                <a16:creationId xmlns:a16="http://schemas.microsoft.com/office/drawing/2014/main" id="{C80B8049-888D-454C-84D5-35A03F950C1A}"/>
              </a:ext>
            </a:extLst>
          </p:cNvPr>
          <p:cNvSpPr>
            <a:spLocks noGrp="1"/>
          </p:cNvSpPr>
          <p:nvPr>
            <p:ph type="sldNum" sz="quarter" idx="12"/>
          </p:nvPr>
        </p:nvSpPr>
        <p:spPr/>
        <p:txBody>
          <a:bodyPr/>
          <a:lstStyle/>
          <a:p>
            <a:fld id="{5A957963-CFA8-4CF9-A0F7-E40888690779}" type="slidenum">
              <a:rPr lang="en-US" altLang="en-US" smtClean="0"/>
              <a:pPr/>
              <a:t>16</a:t>
            </a:fld>
            <a:endParaRPr lang="en-US" altLang="en-US" dirty="0">
              <a:solidFill>
                <a:srgbClr val="002C77"/>
              </a:solidFill>
            </a:endParaRPr>
          </a:p>
        </p:txBody>
      </p:sp>
      <p:pic>
        <p:nvPicPr>
          <p:cNvPr id="7" name="Content Placeholder 6">
            <a:extLst>
              <a:ext uri="{FF2B5EF4-FFF2-40B4-BE49-F238E27FC236}">
                <a16:creationId xmlns:a16="http://schemas.microsoft.com/office/drawing/2014/main" id="{8A396CB3-21A5-BB4E-8340-CDC84DC1DDDA}"/>
              </a:ext>
            </a:extLst>
          </p:cNvPr>
          <p:cNvPicPr>
            <a:picLocks noChangeAspect="1"/>
          </p:cNvPicPr>
          <p:nvPr/>
        </p:nvPicPr>
        <p:blipFill>
          <a:blip r:embed="rId3"/>
          <a:stretch>
            <a:fillRect/>
          </a:stretch>
        </p:blipFill>
        <p:spPr bwMode="black">
          <a:xfrm>
            <a:off x="2900223" y="2552095"/>
            <a:ext cx="1947333" cy="3776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Oval 15">
            <a:extLst>
              <a:ext uri="{FF2B5EF4-FFF2-40B4-BE49-F238E27FC236}">
                <a16:creationId xmlns:a16="http://schemas.microsoft.com/office/drawing/2014/main" id="{01674AE1-81BF-E642-91C2-13C56BE4F823}"/>
              </a:ext>
            </a:extLst>
          </p:cNvPr>
          <p:cNvSpPr>
            <a:spLocks noChangeArrowheads="1"/>
          </p:cNvSpPr>
          <p:nvPr/>
        </p:nvSpPr>
        <p:spPr bwMode="auto">
          <a:xfrm>
            <a:off x="4011575" y="5370285"/>
            <a:ext cx="239773" cy="693992"/>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10" name="Oval 15">
            <a:extLst>
              <a:ext uri="{FF2B5EF4-FFF2-40B4-BE49-F238E27FC236}">
                <a16:creationId xmlns:a16="http://schemas.microsoft.com/office/drawing/2014/main" id="{6792C0A0-7E80-C741-9142-4B00A9592C0E}"/>
              </a:ext>
            </a:extLst>
          </p:cNvPr>
          <p:cNvSpPr>
            <a:spLocks noChangeArrowheads="1"/>
          </p:cNvSpPr>
          <p:nvPr/>
        </p:nvSpPr>
        <p:spPr bwMode="auto">
          <a:xfrm>
            <a:off x="3617597" y="4312299"/>
            <a:ext cx="613979" cy="783669"/>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12" name="Oval 15">
            <a:extLst>
              <a:ext uri="{FF2B5EF4-FFF2-40B4-BE49-F238E27FC236}">
                <a16:creationId xmlns:a16="http://schemas.microsoft.com/office/drawing/2014/main" id="{4C37065F-657C-B542-9CBE-F191706975A7}"/>
              </a:ext>
            </a:extLst>
          </p:cNvPr>
          <p:cNvSpPr>
            <a:spLocks noChangeArrowheads="1"/>
          </p:cNvSpPr>
          <p:nvPr/>
        </p:nvSpPr>
        <p:spPr bwMode="auto">
          <a:xfrm>
            <a:off x="3602589" y="3292187"/>
            <a:ext cx="465655" cy="339847"/>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15" name="Oval 15">
            <a:extLst>
              <a:ext uri="{FF2B5EF4-FFF2-40B4-BE49-F238E27FC236}">
                <a16:creationId xmlns:a16="http://schemas.microsoft.com/office/drawing/2014/main" id="{17E1A9CC-0A4F-AD49-B6DA-405E313D259E}"/>
              </a:ext>
            </a:extLst>
          </p:cNvPr>
          <p:cNvSpPr>
            <a:spLocks noChangeArrowheads="1"/>
          </p:cNvSpPr>
          <p:nvPr/>
        </p:nvSpPr>
        <p:spPr bwMode="auto">
          <a:xfrm>
            <a:off x="1418701" y="4731475"/>
            <a:ext cx="410100" cy="256932"/>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16" name="Oval 15">
            <a:extLst>
              <a:ext uri="{FF2B5EF4-FFF2-40B4-BE49-F238E27FC236}">
                <a16:creationId xmlns:a16="http://schemas.microsoft.com/office/drawing/2014/main" id="{16526FA0-4886-EC45-BFD6-676B9AEA8B90}"/>
              </a:ext>
            </a:extLst>
          </p:cNvPr>
          <p:cNvSpPr>
            <a:spLocks noChangeArrowheads="1"/>
          </p:cNvSpPr>
          <p:nvPr/>
        </p:nvSpPr>
        <p:spPr bwMode="auto">
          <a:xfrm>
            <a:off x="1440613" y="4859941"/>
            <a:ext cx="410100" cy="256932"/>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18" name="Oval 17">
            <a:extLst>
              <a:ext uri="{FF2B5EF4-FFF2-40B4-BE49-F238E27FC236}">
                <a16:creationId xmlns:a16="http://schemas.microsoft.com/office/drawing/2014/main" id="{BBCF2FAD-1205-F94F-A207-315AD129CC99}"/>
              </a:ext>
            </a:extLst>
          </p:cNvPr>
          <p:cNvSpPr>
            <a:spLocks noChangeArrowheads="1"/>
          </p:cNvSpPr>
          <p:nvPr/>
        </p:nvSpPr>
        <p:spPr bwMode="auto">
          <a:xfrm>
            <a:off x="3503351" y="5513647"/>
            <a:ext cx="239775" cy="256932"/>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26" name="Oval 15">
            <a:extLst>
              <a:ext uri="{FF2B5EF4-FFF2-40B4-BE49-F238E27FC236}">
                <a16:creationId xmlns:a16="http://schemas.microsoft.com/office/drawing/2014/main" id="{E76D4B2F-A3F2-3645-8CB3-0BDDE162A783}"/>
              </a:ext>
            </a:extLst>
          </p:cNvPr>
          <p:cNvSpPr>
            <a:spLocks noChangeArrowheads="1"/>
          </p:cNvSpPr>
          <p:nvPr/>
        </p:nvSpPr>
        <p:spPr bwMode="auto">
          <a:xfrm>
            <a:off x="7642623" y="3514105"/>
            <a:ext cx="239775" cy="310243"/>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27" name="Oval 26">
            <a:extLst>
              <a:ext uri="{FF2B5EF4-FFF2-40B4-BE49-F238E27FC236}">
                <a16:creationId xmlns:a16="http://schemas.microsoft.com/office/drawing/2014/main" id="{E5135931-18EC-7841-A2C5-0CD4BDCD27E3}"/>
              </a:ext>
            </a:extLst>
          </p:cNvPr>
          <p:cNvSpPr>
            <a:spLocks noChangeArrowheads="1"/>
          </p:cNvSpPr>
          <p:nvPr/>
        </p:nvSpPr>
        <p:spPr bwMode="auto">
          <a:xfrm>
            <a:off x="7947573" y="5395719"/>
            <a:ext cx="239775" cy="256932"/>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31" name="Right Arrow 30">
            <a:extLst>
              <a:ext uri="{FF2B5EF4-FFF2-40B4-BE49-F238E27FC236}">
                <a16:creationId xmlns:a16="http://schemas.microsoft.com/office/drawing/2014/main" id="{7864D32F-3BC0-AA40-A753-61CA6F27145A}"/>
              </a:ext>
            </a:extLst>
          </p:cNvPr>
          <p:cNvSpPr/>
          <p:nvPr/>
        </p:nvSpPr>
        <p:spPr bwMode="auto">
          <a:xfrm>
            <a:off x="5202272" y="3787155"/>
            <a:ext cx="1828800" cy="573024"/>
          </a:xfrm>
          <a:prstGeom prst="rightArrow">
            <a:avLst/>
          </a:prstGeom>
          <a:solidFill>
            <a:srgbClr val="002C77"/>
          </a:solidFill>
          <a:ln w="9525" cap="flat" cmpd="sng" algn="ctr">
            <a:solidFill>
              <a:srgbClr val="002C77"/>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dirty="0">
              <a:latin typeface="Times" charset="0"/>
            </a:endParaRPr>
          </a:p>
        </p:txBody>
      </p:sp>
      <p:sp>
        <p:nvSpPr>
          <p:cNvPr id="41" name="Oval 40">
            <a:extLst>
              <a:ext uri="{FF2B5EF4-FFF2-40B4-BE49-F238E27FC236}">
                <a16:creationId xmlns:a16="http://schemas.microsoft.com/office/drawing/2014/main" id="{514695DA-828B-CE41-B746-46CA207C5284}"/>
              </a:ext>
            </a:extLst>
          </p:cNvPr>
          <p:cNvSpPr>
            <a:spLocks noChangeArrowheads="1"/>
          </p:cNvSpPr>
          <p:nvPr/>
        </p:nvSpPr>
        <p:spPr bwMode="auto">
          <a:xfrm>
            <a:off x="8085257" y="5379858"/>
            <a:ext cx="239775" cy="256932"/>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8" name="Oval 7">
            <a:extLst>
              <a:ext uri="{FF2B5EF4-FFF2-40B4-BE49-F238E27FC236}">
                <a16:creationId xmlns:a16="http://schemas.microsoft.com/office/drawing/2014/main" id="{50007862-43E5-1350-ADC3-D4FC214215A7}"/>
              </a:ext>
            </a:extLst>
          </p:cNvPr>
          <p:cNvSpPr/>
          <p:nvPr/>
        </p:nvSpPr>
        <p:spPr bwMode="auto">
          <a:xfrm>
            <a:off x="3682251" y="5185709"/>
            <a:ext cx="329325" cy="256932"/>
          </a:xfrm>
          <a:prstGeom prst="ellipse">
            <a:avLst/>
          </a:prstGeom>
          <a:solidFill>
            <a:srgbClr val="FF0000"/>
          </a:solidFill>
          <a:ln w="1587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dirty="0">
              <a:latin typeface="Times" charset="0"/>
            </a:endParaRPr>
          </a:p>
        </p:txBody>
      </p:sp>
      <p:sp>
        <p:nvSpPr>
          <p:cNvPr id="11" name="Oval 15">
            <a:extLst>
              <a:ext uri="{FF2B5EF4-FFF2-40B4-BE49-F238E27FC236}">
                <a16:creationId xmlns:a16="http://schemas.microsoft.com/office/drawing/2014/main" id="{F32255EE-F4EC-FC39-73A1-E92CC16FF484}"/>
              </a:ext>
            </a:extLst>
          </p:cNvPr>
          <p:cNvSpPr>
            <a:spLocks noChangeArrowheads="1"/>
          </p:cNvSpPr>
          <p:nvPr/>
        </p:nvSpPr>
        <p:spPr bwMode="auto">
          <a:xfrm>
            <a:off x="3453640" y="3626678"/>
            <a:ext cx="541544" cy="567693"/>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13" name="Oval 15">
            <a:extLst>
              <a:ext uri="{FF2B5EF4-FFF2-40B4-BE49-F238E27FC236}">
                <a16:creationId xmlns:a16="http://schemas.microsoft.com/office/drawing/2014/main" id="{DC9C8F29-1CC6-E75B-7DE2-99C66E9D2086}"/>
              </a:ext>
            </a:extLst>
          </p:cNvPr>
          <p:cNvSpPr>
            <a:spLocks noChangeArrowheads="1"/>
          </p:cNvSpPr>
          <p:nvPr/>
        </p:nvSpPr>
        <p:spPr bwMode="auto">
          <a:xfrm>
            <a:off x="4125654" y="3545857"/>
            <a:ext cx="373652" cy="431047"/>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pic>
        <p:nvPicPr>
          <p:cNvPr id="14" name="Content Placeholder 6">
            <a:extLst>
              <a:ext uri="{FF2B5EF4-FFF2-40B4-BE49-F238E27FC236}">
                <a16:creationId xmlns:a16="http://schemas.microsoft.com/office/drawing/2014/main" id="{353ED7CC-8FE5-964E-3AB4-F6EC2EF28608}"/>
              </a:ext>
            </a:extLst>
          </p:cNvPr>
          <p:cNvPicPr>
            <a:picLocks noChangeAspect="1"/>
          </p:cNvPicPr>
          <p:nvPr/>
        </p:nvPicPr>
        <p:blipFill>
          <a:blip r:embed="rId3"/>
          <a:stretch>
            <a:fillRect/>
          </a:stretch>
        </p:blipFill>
        <p:spPr bwMode="black">
          <a:xfrm>
            <a:off x="7213600" y="2288144"/>
            <a:ext cx="1947333" cy="3776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Oval 15">
            <a:extLst>
              <a:ext uri="{FF2B5EF4-FFF2-40B4-BE49-F238E27FC236}">
                <a16:creationId xmlns:a16="http://schemas.microsoft.com/office/drawing/2014/main" id="{802619E6-FF05-E37D-F5E2-148BD1DC6D5E}"/>
              </a:ext>
            </a:extLst>
          </p:cNvPr>
          <p:cNvSpPr>
            <a:spLocks noChangeArrowheads="1"/>
          </p:cNvSpPr>
          <p:nvPr/>
        </p:nvSpPr>
        <p:spPr bwMode="auto">
          <a:xfrm>
            <a:off x="8425067" y="5095644"/>
            <a:ext cx="239773" cy="693992"/>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20" name="Oval 15">
            <a:extLst>
              <a:ext uri="{FF2B5EF4-FFF2-40B4-BE49-F238E27FC236}">
                <a16:creationId xmlns:a16="http://schemas.microsoft.com/office/drawing/2014/main" id="{C7BABF8D-C735-D24A-B8CD-B8F13B89B84B}"/>
              </a:ext>
            </a:extLst>
          </p:cNvPr>
          <p:cNvSpPr>
            <a:spLocks noChangeArrowheads="1"/>
          </p:cNvSpPr>
          <p:nvPr/>
        </p:nvSpPr>
        <p:spPr bwMode="auto">
          <a:xfrm>
            <a:off x="7930975" y="4048348"/>
            <a:ext cx="613979" cy="783669"/>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24" name="Oval 15">
            <a:extLst>
              <a:ext uri="{FF2B5EF4-FFF2-40B4-BE49-F238E27FC236}">
                <a16:creationId xmlns:a16="http://schemas.microsoft.com/office/drawing/2014/main" id="{6FAA8C67-16D0-AB49-D88D-B8351634AA6D}"/>
              </a:ext>
            </a:extLst>
          </p:cNvPr>
          <p:cNvSpPr>
            <a:spLocks noChangeArrowheads="1"/>
          </p:cNvSpPr>
          <p:nvPr/>
        </p:nvSpPr>
        <p:spPr bwMode="auto">
          <a:xfrm>
            <a:off x="7906713" y="3024934"/>
            <a:ext cx="465655" cy="339847"/>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28" name="Oval 27">
            <a:extLst>
              <a:ext uri="{FF2B5EF4-FFF2-40B4-BE49-F238E27FC236}">
                <a16:creationId xmlns:a16="http://schemas.microsoft.com/office/drawing/2014/main" id="{E1D33976-39DC-D3D3-28A4-6D2E11FCBBD4}"/>
              </a:ext>
            </a:extLst>
          </p:cNvPr>
          <p:cNvSpPr/>
          <p:nvPr/>
        </p:nvSpPr>
        <p:spPr bwMode="auto">
          <a:xfrm>
            <a:off x="7995628" y="4921758"/>
            <a:ext cx="329325" cy="256932"/>
          </a:xfrm>
          <a:prstGeom prst="ellipse">
            <a:avLst/>
          </a:prstGeom>
          <a:solidFill>
            <a:srgbClr val="FF0000"/>
          </a:solidFill>
          <a:ln w="1587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dirty="0">
              <a:latin typeface="Times" charset="0"/>
            </a:endParaRPr>
          </a:p>
        </p:txBody>
      </p:sp>
      <p:sp>
        <p:nvSpPr>
          <p:cNvPr id="29" name="Oval 15">
            <a:extLst>
              <a:ext uri="{FF2B5EF4-FFF2-40B4-BE49-F238E27FC236}">
                <a16:creationId xmlns:a16="http://schemas.microsoft.com/office/drawing/2014/main" id="{230DCEB8-BFEA-2D7E-E9FC-DF0C57A1FF77}"/>
              </a:ext>
            </a:extLst>
          </p:cNvPr>
          <p:cNvSpPr>
            <a:spLocks noChangeArrowheads="1"/>
          </p:cNvSpPr>
          <p:nvPr/>
        </p:nvSpPr>
        <p:spPr bwMode="auto">
          <a:xfrm>
            <a:off x="7767017" y="3362727"/>
            <a:ext cx="541544" cy="567693"/>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30" name="Oval 15">
            <a:extLst>
              <a:ext uri="{FF2B5EF4-FFF2-40B4-BE49-F238E27FC236}">
                <a16:creationId xmlns:a16="http://schemas.microsoft.com/office/drawing/2014/main" id="{CC88888B-CDFA-88F7-3769-38BFF4F97309}"/>
              </a:ext>
            </a:extLst>
          </p:cNvPr>
          <p:cNvSpPr>
            <a:spLocks noChangeArrowheads="1"/>
          </p:cNvSpPr>
          <p:nvPr/>
        </p:nvSpPr>
        <p:spPr bwMode="auto">
          <a:xfrm>
            <a:off x="10654894" y="3281906"/>
            <a:ext cx="373652" cy="431047"/>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43" name="Lightning Bolt 42">
            <a:extLst>
              <a:ext uri="{FF2B5EF4-FFF2-40B4-BE49-F238E27FC236}">
                <a16:creationId xmlns:a16="http://schemas.microsoft.com/office/drawing/2014/main" id="{A5829DF3-739B-9445-932D-9E64A2BF5387}"/>
              </a:ext>
            </a:extLst>
          </p:cNvPr>
          <p:cNvSpPr/>
          <p:nvPr/>
        </p:nvSpPr>
        <p:spPr bwMode="auto">
          <a:xfrm rot="4617922">
            <a:off x="8309620" y="3575641"/>
            <a:ext cx="203200" cy="304800"/>
          </a:xfrm>
          <a:prstGeom prst="lightningBol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dirty="0">
              <a:latin typeface="Times" charset="0"/>
            </a:endParaRPr>
          </a:p>
        </p:txBody>
      </p:sp>
      <p:sp>
        <p:nvSpPr>
          <p:cNvPr id="32" name="Oval 15">
            <a:extLst>
              <a:ext uri="{FF2B5EF4-FFF2-40B4-BE49-F238E27FC236}">
                <a16:creationId xmlns:a16="http://schemas.microsoft.com/office/drawing/2014/main" id="{F1122C72-2545-B0F9-ED92-FE1279536E82}"/>
              </a:ext>
            </a:extLst>
          </p:cNvPr>
          <p:cNvSpPr>
            <a:spLocks noChangeArrowheads="1"/>
          </p:cNvSpPr>
          <p:nvPr/>
        </p:nvSpPr>
        <p:spPr bwMode="auto">
          <a:xfrm>
            <a:off x="7809087" y="5288067"/>
            <a:ext cx="239773" cy="365391"/>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33" name="Lightning Bolt 32">
            <a:extLst>
              <a:ext uri="{FF2B5EF4-FFF2-40B4-BE49-F238E27FC236}">
                <a16:creationId xmlns:a16="http://schemas.microsoft.com/office/drawing/2014/main" id="{7DA6F172-2999-3F3F-5249-7CC1B9E8A7F6}"/>
              </a:ext>
            </a:extLst>
          </p:cNvPr>
          <p:cNvSpPr/>
          <p:nvPr/>
        </p:nvSpPr>
        <p:spPr bwMode="auto">
          <a:xfrm rot="4617922">
            <a:off x="8085665" y="4498200"/>
            <a:ext cx="203200" cy="304800"/>
          </a:xfrm>
          <a:prstGeom prst="lightningBol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dirty="0">
              <a:latin typeface="Times" charset="0"/>
            </a:endParaRPr>
          </a:p>
        </p:txBody>
      </p:sp>
      <p:sp>
        <p:nvSpPr>
          <p:cNvPr id="34" name="Oval 15">
            <a:extLst>
              <a:ext uri="{FF2B5EF4-FFF2-40B4-BE49-F238E27FC236}">
                <a16:creationId xmlns:a16="http://schemas.microsoft.com/office/drawing/2014/main" id="{FA210B43-62FE-7286-DF8D-7C7BB9A266A0}"/>
              </a:ext>
            </a:extLst>
          </p:cNvPr>
          <p:cNvSpPr>
            <a:spLocks noChangeArrowheads="1"/>
          </p:cNvSpPr>
          <p:nvPr/>
        </p:nvSpPr>
        <p:spPr bwMode="auto">
          <a:xfrm>
            <a:off x="8491090" y="3281905"/>
            <a:ext cx="294844" cy="259424"/>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35" name="Lightning Bolt 34">
            <a:extLst>
              <a:ext uri="{FF2B5EF4-FFF2-40B4-BE49-F238E27FC236}">
                <a16:creationId xmlns:a16="http://schemas.microsoft.com/office/drawing/2014/main" id="{21ED7D8B-E9D9-7DFB-739B-096FFA7E6F61}"/>
              </a:ext>
            </a:extLst>
          </p:cNvPr>
          <p:cNvSpPr/>
          <p:nvPr/>
        </p:nvSpPr>
        <p:spPr bwMode="auto">
          <a:xfrm rot="4617922">
            <a:off x="7755033" y="3281553"/>
            <a:ext cx="203200" cy="304800"/>
          </a:xfrm>
          <a:prstGeom prst="lightningBol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dirty="0">
              <a:latin typeface="Times" charset="0"/>
            </a:endParaRPr>
          </a:p>
        </p:txBody>
      </p:sp>
    </p:spTree>
    <p:extLst>
      <p:ext uri="{BB962C8B-B14F-4D97-AF65-F5344CB8AC3E}">
        <p14:creationId xmlns:p14="http://schemas.microsoft.com/office/powerpoint/2010/main" val="273020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linds(horizont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linds(horizont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linds(horizontal)">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33" grpId="0" animBg="1"/>
      <p:bldP spid="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A8E7B-76AA-A140-B22C-3107CB9747DB}"/>
              </a:ext>
            </a:extLst>
          </p:cNvPr>
          <p:cNvSpPr>
            <a:spLocks noGrp="1"/>
          </p:cNvSpPr>
          <p:nvPr>
            <p:ph type="title"/>
          </p:nvPr>
        </p:nvSpPr>
        <p:spPr>
          <a:xfrm>
            <a:off x="103580" y="51124"/>
            <a:ext cx="11984841" cy="1143000"/>
          </a:xfrm>
        </p:spPr>
        <p:txBody>
          <a:bodyPr>
            <a:noAutofit/>
          </a:bodyPr>
          <a:lstStyle/>
          <a:p>
            <a:r>
              <a:rPr lang="en-US" b="1" dirty="0">
                <a:solidFill>
                  <a:srgbClr val="0070C0"/>
                </a:solidFill>
              </a:rPr>
              <a:t>Prospective Evidence for RT in Oligometastasis – De Novo Metastatic Lung Cancer</a:t>
            </a:r>
          </a:p>
        </p:txBody>
      </p:sp>
      <p:sp>
        <p:nvSpPr>
          <p:cNvPr id="3" name="Content Placeholder 2">
            <a:extLst>
              <a:ext uri="{FF2B5EF4-FFF2-40B4-BE49-F238E27FC236}">
                <a16:creationId xmlns:a16="http://schemas.microsoft.com/office/drawing/2014/main" id="{1A0E04F2-F940-6648-814F-0BD00DBF93CF}"/>
              </a:ext>
            </a:extLst>
          </p:cNvPr>
          <p:cNvSpPr>
            <a:spLocks noGrp="1"/>
          </p:cNvSpPr>
          <p:nvPr>
            <p:ph idx="1"/>
          </p:nvPr>
        </p:nvSpPr>
        <p:spPr>
          <a:xfrm>
            <a:off x="125080" y="1825323"/>
            <a:ext cx="4876801" cy="4114800"/>
          </a:xfrm>
        </p:spPr>
        <p:txBody>
          <a:bodyPr/>
          <a:lstStyle/>
          <a:p>
            <a:pPr marL="0" indent="0">
              <a:buNone/>
            </a:pPr>
            <a:r>
              <a:rPr lang="en-US" sz="2133" dirty="0"/>
              <a:t>                              			</a:t>
            </a:r>
            <a:endParaRPr lang="en-US" sz="1400" dirty="0"/>
          </a:p>
        </p:txBody>
      </p:sp>
      <p:sp>
        <p:nvSpPr>
          <p:cNvPr id="4" name="Date Placeholder 3">
            <a:extLst>
              <a:ext uri="{FF2B5EF4-FFF2-40B4-BE49-F238E27FC236}">
                <a16:creationId xmlns:a16="http://schemas.microsoft.com/office/drawing/2014/main" id="{A4186C9B-DEB7-FF47-9A54-AA597680570C}"/>
              </a:ext>
            </a:extLst>
          </p:cNvPr>
          <p:cNvSpPr>
            <a:spLocks noGrp="1"/>
          </p:cNvSpPr>
          <p:nvPr>
            <p:ph type="dt" sz="half" idx="4294967295"/>
          </p:nvPr>
        </p:nvSpPr>
        <p:spPr>
          <a:xfrm>
            <a:off x="628650" y="4767263"/>
            <a:ext cx="2057400" cy="273844"/>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DF73BC-489E-4ADF-83C5-550686BAB747}" type="datetime1">
              <a:rPr lang="en-US" altLang="en-US" smtClean="0"/>
              <a:pPr/>
              <a:t>7/1/2024</a:t>
            </a:fld>
            <a:endParaRPr lang="en-US" altLang="en-US" dirty="0">
              <a:latin typeface="Times" charset="0"/>
            </a:endParaRPr>
          </a:p>
        </p:txBody>
      </p:sp>
      <p:sp>
        <p:nvSpPr>
          <p:cNvPr id="5" name="Footer Placeholder 4">
            <a:extLst>
              <a:ext uri="{FF2B5EF4-FFF2-40B4-BE49-F238E27FC236}">
                <a16:creationId xmlns:a16="http://schemas.microsoft.com/office/drawing/2014/main" id="{7B456227-073D-B24D-B924-FA4374B1C382}"/>
              </a:ext>
            </a:extLst>
          </p:cNvPr>
          <p:cNvSpPr>
            <a:spLocks noGrp="1"/>
          </p:cNvSpPr>
          <p:nvPr>
            <p:ph type="ftr" sz="quarter" idx="11"/>
          </p:nvPr>
        </p:nvSpPr>
        <p:spPr>
          <a:xfrm>
            <a:off x="1930400" y="6451116"/>
            <a:ext cx="8737600" cy="304800"/>
          </a:xfrm>
        </p:spPr>
        <p:txBody>
          <a:bodyPr/>
          <a:lstStyle/>
          <a:p>
            <a:r>
              <a:rPr lang="en-US" altLang="en-US" sz="1867" dirty="0">
                <a:solidFill>
                  <a:schemeClr val="tx1"/>
                </a:solidFill>
              </a:rPr>
              <a:t>Gomez </a:t>
            </a:r>
            <a:r>
              <a:rPr lang="en-US" altLang="en-US" sz="1867" i="1" dirty="0">
                <a:solidFill>
                  <a:schemeClr val="tx1"/>
                </a:solidFill>
              </a:rPr>
              <a:t>et al</a:t>
            </a:r>
            <a:r>
              <a:rPr lang="en-US" altLang="en-US" sz="1867" dirty="0">
                <a:solidFill>
                  <a:schemeClr val="tx1"/>
                </a:solidFill>
              </a:rPr>
              <a:t>. Lancet Oncol 2016; Iyengar </a:t>
            </a:r>
            <a:r>
              <a:rPr lang="en-US" altLang="en-US" sz="1867" i="1" dirty="0">
                <a:solidFill>
                  <a:schemeClr val="tx1"/>
                </a:solidFill>
              </a:rPr>
              <a:t>et al</a:t>
            </a:r>
            <a:r>
              <a:rPr lang="en-US" altLang="en-US" sz="1867" dirty="0">
                <a:solidFill>
                  <a:schemeClr val="tx1"/>
                </a:solidFill>
              </a:rPr>
              <a:t>. JAMA Onc 2017</a:t>
            </a:r>
            <a:endParaRPr lang="en-US" altLang="en-US" sz="1867" baseline="30000" dirty="0">
              <a:solidFill>
                <a:schemeClr val="tx1"/>
              </a:solidFill>
            </a:endParaRPr>
          </a:p>
          <a:p>
            <a:r>
              <a:rPr lang="en-US" altLang="en-US" sz="1333" dirty="0"/>
              <a:t> </a:t>
            </a:r>
            <a:endParaRPr lang="en-US" altLang="en-US" sz="1333" baseline="30000" dirty="0"/>
          </a:p>
        </p:txBody>
      </p:sp>
      <p:sp>
        <p:nvSpPr>
          <p:cNvPr id="6" name="Slide Number Placeholder 5">
            <a:extLst>
              <a:ext uri="{FF2B5EF4-FFF2-40B4-BE49-F238E27FC236}">
                <a16:creationId xmlns:a16="http://schemas.microsoft.com/office/drawing/2014/main" id="{2897AF21-5B30-004C-9516-EDD16F967131}"/>
              </a:ext>
            </a:extLst>
          </p:cNvPr>
          <p:cNvSpPr>
            <a:spLocks noGrp="1"/>
          </p:cNvSpPr>
          <p:nvPr>
            <p:ph type="sldNum" sz="quarter" idx="12"/>
          </p:nvPr>
        </p:nvSpPr>
        <p:spPr/>
        <p:txBody>
          <a:bodyPr/>
          <a:lstStyle/>
          <a:p>
            <a:fld id="{5A957963-CFA8-4CF9-A0F7-E40888690779}" type="slidenum">
              <a:rPr lang="en-US" altLang="en-US" smtClean="0"/>
              <a:pPr/>
              <a:t>17</a:t>
            </a:fld>
            <a:endParaRPr lang="en-US" altLang="en-US" dirty="0">
              <a:solidFill>
                <a:srgbClr val="002C77"/>
              </a:solidFill>
            </a:endParaRPr>
          </a:p>
        </p:txBody>
      </p:sp>
      <p:pic>
        <p:nvPicPr>
          <p:cNvPr id="9" name="Picture 8">
            <a:extLst>
              <a:ext uri="{FF2B5EF4-FFF2-40B4-BE49-F238E27FC236}">
                <a16:creationId xmlns:a16="http://schemas.microsoft.com/office/drawing/2014/main" id="{606F87AC-027E-134E-82E4-B6699F9DDB7B}"/>
              </a:ext>
            </a:extLst>
          </p:cNvPr>
          <p:cNvPicPr/>
          <p:nvPr/>
        </p:nvPicPr>
        <p:blipFill>
          <a:blip r:embed="rId3"/>
          <a:stretch>
            <a:fillRect/>
          </a:stretch>
        </p:blipFill>
        <p:spPr>
          <a:xfrm>
            <a:off x="233098" y="2749583"/>
            <a:ext cx="4037823" cy="3239277"/>
          </a:xfrm>
          <a:prstGeom prst="rect">
            <a:avLst/>
          </a:prstGeom>
        </p:spPr>
      </p:pic>
      <p:sp>
        <p:nvSpPr>
          <p:cNvPr id="10" name="TextBox 9">
            <a:extLst>
              <a:ext uri="{FF2B5EF4-FFF2-40B4-BE49-F238E27FC236}">
                <a16:creationId xmlns:a16="http://schemas.microsoft.com/office/drawing/2014/main" id="{35F80EDA-E575-CFDE-4652-23A803AA1B52}"/>
              </a:ext>
            </a:extLst>
          </p:cNvPr>
          <p:cNvSpPr txBox="1"/>
          <p:nvPr/>
        </p:nvSpPr>
        <p:spPr>
          <a:xfrm>
            <a:off x="6742657" y="1351918"/>
            <a:ext cx="5345181" cy="1200329"/>
          </a:xfrm>
          <a:prstGeom prst="rect">
            <a:avLst/>
          </a:prstGeom>
          <a:noFill/>
        </p:spPr>
        <p:txBody>
          <a:bodyPr wrap="none" rtlCol="0">
            <a:spAutoFit/>
          </a:bodyPr>
          <a:lstStyle/>
          <a:p>
            <a:r>
              <a:rPr lang="en-US" sz="2400" b="1" dirty="0"/>
              <a:t>Iyengar et al.</a:t>
            </a:r>
          </a:p>
          <a:p>
            <a:r>
              <a:rPr lang="en-US" sz="2400" dirty="0"/>
              <a:t>- Improved PFS from 3.5 to 9.7 months</a:t>
            </a:r>
          </a:p>
          <a:p>
            <a:r>
              <a:rPr lang="en-US" sz="2400" dirty="0"/>
              <a:t>- Closed early after Gomez </a:t>
            </a:r>
            <a:r>
              <a:rPr lang="en-US" sz="2400" i="1" dirty="0"/>
              <a:t>et al. </a:t>
            </a:r>
            <a:r>
              <a:rPr lang="en-US" sz="2400" dirty="0"/>
              <a:t>reported</a:t>
            </a:r>
          </a:p>
        </p:txBody>
      </p:sp>
      <p:sp>
        <p:nvSpPr>
          <p:cNvPr id="11" name="TextBox 10">
            <a:extLst>
              <a:ext uri="{FF2B5EF4-FFF2-40B4-BE49-F238E27FC236}">
                <a16:creationId xmlns:a16="http://schemas.microsoft.com/office/drawing/2014/main" id="{D2FCB1D3-632C-D76D-2FD6-90496E7BD3DF}"/>
              </a:ext>
            </a:extLst>
          </p:cNvPr>
          <p:cNvSpPr txBox="1"/>
          <p:nvPr/>
        </p:nvSpPr>
        <p:spPr>
          <a:xfrm>
            <a:off x="230640" y="1351917"/>
            <a:ext cx="4116480" cy="1200329"/>
          </a:xfrm>
          <a:prstGeom prst="rect">
            <a:avLst/>
          </a:prstGeom>
          <a:noFill/>
        </p:spPr>
        <p:txBody>
          <a:bodyPr wrap="square" rtlCol="0">
            <a:spAutoFit/>
          </a:bodyPr>
          <a:lstStyle/>
          <a:p>
            <a:r>
              <a:rPr lang="en-US" sz="2400" b="1" dirty="0"/>
              <a:t>Gomez et al.</a:t>
            </a:r>
          </a:p>
          <a:p>
            <a:pPr>
              <a:buFontTx/>
              <a:buChar char="-"/>
            </a:pPr>
            <a:r>
              <a:rPr lang="en-US" sz="2400" dirty="0"/>
              <a:t>Improved mOS 17 to 41.2 mo                              			</a:t>
            </a:r>
            <a:endParaRPr lang="en-US" sz="1467" dirty="0"/>
          </a:p>
        </p:txBody>
      </p:sp>
      <p:pic>
        <p:nvPicPr>
          <p:cNvPr id="12" name="Picture 11">
            <a:extLst>
              <a:ext uri="{FF2B5EF4-FFF2-40B4-BE49-F238E27FC236}">
                <a16:creationId xmlns:a16="http://schemas.microsoft.com/office/drawing/2014/main" id="{48CE174A-E7BB-6180-F47B-5FE38C77B368}"/>
              </a:ext>
            </a:extLst>
          </p:cNvPr>
          <p:cNvPicPr>
            <a:picLocks noChangeAspect="1"/>
          </p:cNvPicPr>
          <p:nvPr/>
        </p:nvPicPr>
        <p:blipFill>
          <a:blip r:embed="rId4"/>
          <a:stretch>
            <a:fillRect/>
          </a:stretch>
        </p:blipFill>
        <p:spPr>
          <a:xfrm>
            <a:off x="6703641" y="2613793"/>
            <a:ext cx="4973328" cy="3533963"/>
          </a:xfrm>
          <a:prstGeom prst="rect">
            <a:avLst/>
          </a:prstGeom>
        </p:spPr>
      </p:pic>
    </p:spTree>
    <p:extLst>
      <p:ext uri="{BB962C8B-B14F-4D97-AF65-F5344CB8AC3E}">
        <p14:creationId xmlns:p14="http://schemas.microsoft.com/office/powerpoint/2010/main" val="387924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6ABB7-7D94-117E-861F-07FB6CB55941}"/>
              </a:ext>
            </a:extLst>
          </p:cNvPr>
          <p:cNvSpPr>
            <a:spLocks noGrp="1"/>
          </p:cNvSpPr>
          <p:nvPr>
            <p:ph type="title"/>
          </p:nvPr>
        </p:nvSpPr>
        <p:spPr>
          <a:xfrm>
            <a:off x="203200" y="-179395"/>
            <a:ext cx="11887200" cy="1325563"/>
          </a:xfrm>
        </p:spPr>
        <p:txBody>
          <a:bodyPr>
            <a:normAutofit/>
          </a:bodyPr>
          <a:lstStyle/>
          <a:p>
            <a:r>
              <a:rPr lang="en-US" b="1" dirty="0">
                <a:solidFill>
                  <a:srgbClr val="0070C0"/>
                </a:solidFill>
              </a:rPr>
              <a:t>RT for Oligometastatic </a:t>
            </a:r>
            <a:r>
              <a:rPr lang="en-US" b="1" dirty="0" err="1">
                <a:solidFill>
                  <a:srgbClr val="0070C0"/>
                </a:solidFill>
              </a:rPr>
              <a:t>EGFRmt</a:t>
            </a:r>
            <a:r>
              <a:rPr lang="en-US" b="1" dirty="0">
                <a:solidFill>
                  <a:srgbClr val="0070C0"/>
                </a:solidFill>
              </a:rPr>
              <a:t> Lung Cancer</a:t>
            </a:r>
          </a:p>
        </p:txBody>
      </p:sp>
      <p:sp>
        <p:nvSpPr>
          <p:cNvPr id="6" name="Slide Number Placeholder 5">
            <a:extLst>
              <a:ext uri="{FF2B5EF4-FFF2-40B4-BE49-F238E27FC236}">
                <a16:creationId xmlns:a16="http://schemas.microsoft.com/office/drawing/2014/main" id="{D5F8A03E-868F-220B-FE74-1D606741BBEC}"/>
              </a:ext>
            </a:extLst>
          </p:cNvPr>
          <p:cNvSpPr>
            <a:spLocks noGrp="1"/>
          </p:cNvSpPr>
          <p:nvPr>
            <p:ph type="sldNum" sz="quarter" idx="12"/>
          </p:nvPr>
        </p:nvSpPr>
        <p:spPr/>
        <p:txBody>
          <a:bodyPr/>
          <a:lstStyle/>
          <a:p>
            <a:fld id="{5A957963-CFA8-4CF9-A0F7-E40888690779}" type="slidenum">
              <a:rPr lang="en-US" altLang="en-US" smtClean="0"/>
              <a:pPr/>
              <a:t>18</a:t>
            </a:fld>
            <a:endParaRPr lang="en-US" altLang="en-US" dirty="0">
              <a:solidFill>
                <a:srgbClr val="002C77"/>
              </a:solidFill>
            </a:endParaRPr>
          </a:p>
        </p:txBody>
      </p:sp>
      <p:sp>
        <p:nvSpPr>
          <p:cNvPr id="7" name="TextBox 6">
            <a:extLst>
              <a:ext uri="{FF2B5EF4-FFF2-40B4-BE49-F238E27FC236}">
                <a16:creationId xmlns:a16="http://schemas.microsoft.com/office/drawing/2014/main" id="{82AB6EA4-2E6D-C958-68D3-2F819A4D3638}"/>
              </a:ext>
            </a:extLst>
          </p:cNvPr>
          <p:cNvSpPr txBox="1"/>
          <p:nvPr/>
        </p:nvSpPr>
        <p:spPr>
          <a:xfrm>
            <a:off x="203201" y="1090909"/>
            <a:ext cx="2897203" cy="1569660"/>
          </a:xfrm>
          <a:prstGeom prst="rect">
            <a:avLst/>
          </a:prstGeom>
          <a:noFill/>
        </p:spPr>
        <p:txBody>
          <a:bodyPr wrap="none" rtlCol="0">
            <a:spAutoFit/>
          </a:bodyPr>
          <a:lstStyle/>
          <a:p>
            <a:r>
              <a:rPr lang="en-US" sz="2400" dirty="0"/>
              <a:t>SINDAS trial</a:t>
            </a:r>
          </a:p>
          <a:p>
            <a:r>
              <a:rPr lang="en-US" sz="2400" dirty="0"/>
              <a:t>- Phase III study</a:t>
            </a:r>
          </a:p>
          <a:p>
            <a:r>
              <a:rPr lang="en-US" sz="2400" dirty="0"/>
              <a:t>-mOS 25.5 vs 17.6 mo</a:t>
            </a:r>
          </a:p>
          <a:p>
            <a:r>
              <a:rPr lang="en-US" sz="2400" dirty="0"/>
              <a:t>-pre Osimertinib</a:t>
            </a:r>
          </a:p>
        </p:txBody>
      </p:sp>
      <p:pic>
        <p:nvPicPr>
          <p:cNvPr id="8" name="Picture 7">
            <a:extLst>
              <a:ext uri="{FF2B5EF4-FFF2-40B4-BE49-F238E27FC236}">
                <a16:creationId xmlns:a16="http://schemas.microsoft.com/office/drawing/2014/main" id="{811F2990-C7A8-FD81-882C-D079901F59F2}"/>
              </a:ext>
            </a:extLst>
          </p:cNvPr>
          <p:cNvPicPr>
            <a:picLocks noChangeAspect="1"/>
          </p:cNvPicPr>
          <p:nvPr/>
        </p:nvPicPr>
        <p:blipFill>
          <a:blip r:embed="rId3"/>
          <a:stretch>
            <a:fillRect/>
          </a:stretch>
        </p:blipFill>
        <p:spPr>
          <a:xfrm>
            <a:off x="203200" y="2894549"/>
            <a:ext cx="4715933" cy="3379252"/>
          </a:xfrm>
          <a:prstGeom prst="rect">
            <a:avLst/>
          </a:prstGeom>
        </p:spPr>
      </p:pic>
      <p:sp>
        <p:nvSpPr>
          <p:cNvPr id="9" name="Footer Placeholder 4">
            <a:extLst>
              <a:ext uri="{FF2B5EF4-FFF2-40B4-BE49-F238E27FC236}">
                <a16:creationId xmlns:a16="http://schemas.microsoft.com/office/drawing/2014/main" id="{28668F50-A443-50AE-DCEB-EDFDEEE58D8B}"/>
              </a:ext>
            </a:extLst>
          </p:cNvPr>
          <p:cNvSpPr txBox="1">
            <a:spLocks/>
          </p:cNvSpPr>
          <p:nvPr/>
        </p:nvSpPr>
        <p:spPr>
          <a:xfrm>
            <a:off x="3531928" y="6356351"/>
            <a:ext cx="5689600" cy="365125"/>
          </a:xfrm>
          <a:prstGeom prst="rect">
            <a:avLst/>
          </a:prstGeom>
        </p:spPr>
        <p:txBody>
          <a:bodyPr vert="horz" lIns="121920" tIns="60960" rIns="121920" bIns="60960" rtlCol="0" anchor="ctr"/>
          <a:lstStyle>
            <a:defPPr>
              <a:defRPr lang="en-US"/>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1867" dirty="0">
                <a:solidFill>
                  <a:schemeClr val="tx1"/>
                </a:solidFill>
              </a:rPr>
              <a:t>Wang et al. JNCI 2022; Peng et al. Radiother Oncol 2023</a:t>
            </a:r>
          </a:p>
        </p:txBody>
      </p:sp>
      <p:sp>
        <p:nvSpPr>
          <p:cNvPr id="10" name="TextBox 9">
            <a:extLst>
              <a:ext uri="{FF2B5EF4-FFF2-40B4-BE49-F238E27FC236}">
                <a16:creationId xmlns:a16="http://schemas.microsoft.com/office/drawing/2014/main" id="{57566F5D-9012-3C67-D4EF-BB2488F2134A}"/>
              </a:ext>
            </a:extLst>
          </p:cNvPr>
          <p:cNvSpPr txBox="1"/>
          <p:nvPr/>
        </p:nvSpPr>
        <p:spPr>
          <a:xfrm>
            <a:off x="5930281" y="1106013"/>
            <a:ext cx="2897203" cy="1569660"/>
          </a:xfrm>
          <a:prstGeom prst="rect">
            <a:avLst/>
          </a:prstGeom>
          <a:noFill/>
        </p:spPr>
        <p:txBody>
          <a:bodyPr wrap="none" rtlCol="0">
            <a:spAutoFit/>
          </a:bodyPr>
          <a:lstStyle/>
          <a:p>
            <a:r>
              <a:rPr lang="en-US" sz="2400"/>
              <a:t>Peng et al.</a:t>
            </a:r>
            <a:endParaRPr lang="en-US" sz="2400" dirty="0"/>
          </a:p>
          <a:p>
            <a:r>
              <a:rPr lang="en-US" sz="2400" dirty="0"/>
              <a:t>- Phase II study</a:t>
            </a:r>
          </a:p>
          <a:p>
            <a:r>
              <a:rPr lang="en-US" sz="2400" dirty="0"/>
              <a:t>-mOS 33.6 vs 23.2 mo</a:t>
            </a:r>
          </a:p>
          <a:p>
            <a:r>
              <a:rPr lang="en-US" sz="2400" dirty="0"/>
              <a:t>-pre Osimertinib</a:t>
            </a:r>
          </a:p>
        </p:txBody>
      </p:sp>
      <p:pic>
        <p:nvPicPr>
          <p:cNvPr id="11" name="Picture 10">
            <a:extLst>
              <a:ext uri="{FF2B5EF4-FFF2-40B4-BE49-F238E27FC236}">
                <a16:creationId xmlns:a16="http://schemas.microsoft.com/office/drawing/2014/main" id="{3ECB1119-821A-A6CC-2B39-69FFDA901EE1}"/>
              </a:ext>
            </a:extLst>
          </p:cNvPr>
          <p:cNvPicPr>
            <a:picLocks noChangeAspect="1"/>
          </p:cNvPicPr>
          <p:nvPr/>
        </p:nvPicPr>
        <p:blipFill>
          <a:blip r:embed="rId4"/>
          <a:stretch>
            <a:fillRect/>
          </a:stretch>
        </p:blipFill>
        <p:spPr>
          <a:xfrm>
            <a:off x="5937053" y="2992203"/>
            <a:ext cx="6124560" cy="3078397"/>
          </a:xfrm>
          <a:prstGeom prst="rect">
            <a:avLst/>
          </a:prstGeom>
        </p:spPr>
      </p:pic>
    </p:spTree>
    <p:extLst>
      <p:ext uri="{BB962C8B-B14F-4D97-AF65-F5344CB8AC3E}">
        <p14:creationId xmlns:p14="http://schemas.microsoft.com/office/powerpoint/2010/main" val="915012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62835-6397-4B03-E33F-62662C6B886A}"/>
              </a:ext>
            </a:extLst>
          </p:cNvPr>
          <p:cNvSpPr>
            <a:spLocks noGrp="1"/>
          </p:cNvSpPr>
          <p:nvPr>
            <p:ph type="title"/>
          </p:nvPr>
        </p:nvSpPr>
        <p:spPr>
          <a:xfrm>
            <a:off x="203200" y="136524"/>
            <a:ext cx="10515600" cy="1325563"/>
          </a:xfrm>
        </p:spPr>
        <p:txBody>
          <a:bodyPr/>
          <a:lstStyle/>
          <a:p>
            <a:r>
              <a:rPr lang="en-US" b="1" dirty="0">
                <a:solidFill>
                  <a:srgbClr val="0070C0"/>
                </a:solidFill>
              </a:rPr>
              <a:t>Case #1</a:t>
            </a:r>
          </a:p>
        </p:txBody>
      </p:sp>
      <p:sp>
        <p:nvSpPr>
          <p:cNvPr id="3" name="Content Placeholder 2">
            <a:extLst>
              <a:ext uri="{FF2B5EF4-FFF2-40B4-BE49-F238E27FC236}">
                <a16:creationId xmlns:a16="http://schemas.microsoft.com/office/drawing/2014/main" id="{F14773CB-8E85-819F-F032-FCBA63DDCA14}"/>
              </a:ext>
            </a:extLst>
          </p:cNvPr>
          <p:cNvSpPr>
            <a:spLocks noGrp="1"/>
          </p:cNvSpPr>
          <p:nvPr>
            <p:ph idx="1"/>
          </p:nvPr>
        </p:nvSpPr>
        <p:spPr>
          <a:xfrm>
            <a:off x="262467" y="1423140"/>
            <a:ext cx="4919133" cy="4351339"/>
          </a:xfrm>
        </p:spPr>
        <p:txBody>
          <a:bodyPr/>
          <a:lstStyle/>
          <a:p>
            <a:r>
              <a:rPr lang="en-US" dirty="0"/>
              <a:t>69-year-old with NSCLC, M1 due to bilateral cervical lymph node involvement</a:t>
            </a:r>
          </a:p>
          <a:p>
            <a:endParaRPr lang="en-US" dirty="0"/>
          </a:p>
          <a:p>
            <a:r>
              <a:rPr lang="en-US" dirty="0"/>
              <a:t>Locally advanced with compression of SVC</a:t>
            </a:r>
          </a:p>
          <a:p>
            <a:endParaRPr lang="en-US" dirty="0"/>
          </a:p>
          <a:p>
            <a:r>
              <a:rPr lang="en-US" dirty="0"/>
              <a:t>Treated with chemoRT (60 Gy/30 fx) to all gross disease</a:t>
            </a:r>
          </a:p>
        </p:txBody>
      </p:sp>
      <p:sp>
        <p:nvSpPr>
          <p:cNvPr id="5" name="Footer Placeholder 4">
            <a:extLst>
              <a:ext uri="{FF2B5EF4-FFF2-40B4-BE49-F238E27FC236}">
                <a16:creationId xmlns:a16="http://schemas.microsoft.com/office/drawing/2014/main" id="{DD89CE7F-4643-B8D8-22E3-DFD97F7D4FB7}"/>
              </a:ext>
            </a:extLst>
          </p:cNvPr>
          <p:cNvSpPr>
            <a:spLocks noGrp="1"/>
          </p:cNvSpPr>
          <p:nvPr>
            <p:ph type="ftr" sz="quarter" idx="11"/>
          </p:nvPr>
        </p:nvSpPr>
        <p:spPr>
          <a:xfrm>
            <a:off x="4038600" y="6356351"/>
            <a:ext cx="4114800" cy="365125"/>
          </a:xfrm>
        </p:spPr>
        <p:txBody>
          <a:bodyPr/>
          <a:lstStyle/>
          <a:p>
            <a:endParaRPr lang="en-US" altLang="en-US" dirty="0"/>
          </a:p>
        </p:txBody>
      </p:sp>
      <p:sp>
        <p:nvSpPr>
          <p:cNvPr id="6" name="Slide Number Placeholder 5">
            <a:extLst>
              <a:ext uri="{FF2B5EF4-FFF2-40B4-BE49-F238E27FC236}">
                <a16:creationId xmlns:a16="http://schemas.microsoft.com/office/drawing/2014/main" id="{201FFB9D-C92C-3307-D738-377E6C4FB219}"/>
              </a:ext>
            </a:extLst>
          </p:cNvPr>
          <p:cNvSpPr>
            <a:spLocks noGrp="1"/>
          </p:cNvSpPr>
          <p:nvPr>
            <p:ph type="sldNum" sz="quarter" idx="12"/>
          </p:nvPr>
        </p:nvSpPr>
        <p:spPr/>
        <p:txBody>
          <a:bodyPr/>
          <a:lstStyle/>
          <a:p>
            <a:fld id="{5A957963-CFA8-4CF9-A0F7-E40888690779}" type="slidenum">
              <a:rPr lang="en-US" altLang="en-US" smtClean="0"/>
              <a:pPr/>
              <a:t>19</a:t>
            </a:fld>
            <a:endParaRPr lang="en-US" altLang="en-US" dirty="0">
              <a:solidFill>
                <a:srgbClr val="002C77"/>
              </a:solidFill>
            </a:endParaRPr>
          </a:p>
        </p:txBody>
      </p:sp>
      <p:pic>
        <p:nvPicPr>
          <p:cNvPr id="8" name="Picture 7">
            <a:extLst>
              <a:ext uri="{FF2B5EF4-FFF2-40B4-BE49-F238E27FC236}">
                <a16:creationId xmlns:a16="http://schemas.microsoft.com/office/drawing/2014/main" id="{D867EF1E-C17F-43AB-E1FB-873975D97916}"/>
              </a:ext>
            </a:extLst>
          </p:cNvPr>
          <p:cNvPicPr>
            <a:picLocks noChangeAspect="1"/>
          </p:cNvPicPr>
          <p:nvPr/>
        </p:nvPicPr>
        <p:blipFill>
          <a:blip r:embed="rId3"/>
          <a:stretch>
            <a:fillRect/>
          </a:stretch>
        </p:blipFill>
        <p:spPr>
          <a:xfrm>
            <a:off x="6502401" y="384282"/>
            <a:ext cx="4471404" cy="5681133"/>
          </a:xfrm>
          <a:prstGeom prst="rect">
            <a:avLst/>
          </a:prstGeom>
        </p:spPr>
      </p:pic>
    </p:spTree>
    <p:extLst>
      <p:ext uri="{BB962C8B-B14F-4D97-AF65-F5344CB8AC3E}">
        <p14:creationId xmlns:p14="http://schemas.microsoft.com/office/powerpoint/2010/main" val="2491770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Rectangle 3"/>
          <p:cNvSpPr>
            <a:spLocks noGrp="1" noChangeArrowheads="1"/>
          </p:cNvSpPr>
          <p:nvPr>
            <p:ph type="subTitle" idx="1"/>
          </p:nvPr>
        </p:nvSpPr>
        <p:spPr>
          <a:xfrm>
            <a:off x="0" y="1"/>
            <a:ext cx="12192000" cy="1727199"/>
          </a:xfrm>
        </p:spPr>
        <p:txBody>
          <a:bodyPr>
            <a:noAutofit/>
          </a:bodyPr>
          <a:lstStyle/>
          <a:p>
            <a:r>
              <a:rPr lang="en-US" sz="4267" b="1" dirty="0">
                <a:solidFill>
                  <a:srgbClr val="0070C0"/>
                </a:solidFill>
                <a:latin typeface="Calibri" panose="020F0502020204030204" pitchFamily="34" charset="0"/>
              </a:rPr>
              <a:t>Radiation for Oligometastatic Cancer: </a:t>
            </a:r>
          </a:p>
          <a:p>
            <a:r>
              <a:rPr lang="en-US" sz="4267" b="1" dirty="0">
                <a:solidFill>
                  <a:srgbClr val="0070C0"/>
                </a:solidFill>
                <a:latin typeface="Calibri" panose="020F0502020204030204" pitchFamily="34" charset="0"/>
              </a:rPr>
              <a:t>Contemporary Principles and Future Directions</a:t>
            </a:r>
            <a:endParaRPr lang="en-US" altLang="en-US" sz="4267" b="1" dirty="0">
              <a:solidFill>
                <a:srgbClr val="0070C0"/>
              </a:solidFill>
              <a:ea typeface="ＭＳ Ｐゴシック" panose="020B0600070205080204" pitchFamily="34" charset="-128"/>
            </a:endParaRPr>
          </a:p>
        </p:txBody>
      </p:sp>
      <p:sp>
        <p:nvSpPr>
          <p:cNvPr id="6" name="Rectangle 7"/>
          <p:cNvSpPr>
            <a:spLocks noGrp="1" noChangeArrowheads="1"/>
          </p:cNvSpPr>
          <p:nvPr>
            <p:ph type="sldNum" sz="quarter" idx="12"/>
          </p:nvPr>
        </p:nvSpPr>
        <p:spPr>
          <a:xfrm>
            <a:off x="8462375" y="6376743"/>
            <a:ext cx="2743200" cy="365125"/>
          </a:xfrm>
        </p:spPr>
        <p:txBody>
          <a:bodyPr/>
          <a:lstStyle>
            <a:lvl1pPr>
              <a:defRPr sz="3200">
                <a:solidFill>
                  <a:schemeClr val="tx1"/>
                </a:solidFill>
                <a:latin typeface="Times" panose="02020603050405020304" pitchFamily="18" charset="0"/>
                <a:ea typeface="ＭＳ Ｐゴシック" panose="020B0600070205080204" pitchFamily="34" charset="-128"/>
              </a:defRPr>
            </a:lvl1pPr>
            <a:lvl2pPr marL="50574369" indent="-49964784">
              <a:defRPr sz="3200">
                <a:solidFill>
                  <a:schemeClr val="tx1"/>
                </a:solidFill>
                <a:latin typeface="Times" panose="02020603050405020304" pitchFamily="18" charset="0"/>
                <a:ea typeface="ＭＳ Ｐゴシック" panose="020B0600070205080204" pitchFamily="34" charset="-128"/>
              </a:defRPr>
            </a:lvl2pPr>
            <a:lvl3pPr>
              <a:defRPr sz="3200">
                <a:solidFill>
                  <a:schemeClr val="tx1"/>
                </a:solidFill>
                <a:latin typeface="Times" panose="02020603050405020304" pitchFamily="18" charset="0"/>
                <a:ea typeface="ＭＳ Ｐゴシック" panose="020B0600070205080204" pitchFamily="34" charset="-128"/>
              </a:defRPr>
            </a:lvl3pPr>
            <a:lvl4pPr>
              <a:defRPr sz="3200">
                <a:solidFill>
                  <a:schemeClr val="tx1"/>
                </a:solidFill>
                <a:latin typeface="Times" panose="02020603050405020304" pitchFamily="18" charset="0"/>
                <a:ea typeface="ＭＳ Ｐゴシック" panose="020B0600070205080204" pitchFamily="34" charset="-128"/>
              </a:defRPr>
            </a:lvl4pPr>
            <a:lvl5pPr>
              <a:defRPr sz="3200">
                <a:solidFill>
                  <a:schemeClr val="tx1"/>
                </a:solidFill>
                <a:latin typeface="Times" panose="02020603050405020304" pitchFamily="18" charset="0"/>
                <a:ea typeface="ＭＳ Ｐゴシック" panose="020B0600070205080204" pitchFamily="34" charset="-128"/>
              </a:defRPr>
            </a:lvl5pPr>
            <a:lvl6pPr marL="609585" eaLnBrk="0" fontAlgn="base" hangingPunct="0">
              <a:spcBef>
                <a:spcPct val="0"/>
              </a:spcBef>
              <a:spcAft>
                <a:spcPct val="0"/>
              </a:spcAft>
              <a:defRPr sz="3200">
                <a:solidFill>
                  <a:schemeClr val="tx1"/>
                </a:solidFill>
                <a:latin typeface="Times" panose="02020603050405020304" pitchFamily="18" charset="0"/>
                <a:ea typeface="ＭＳ Ｐゴシック" panose="020B0600070205080204" pitchFamily="34" charset="-128"/>
              </a:defRPr>
            </a:lvl6pPr>
            <a:lvl7pPr marL="1219170" eaLnBrk="0" fontAlgn="base" hangingPunct="0">
              <a:spcBef>
                <a:spcPct val="0"/>
              </a:spcBef>
              <a:spcAft>
                <a:spcPct val="0"/>
              </a:spcAft>
              <a:defRPr sz="3200">
                <a:solidFill>
                  <a:schemeClr val="tx1"/>
                </a:solidFill>
                <a:latin typeface="Times" panose="02020603050405020304" pitchFamily="18" charset="0"/>
                <a:ea typeface="ＭＳ Ｐゴシック" panose="020B0600070205080204" pitchFamily="34" charset="-128"/>
              </a:defRPr>
            </a:lvl7pPr>
            <a:lvl8pPr marL="1828754" eaLnBrk="0" fontAlgn="base" hangingPunct="0">
              <a:spcBef>
                <a:spcPct val="0"/>
              </a:spcBef>
              <a:spcAft>
                <a:spcPct val="0"/>
              </a:spcAft>
              <a:defRPr sz="3200">
                <a:solidFill>
                  <a:schemeClr val="tx1"/>
                </a:solidFill>
                <a:latin typeface="Times" panose="02020603050405020304" pitchFamily="18" charset="0"/>
                <a:ea typeface="ＭＳ Ｐゴシック" panose="020B0600070205080204" pitchFamily="34" charset="-128"/>
              </a:defRPr>
            </a:lvl8pPr>
            <a:lvl9pPr marL="2438339" eaLnBrk="0" fontAlgn="base" hangingPunct="0">
              <a:spcBef>
                <a:spcPct val="0"/>
              </a:spcBef>
              <a:spcAft>
                <a:spcPct val="0"/>
              </a:spcAft>
              <a:defRPr sz="3200">
                <a:solidFill>
                  <a:schemeClr val="tx1"/>
                </a:solidFill>
                <a:latin typeface="Times" panose="02020603050405020304" pitchFamily="18" charset="0"/>
                <a:ea typeface="ＭＳ Ｐゴシック" panose="020B0600070205080204" pitchFamily="34" charset="-128"/>
              </a:defRPr>
            </a:lvl9pPr>
          </a:lstStyle>
          <a:p>
            <a:pPr defTabSz="1219170" eaLnBrk="0" fontAlgn="base" hangingPunct="0">
              <a:spcBef>
                <a:spcPct val="0"/>
              </a:spcBef>
              <a:spcAft>
                <a:spcPct val="0"/>
              </a:spcAft>
              <a:defRPr/>
            </a:pPr>
            <a:fld id="{1F0BA041-3B61-4F24-A99E-B33E82CF9855}" type="slidenum">
              <a:rPr lang="en-US" altLang="en-US" sz="1600">
                <a:solidFill>
                  <a:srgbClr val="FFFFFF"/>
                </a:solidFill>
                <a:latin typeface="Arial" panose="020B0604020202020204" pitchFamily="34" charset="0"/>
              </a:rPr>
              <a:pPr defTabSz="1219170" eaLnBrk="0" fontAlgn="base" hangingPunct="0">
                <a:spcBef>
                  <a:spcPct val="0"/>
                </a:spcBef>
                <a:spcAft>
                  <a:spcPct val="0"/>
                </a:spcAft>
                <a:defRPr/>
              </a:pPr>
              <a:t>2</a:t>
            </a:fld>
            <a:endParaRPr lang="en-US" altLang="en-US" sz="1600" dirty="0">
              <a:solidFill>
                <a:srgbClr val="FFFFFF"/>
              </a:solidFill>
              <a:latin typeface="Arial" panose="020B0604020202020204" pitchFamily="34" charset="0"/>
            </a:endParaRPr>
          </a:p>
        </p:txBody>
      </p:sp>
      <p:pic>
        <p:nvPicPr>
          <p:cNvPr id="4" name="Picture 3">
            <a:extLst>
              <a:ext uri="{FF2B5EF4-FFF2-40B4-BE49-F238E27FC236}">
                <a16:creationId xmlns:a16="http://schemas.microsoft.com/office/drawing/2014/main" id="{76E2069A-AA0B-4080-991A-AAAA95052B2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4175" y="3849874"/>
            <a:ext cx="3907493" cy="2606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70BDF57-18FF-4458-AA57-03C48D70F313}"/>
              </a:ext>
            </a:extLst>
          </p:cNvPr>
          <p:cNvPicPr>
            <a:picLocks noChangeAspect="1"/>
          </p:cNvPicPr>
          <p:nvPr/>
        </p:nvPicPr>
        <p:blipFill>
          <a:blip r:embed="rId4"/>
          <a:stretch>
            <a:fillRect/>
          </a:stretch>
        </p:blipFill>
        <p:spPr>
          <a:xfrm>
            <a:off x="1274175" y="1590816"/>
            <a:ext cx="3907493" cy="2133600"/>
          </a:xfrm>
          <a:prstGeom prst="rect">
            <a:avLst/>
          </a:prstGeom>
        </p:spPr>
      </p:pic>
      <p:pic>
        <p:nvPicPr>
          <p:cNvPr id="7" name="Picture 6">
            <a:extLst>
              <a:ext uri="{FF2B5EF4-FFF2-40B4-BE49-F238E27FC236}">
                <a16:creationId xmlns:a16="http://schemas.microsoft.com/office/drawing/2014/main" id="{D1091969-7FF1-4B7C-A2E0-3AAAD8B8A5C1}"/>
              </a:ext>
            </a:extLst>
          </p:cNvPr>
          <p:cNvPicPr>
            <a:picLocks noChangeAspect="1"/>
          </p:cNvPicPr>
          <p:nvPr/>
        </p:nvPicPr>
        <p:blipFill>
          <a:blip r:embed="rId5"/>
          <a:stretch>
            <a:fillRect/>
          </a:stretch>
        </p:blipFill>
        <p:spPr>
          <a:xfrm>
            <a:off x="7533271" y="1578887"/>
            <a:ext cx="3427476" cy="2493757"/>
          </a:xfrm>
          <a:prstGeom prst="rect">
            <a:avLst/>
          </a:prstGeom>
        </p:spPr>
      </p:pic>
      <p:pic>
        <p:nvPicPr>
          <p:cNvPr id="8" name="Picture 7">
            <a:extLst>
              <a:ext uri="{FF2B5EF4-FFF2-40B4-BE49-F238E27FC236}">
                <a16:creationId xmlns:a16="http://schemas.microsoft.com/office/drawing/2014/main" id="{DBF8F6B6-67D2-4E99-8CE4-A376B7758476}"/>
              </a:ext>
            </a:extLst>
          </p:cNvPr>
          <p:cNvPicPr>
            <a:picLocks noChangeAspect="1"/>
          </p:cNvPicPr>
          <p:nvPr/>
        </p:nvPicPr>
        <p:blipFill>
          <a:blip r:embed="rId6"/>
          <a:stretch>
            <a:fillRect/>
          </a:stretch>
        </p:blipFill>
        <p:spPr>
          <a:xfrm>
            <a:off x="5283201" y="4140200"/>
            <a:ext cx="5677545" cy="2315840"/>
          </a:xfrm>
          <a:prstGeom prst="rect">
            <a:avLst/>
          </a:prstGeom>
        </p:spPr>
      </p:pic>
      <p:pic>
        <p:nvPicPr>
          <p:cNvPr id="9" name="Picture 8">
            <a:extLst>
              <a:ext uri="{FF2B5EF4-FFF2-40B4-BE49-F238E27FC236}">
                <a16:creationId xmlns:a16="http://schemas.microsoft.com/office/drawing/2014/main" id="{CF50E6A1-0C56-40B3-A155-E7D3B2D586BF}"/>
              </a:ext>
            </a:extLst>
          </p:cNvPr>
          <p:cNvPicPr>
            <a:picLocks noChangeAspect="1"/>
          </p:cNvPicPr>
          <p:nvPr/>
        </p:nvPicPr>
        <p:blipFill>
          <a:blip r:embed="rId7"/>
          <a:stretch>
            <a:fillRect/>
          </a:stretch>
        </p:blipFill>
        <p:spPr>
          <a:xfrm>
            <a:off x="5503334" y="1578887"/>
            <a:ext cx="1883773" cy="2493757"/>
          </a:xfrm>
          <a:prstGeom prst="rect">
            <a:avLst/>
          </a:prstGeom>
        </p:spPr>
      </p:pic>
    </p:spTree>
    <p:extLst>
      <p:ext uri="{BB962C8B-B14F-4D97-AF65-F5344CB8AC3E}">
        <p14:creationId xmlns:p14="http://schemas.microsoft.com/office/powerpoint/2010/main" val="138475394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normAutofit/>
          </a:bodyPr>
          <a:lstStyle/>
          <a:p>
            <a:r>
              <a:rPr lang="en-US" b="1" dirty="0">
                <a:solidFill>
                  <a:srgbClr val="0070C0"/>
                </a:solidFill>
              </a:rPr>
              <a:t>Case #2</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04801" y="1382488"/>
            <a:ext cx="5561225" cy="4525963"/>
          </a:xfrm>
        </p:spPr>
        <p:txBody>
          <a:bodyPr>
            <a:noAutofit/>
          </a:bodyPr>
          <a:lstStyle/>
          <a:p>
            <a:r>
              <a:rPr lang="en-US" dirty="0">
                <a:solidFill>
                  <a:schemeClr val="tx1">
                    <a:lumMod val="85000"/>
                    <a:lumOff val="15000"/>
                  </a:schemeClr>
                </a:solidFill>
                <a:ea typeface="Verdana" pitchFamily="34" charset="0"/>
                <a:cs typeface="Verdana" pitchFamily="34" charset="0"/>
              </a:rPr>
              <a:t>64F active smoker p/w difficulty writing and right foot weakness.</a:t>
            </a:r>
          </a:p>
          <a:p>
            <a:endParaRPr lang="en-US" b="0" i="0" u="none" dirty="0">
              <a:solidFill>
                <a:schemeClr val="tx1">
                  <a:lumMod val="85000"/>
                  <a:lumOff val="15000"/>
                </a:schemeClr>
              </a:solidFill>
              <a:effectLst/>
              <a:ea typeface="Verdana" pitchFamily="34" charset="0"/>
              <a:cs typeface="Verdana" pitchFamily="34" charset="0"/>
            </a:endParaRPr>
          </a:p>
          <a:p>
            <a:r>
              <a:rPr lang="en-US" b="0" i="0" u="none" dirty="0">
                <a:solidFill>
                  <a:schemeClr val="tx1">
                    <a:lumMod val="85000"/>
                    <a:lumOff val="15000"/>
                  </a:schemeClr>
                </a:solidFill>
                <a:effectLst/>
                <a:ea typeface="Verdana" pitchFamily="34" charset="0"/>
                <a:cs typeface="Verdana" pitchFamily="34" charset="0"/>
              </a:rPr>
              <a:t>MRI brain showed two enhancing lesions</a:t>
            </a:r>
          </a:p>
          <a:p>
            <a:endParaRPr lang="en-US" dirty="0">
              <a:solidFill>
                <a:schemeClr val="tx1">
                  <a:lumMod val="85000"/>
                  <a:lumOff val="15000"/>
                </a:schemeClr>
              </a:solidFill>
              <a:ea typeface="Verdana" pitchFamily="34" charset="0"/>
              <a:cs typeface="Verdana" pitchFamily="34" charset="0"/>
            </a:endParaRPr>
          </a:p>
          <a:p>
            <a:r>
              <a:rPr lang="en-US" dirty="0">
                <a:solidFill>
                  <a:schemeClr val="tx1">
                    <a:lumMod val="85000"/>
                    <a:lumOff val="15000"/>
                  </a:schemeClr>
                </a:solidFill>
                <a:ea typeface="Verdana" pitchFamily="34" charset="0"/>
                <a:cs typeface="Verdana" pitchFamily="34" charset="0"/>
              </a:rPr>
              <a:t>PET/CT showed a 1.3cm RLL nodule (SUV 2.9) and a 1.1 x 0.9cm right hilar LN (SUV 3.8)</a:t>
            </a:r>
          </a:p>
          <a:p>
            <a:endParaRPr lang="en-US" b="0" i="0" u="none" dirty="0">
              <a:solidFill>
                <a:schemeClr val="tx1">
                  <a:lumMod val="85000"/>
                  <a:lumOff val="15000"/>
                </a:schemeClr>
              </a:solidFill>
              <a:effectLst/>
              <a:ea typeface="Verdana" pitchFamily="34" charset="0"/>
              <a:cs typeface="Verdana" pitchFamily="34" charset="0"/>
            </a:endParaRPr>
          </a:p>
          <a:p>
            <a:r>
              <a:rPr lang="en-US" b="0" i="0" u="none" dirty="0">
                <a:solidFill>
                  <a:schemeClr val="tx1">
                    <a:lumMod val="85000"/>
                    <a:lumOff val="15000"/>
                  </a:schemeClr>
                </a:solidFill>
                <a:effectLst/>
                <a:ea typeface="Verdana" pitchFamily="34" charset="0"/>
                <a:cs typeface="Verdana" pitchFamily="34" charset="0"/>
              </a:rPr>
              <a:t>CT-guided biopsy showed NSCLC</a:t>
            </a:r>
          </a:p>
        </p:txBody>
      </p:sp>
      <p:pic>
        <p:nvPicPr>
          <p:cNvPr id="4" name="Picture 3"/>
          <p:cNvPicPr>
            <a:picLocks noChangeAspect="1"/>
          </p:cNvPicPr>
          <p:nvPr/>
        </p:nvPicPr>
        <p:blipFill>
          <a:blip r:embed="rId3"/>
          <a:stretch>
            <a:fillRect/>
          </a:stretch>
        </p:blipFill>
        <p:spPr>
          <a:xfrm>
            <a:off x="9194103" y="2052852"/>
            <a:ext cx="2868460" cy="2303227"/>
          </a:xfrm>
          <a:prstGeom prst="rect">
            <a:avLst/>
          </a:prstGeom>
        </p:spPr>
      </p:pic>
      <p:pic>
        <p:nvPicPr>
          <p:cNvPr id="6" name="Picture 5"/>
          <p:cNvPicPr>
            <a:picLocks noChangeAspect="1"/>
          </p:cNvPicPr>
          <p:nvPr/>
        </p:nvPicPr>
        <p:blipFill>
          <a:blip r:embed="rId4"/>
          <a:stretch>
            <a:fillRect/>
          </a:stretch>
        </p:blipFill>
        <p:spPr>
          <a:xfrm>
            <a:off x="5890251" y="2060945"/>
            <a:ext cx="3279627" cy="2295135"/>
          </a:xfrm>
          <a:prstGeom prst="rect">
            <a:avLst/>
          </a:prstGeom>
        </p:spPr>
      </p:pic>
    </p:spTree>
    <p:extLst>
      <p:ext uri="{BB962C8B-B14F-4D97-AF65-F5344CB8AC3E}">
        <p14:creationId xmlns:p14="http://schemas.microsoft.com/office/powerpoint/2010/main" val="902501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normAutofit/>
          </a:bodyPr>
          <a:lstStyle/>
          <a:p>
            <a:r>
              <a:rPr lang="en-US" b="1" dirty="0">
                <a:solidFill>
                  <a:srgbClr val="0070C0"/>
                </a:solidFill>
              </a:rPr>
              <a:t>Case #2</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04800" y="1382489"/>
            <a:ext cx="7210816" cy="5475513"/>
          </a:xfrm>
        </p:spPr>
        <p:txBody>
          <a:bodyPr>
            <a:normAutofit fontScale="92500" lnSpcReduction="10000"/>
          </a:bodyPr>
          <a:lstStyle/>
          <a:p>
            <a:r>
              <a:rPr lang="en-US" dirty="0">
                <a:solidFill>
                  <a:schemeClr val="tx1">
                    <a:lumMod val="85000"/>
                    <a:lumOff val="15000"/>
                  </a:schemeClr>
                </a:solidFill>
                <a:ea typeface="Verdana" pitchFamily="34" charset="0"/>
                <a:cs typeface="Verdana" pitchFamily="34" charset="0"/>
              </a:rPr>
              <a:t>Stereotactic Radiosurgery (SRS) to four brain metastases</a:t>
            </a:r>
          </a:p>
          <a:p>
            <a:endParaRPr lang="en-US" b="0" i="0" u="none" dirty="0">
              <a:solidFill>
                <a:schemeClr val="tx1">
                  <a:lumMod val="85000"/>
                  <a:lumOff val="15000"/>
                </a:schemeClr>
              </a:solidFill>
              <a:effectLst/>
              <a:ea typeface="Verdana" pitchFamily="34" charset="0"/>
              <a:cs typeface="Verdana" pitchFamily="34" charset="0"/>
            </a:endParaRPr>
          </a:p>
          <a:p>
            <a:r>
              <a:rPr lang="en-US" b="0" i="0" u="none" dirty="0">
                <a:solidFill>
                  <a:schemeClr val="tx1">
                    <a:lumMod val="85000"/>
                    <a:lumOff val="15000"/>
                  </a:schemeClr>
                </a:solidFill>
                <a:effectLst/>
                <a:ea typeface="Verdana" pitchFamily="34" charset="0"/>
                <a:cs typeface="Verdana" pitchFamily="34" charset="0"/>
              </a:rPr>
              <a:t>Two cycles carboplatin/pemetrexed </a:t>
            </a:r>
            <a:r>
              <a:rPr lang="en-US" b="0" i="0" u="none" dirty="0">
                <a:solidFill>
                  <a:schemeClr val="tx1">
                    <a:lumMod val="85000"/>
                    <a:lumOff val="15000"/>
                  </a:schemeClr>
                </a:solidFill>
                <a:effectLst/>
                <a:ea typeface="Verdana" pitchFamily="34" charset="0"/>
                <a:cs typeface="Verdana" pitchFamily="34" charset="0"/>
                <a:sym typeface="Wingdings" panose="05000000000000000000" pitchFamily="2" charset="2"/>
              </a:rPr>
              <a:t> SD in lymph node but PD in lung nodule</a:t>
            </a:r>
            <a:endParaRPr lang="en-US" b="0" i="0" u="none" dirty="0">
              <a:solidFill>
                <a:schemeClr val="tx1">
                  <a:lumMod val="85000"/>
                  <a:lumOff val="15000"/>
                </a:schemeClr>
              </a:solidFill>
              <a:effectLst/>
              <a:ea typeface="Verdana" pitchFamily="34" charset="0"/>
              <a:cs typeface="Verdana" pitchFamily="34" charset="0"/>
            </a:endParaRPr>
          </a:p>
          <a:p>
            <a:endParaRPr lang="en-US" dirty="0">
              <a:solidFill>
                <a:schemeClr val="tx1">
                  <a:lumMod val="85000"/>
                  <a:lumOff val="15000"/>
                </a:schemeClr>
              </a:solidFill>
              <a:ea typeface="Verdana" pitchFamily="34" charset="0"/>
              <a:cs typeface="Verdana" pitchFamily="34" charset="0"/>
            </a:endParaRPr>
          </a:p>
          <a:p>
            <a:r>
              <a:rPr lang="en-US" dirty="0">
                <a:solidFill>
                  <a:schemeClr val="tx1">
                    <a:lumMod val="85000"/>
                    <a:lumOff val="15000"/>
                  </a:schemeClr>
                </a:solidFill>
                <a:ea typeface="Verdana" pitchFamily="34" charset="0"/>
                <a:cs typeface="Verdana" pitchFamily="34" charset="0"/>
              </a:rPr>
              <a:t>SBRT to the RLL nodule</a:t>
            </a:r>
          </a:p>
          <a:p>
            <a:endParaRPr lang="en-US" dirty="0">
              <a:solidFill>
                <a:schemeClr val="tx1">
                  <a:lumMod val="85000"/>
                  <a:lumOff val="15000"/>
                </a:schemeClr>
              </a:solidFill>
              <a:ea typeface="Verdana" pitchFamily="34" charset="0"/>
              <a:cs typeface="Verdana" pitchFamily="34" charset="0"/>
            </a:endParaRPr>
          </a:p>
          <a:p>
            <a:r>
              <a:rPr lang="en-US" dirty="0">
                <a:solidFill>
                  <a:schemeClr val="tx1">
                    <a:lumMod val="85000"/>
                    <a:lumOff val="15000"/>
                  </a:schemeClr>
                </a:solidFill>
                <a:ea typeface="Verdana" pitchFamily="34" charset="0"/>
                <a:cs typeface="Verdana" pitchFamily="34" charset="0"/>
              </a:rPr>
              <a:t>Five cycles carboplatin/Nab-Paclitaxel (d/</a:t>
            </a:r>
            <a:r>
              <a:rPr lang="en-US" dirty="0" err="1">
                <a:solidFill>
                  <a:schemeClr val="tx1">
                    <a:lumMod val="85000"/>
                    <a:lumOff val="15000"/>
                  </a:schemeClr>
                </a:solidFill>
                <a:ea typeface="Verdana" pitchFamily="34" charset="0"/>
                <a:cs typeface="Verdana" pitchFamily="34" charset="0"/>
              </a:rPr>
              <a:t>c’d</a:t>
            </a:r>
            <a:r>
              <a:rPr lang="en-US" dirty="0">
                <a:solidFill>
                  <a:schemeClr val="tx1">
                    <a:lumMod val="85000"/>
                    <a:lumOff val="15000"/>
                  </a:schemeClr>
                </a:solidFill>
                <a:ea typeface="Verdana" pitchFamily="34" charset="0"/>
                <a:cs typeface="Verdana" pitchFamily="34" charset="0"/>
              </a:rPr>
              <a:t> due to intolerance)</a:t>
            </a:r>
          </a:p>
          <a:p>
            <a:endParaRPr lang="en-US" dirty="0">
              <a:solidFill>
                <a:schemeClr val="tx1">
                  <a:lumMod val="85000"/>
                  <a:lumOff val="15000"/>
                </a:schemeClr>
              </a:solidFill>
              <a:ea typeface="Verdana" pitchFamily="34" charset="0"/>
              <a:cs typeface="Verdana" pitchFamily="34" charset="0"/>
            </a:endParaRPr>
          </a:p>
          <a:p>
            <a:r>
              <a:rPr lang="en-US" dirty="0">
                <a:solidFill>
                  <a:schemeClr val="tx1">
                    <a:lumMod val="85000"/>
                    <a:lumOff val="15000"/>
                  </a:schemeClr>
                </a:solidFill>
                <a:ea typeface="Verdana" pitchFamily="34" charset="0"/>
                <a:cs typeface="Verdana" pitchFamily="34" charset="0"/>
              </a:rPr>
              <a:t>Follow-up imaging </a:t>
            </a:r>
            <a:r>
              <a:rPr lang="en-US" dirty="0">
                <a:solidFill>
                  <a:schemeClr val="tx1">
                    <a:lumMod val="85000"/>
                    <a:lumOff val="15000"/>
                  </a:schemeClr>
                </a:solidFill>
                <a:ea typeface="Verdana" pitchFamily="34" charset="0"/>
                <a:cs typeface="Verdana" pitchFamily="34" charset="0"/>
                <a:sym typeface="Wingdings" panose="05000000000000000000" pitchFamily="2" charset="2"/>
              </a:rPr>
              <a:t> no evidence of disease in body or brain for &gt; 40 </a:t>
            </a:r>
            <a:r>
              <a:rPr lang="en-US" dirty="0">
                <a:solidFill>
                  <a:schemeClr val="tx1">
                    <a:lumMod val="85000"/>
                    <a:lumOff val="15000"/>
                  </a:schemeClr>
                </a:solidFill>
                <a:ea typeface="Verdana" pitchFamily="34" charset="0"/>
                <a:cs typeface="Verdana" pitchFamily="34" charset="0"/>
              </a:rPr>
              <a:t>months since diagnosis</a:t>
            </a:r>
          </a:p>
          <a:p>
            <a:endParaRPr lang="en-US" b="0" i="0" u="none" dirty="0">
              <a:solidFill>
                <a:schemeClr val="tx1">
                  <a:lumMod val="85000"/>
                  <a:lumOff val="15000"/>
                </a:schemeClr>
              </a:solidFill>
              <a:effectLst/>
              <a:ea typeface="Verdana" pitchFamily="34" charset="0"/>
              <a:cs typeface="Verdana" pitchFamily="34" charset="0"/>
            </a:endParaRPr>
          </a:p>
        </p:txBody>
      </p:sp>
      <p:pic>
        <p:nvPicPr>
          <p:cNvPr id="4" name="Picture 3"/>
          <p:cNvPicPr>
            <a:picLocks noChangeAspect="1"/>
          </p:cNvPicPr>
          <p:nvPr/>
        </p:nvPicPr>
        <p:blipFill>
          <a:blip r:embed="rId3"/>
          <a:stretch>
            <a:fillRect/>
          </a:stretch>
        </p:blipFill>
        <p:spPr>
          <a:xfrm>
            <a:off x="8101916" y="3429002"/>
            <a:ext cx="2904601" cy="3075460"/>
          </a:xfrm>
          <a:prstGeom prst="rect">
            <a:avLst/>
          </a:prstGeom>
        </p:spPr>
      </p:pic>
      <p:pic>
        <p:nvPicPr>
          <p:cNvPr id="6" name="Picture 5"/>
          <p:cNvPicPr>
            <a:picLocks noChangeAspect="1"/>
          </p:cNvPicPr>
          <p:nvPr/>
        </p:nvPicPr>
        <p:blipFill>
          <a:blip r:embed="rId4"/>
          <a:stretch>
            <a:fillRect/>
          </a:stretch>
        </p:blipFill>
        <p:spPr>
          <a:xfrm>
            <a:off x="8139396" y="1034965"/>
            <a:ext cx="3475545" cy="2219225"/>
          </a:xfrm>
          <a:prstGeom prst="rect">
            <a:avLst/>
          </a:prstGeom>
        </p:spPr>
      </p:pic>
    </p:spTree>
    <p:extLst>
      <p:ext uri="{BB962C8B-B14F-4D97-AF65-F5344CB8AC3E}">
        <p14:creationId xmlns:p14="http://schemas.microsoft.com/office/powerpoint/2010/main" val="287039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4AB9C-762C-8E44-9C0C-41630ABCBC00}"/>
              </a:ext>
            </a:extLst>
          </p:cNvPr>
          <p:cNvSpPr>
            <a:spLocks noGrp="1"/>
          </p:cNvSpPr>
          <p:nvPr>
            <p:ph type="title"/>
          </p:nvPr>
        </p:nvSpPr>
        <p:spPr>
          <a:xfrm>
            <a:off x="101600" y="36353"/>
            <a:ext cx="10363200" cy="1143000"/>
          </a:xfrm>
        </p:spPr>
        <p:txBody>
          <a:bodyPr/>
          <a:lstStyle/>
          <a:p>
            <a:r>
              <a:rPr lang="en-US" b="1" dirty="0">
                <a:solidFill>
                  <a:srgbClr val="0070C0"/>
                </a:solidFill>
              </a:rPr>
              <a:t>Metachronous Oligometastasis</a:t>
            </a:r>
          </a:p>
        </p:txBody>
      </p:sp>
      <p:sp>
        <p:nvSpPr>
          <p:cNvPr id="5" name="Footer Placeholder 4">
            <a:extLst>
              <a:ext uri="{FF2B5EF4-FFF2-40B4-BE49-F238E27FC236}">
                <a16:creationId xmlns:a16="http://schemas.microsoft.com/office/drawing/2014/main" id="{CF2DDFE8-8F7C-7241-B867-A8ECA199E91A}"/>
              </a:ext>
            </a:extLst>
          </p:cNvPr>
          <p:cNvSpPr>
            <a:spLocks noGrp="1"/>
          </p:cNvSpPr>
          <p:nvPr>
            <p:ph type="ftr" sz="quarter" idx="11"/>
          </p:nvPr>
        </p:nvSpPr>
        <p:spPr>
          <a:xfrm>
            <a:off x="4038600" y="6356351"/>
            <a:ext cx="4114800" cy="365125"/>
          </a:xfrm>
        </p:spPr>
        <p:txBody>
          <a:bodyPr/>
          <a:lstStyle/>
          <a:p>
            <a:endParaRPr lang="en-US" altLang="en-US" dirty="0"/>
          </a:p>
        </p:txBody>
      </p:sp>
      <p:sp>
        <p:nvSpPr>
          <p:cNvPr id="6" name="Slide Number Placeholder 5">
            <a:extLst>
              <a:ext uri="{FF2B5EF4-FFF2-40B4-BE49-F238E27FC236}">
                <a16:creationId xmlns:a16="http://schemas.microsoft.com/office/drawing/2014/main" id="{C80B8049-888D-454C-84D5-35A03F950C1A}"/>
              </a:ext>
            </a:extLst>
          </p:cNvPr>
          <p:cNvSpPr>
            <a:spLocks noGrp="1"/>
          </p:cNvSpPr>
          <p:nvPr>
            <p:ph type="sldNum" sz="quarter" idx="12"/>
          </p:nvPr>
        </p:nvSpPr>
        <p:spPr/>
        <p:txBody>
          <a:bodyPr/>
          <a:lstStyle/>
          <a:p>
            <a:fld id="{5A957963-CFA8-4CF9-A0F7-E40888690779}" type="slidenum">
              <a:rPr lang="en-US" altLang="en-US" smtClean="0"/>
              <a:pPr/>
              <a:t>22</a:t>
            </a:fld>
            <a:endParaRPr lang="en-US" altLang="en-US" dirty="0">
              <a:solidFill>
                <a:srgbClr val="002C77"/>
              </a:solidFill>
            </a:endParaRPr>
          </a:p>
        </p:txBody>
      </p:sp>
      <p:pic>
        <p:nvPicPr>
          <p:cNvPr id="7" name="Content Placeholder 6">
            <a:extLst>
              <a:ext uri="{FF2B5EF4-FFF2-40B4-BE49-F238E27FC236}">
                <a16:creationId xmlns:a16="http://schemas.microsoft.com/office/drawing/2014/main" id="{8A396CB3-21A5-BB4E-8340-CDC84DC1DDDA}"/>
              </a:ext>
            </a:extLst>
          </p:cNvPr>
          <p:cNvPicPr>
            <a:picLocks noChangeAspect="1"/>
          </p:cNvPicPr>
          <p:nvPr/>
        </p:nvPicPr>
        <p:blipFill>
          <a:blip r:embed="rId3"/>
          <a:stretch>
            <a:fillRect/>
          </a:stretch>
        </p:blipFill>
        <p:spPr bwMode="black">
          <a:xfrm>
            <a:off x="2900223" y="2552095"/>
            <a:ext cx="1947333" cy="3776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Oval 15">
            <a:extLst>
              <a:ext uri="{FF2B5EF4-FFF2-40B4-BE49-F238E27FC236}">
                <a16:creationId xmlns:a16="http://schemas.microsoft.com/office/drawing/2014/main" id="{01674AE1-81BF-E642-91C2-13C56BE4F823}"/>
              </a:ext>
            </a:extLst>
          </p:cNvPr>
          <p:cNvSpPr>
            <a:spLocks noChangeArrowheads="1"/>
          </p:cNvSpPr>
          <p:nvPr/>
        </p:nvSpPr>
        <p:spPr bwMode="auto">
          <a:xfrm>
            <a:off x="4011575" y="5370285"/>
            <a:ext cx="239773" cy="693992"/>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10" name="Oval 15">
            <a:extLst>
              <a:ext uri="{FF2B5EF4-FFF2-40B4-BE49-F238E27FC236}">
                <a16:creationId xmlns:a16="http://schemas.microsoft.com/office/drawing/2014/main" id="{6792C0A0-7E80-C741-9142-4B00A9592C0E}"/>
              </a:ext>
            </a:extLst>
          </p:cNvPr>
          <p:cNvSpPr>
            <a:spLocks noChangeArrowheads="1"/>
          </p:cNvSpPr>
          <p:nvPr/>
        </p:nvSpPr>
        <p:spPr bwMode="auto">
          <a:xfrm>
            <a:off x="3617597" y="4312299"/>
            <a:ext cx="613979" cy="783669"/>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12" name="Oval 15">
            <a:extLst>
              <a:ext uri="{FF2B5EF4-FFF2-40B4-BE49-F238E27FC236}">
                <a16:creationId xmlns:a16="http://schemas.microsoft.com/office/drawing/2014/main" id="{4C37065F-657C-B542-9CBE-F191706975A7}"/>
              </a:ext>
            </a:extLst>
          </p:cNvPr>
          <p:cNvSpPr>
            <a:spLocks noChangeArrowheads="1"/>
          </p:cNvSpPr>
          <p:nvPr/>
        </p:nvSpPr>
        <p:spPr bwMode="auto">
          <a:xfrm>
            <a:off x="3602589" y="3292187"/>
            <a:ext cx="465655" cy="339847"/>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15" name="Oval 15">
            <a:extLst>
              <a:ext uri="{FF2B5EF4-FFF2-40B4-BE49-F238E27FC236}">
                <a16:creationId xmlns:a16="http://schemas.microsoft.com/office/drawing/2014/main" id="{17E1A9CC-0A4F-AD49-B6DA-405E313D259E}"/>
              </a:ext>
            </a:extLst>
          </p:cNvPr>
          <p:cNvSpPr>
            <a:spLocks noChangeArrowheads="1"/>
          </p:cNvSpPr>
          <p:nvPr/>
        </p:nvSpPr>
        <p:spPr bwMode="auto">
          <a:xfrm>
            <a:off x="1418701" y="4731475"/>
            <a:ext cx="410100" cy="256932"/>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16" name="Oval 15">
            <a:extLst>
              <a:ext uri="{FF2B5EF4-FFF2-40B4-BE49-F238E27FC236}">
                <a16:creationId xmlns:a16="http://schemas.microsoft.com/office/drawing/2014/main" id="{16526FA0-4886-EC45-BFD6-676B9AEA8B90}"/>
              </a:ext>
            </a:extLst>
          </p:cNvPr>
          <p:cNvSpPr>
            <a:spLocks noChangeArrowheads="1"/>
          </p:cNvSpPr>
          <p:nvPr/>
        </p:nvSpPr>
        <p:spPr bwMode="auto">
          <a:xfrm>
            <a:off x="1440613" y="4859941"/>
            <a:ext cx="410100" cy="256932"/>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18" name="Oval 17">
            <a:extLst>
              <a:ext uri="{FF2B5EF4-FFF2-40B4-BE49-F238E27FC236}">
                <a16:creationId xmlns:a16="http://schemas.microsoft.com/office/drawing/2014/main" id="{BBCF2FAD-1205-F94F-A207-315AD129CC99}"/>
              </a:ext>
            </a:extLst>
          </p:cNvPr>
          <p:cNvSpPr>
            <a:spLocks noChangeArrowheads="1"/>
          </p:cNvSpPr>
          <p:nvPr/>
        </p:nvSpPr>
        <p:spPr bwMode="auto">
          <a:xfrm>
            <a:off x="3503351" y="5513647"/>
            <a:ext cx="239775" cy="256932"/>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26" name="Oval 15">
            <a:extLst>
              <a:ext uri="{FF2B5EF4-FFF2-40B4-BE49-F238E27FC236}">
                <a16:creationId xmlns:a16="http://schemas.microsoft.com/office/drawing/2014/main" id="{E76D4B2F-A3F2-3645-8CB3-0BDDE162A783}"/>
              </a:ext>
            </a:extLst>
          </p:cNvPr>
          <p:cNvSpPr>
            <a:spLocks noChangeArrowheads="1"/>
          </p:cNvSpPr>
          <p:nvPr/>
        </p:nvSpPr>
        <p:spPr bwMode="auto">
          <a:xfrm>
            <a:off x="7642623" y="3514105"/>
            <a:ext cx="239775" cy="310243"/>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27" name="Oval 26">
            <a:extLst>
              <a:ext uri="{FF2B5EF4-FFF2-40B4-BE49-F238E27FC236}">
                <a16:creationId xmlns:a16="http://schemas.microsoft.com/office/drawing/2014/main" id="{E5135931-18EC-7841-A2C5-0CD4BDCD27E3}"/>
              </a:ext>
            </a:extLst>
          </p:cNvPr>
          <p:cNvSpPr>
            <a:spLocks noChangeArrowheads="1"/>
          </p:cNvSpPr>
          <p:nvPr/>
        </p:nvSpPr>
        <p:spPr bwMode="auto">
          <a:xfrm>
            <a:off x="7947573" y="5395719"/>
            <a:ext cx="239775" cy="256932"/>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31" name="Right Arrow 30">
            <a:extLst>
              <a:ext uri="{FF2B5EF4-FFF2-40B4-BE49-F238E27FC236}">
                <a16:creationId xmlns:a16="http://schemas.microsoft.com/office/drawing/2014/main" id="{7864D32F-3BC0-AA40-A753-61CA6F27145A}"/>
              </a:ext>
            </a:extLst>
          </p:cNvPr>
          <p:cNvSpPr/>
          <p:nvPr/>
        </p:nvSpPr>
        <p:spPr bwMode="auto">
          <a:xfrm>
            <a:off x="5202272" y="3787155"/>
            <a:ext cx="1828800" cy="573024"/>
          </a:xfrm>
          <a:prstGeom prst="rightArrow">
            <a:avLst/>
          </a:prstGeom>
          <a:solidFill>
            <a:srgbClr val="002C77"/>
          </a:solidFill>
          <a:ln w="9525" cap="flat" cmpd="sng" algn="ctr">
            <a:solidFill>
              <a:srgbClr val="002C77"/>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dirty="0">
              <a:latin typeface="Times" charset="0"/>
            </a:endParaRPr>
          </a:p>
        </p:txBody>
      </p:sp>
      <p:sp>
        <p:nvSpPr>
          <p:cNvPr id="41" name="Oval 40">
            <a:extLst>
              <a:ext uri="{FF2B5EF4-FFF2-40B4-BE49-F238E27FC236}">
                <a16:creationId xmlns:a16="http://schemas.microsoft.com/office/drawing/2014/main" id="{514695DA-828B-CE41-B746-46CA207C5284}"/>
              </a:ext>
            </a:extLst>
          </p:cNvPr>
          <p:cNvSpPr>
            <a:spLocks noChangeArrowheads="1"/>
          </p:cNvSpPr>
          <p:nvPr/>
        </p:nvSpPr>
        <p:spPr bwMode="auto">
          <a:xfrm>
            <a:off x="8085257" y="5379858"/>
            <a:ext cx="239775" cy="256932"/>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11" name="Oval 15">
            <a:extLst>
              <a:ext uri="{FF2B5EF4-FFF2-40B4-BE49-F238E27FC236}">
                <a16:creationId xmlns:a16="http://schemas.microsoft.com/office/drawing/2014/main" id="{F32255EE-F4EC-FC39-73A1-E92CC16FF484}"/>
              </a:ext>
            </a:extLst>
          </p:cNvPr>
          <p:cNvSpPr>
            <a:spLocks noChangeArrowheads="1"/>
          </p:cNvSpPr>
          <p:nvPr/>
        </p:nvSpPr>
        <p:spPr bwMode="auto">
          <a:xfrm>
            <a:off x="3453640" y="3626678"/>
            <a:ext cx="541544" cy="567693"/>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13" name="Oval 15">
            <a:extLst>
              <a:ext uri="{FF2B5EF4-FFF2-40B4-BE49-F238E27FC236}">
                <a16:creationId xmlns:a16="http://schemas.microsoft.com/office/drawing/2014/main" id="{DC9C8F29-1CC6-E75B-7DE2-99C66E9D2086}"/>
              </a:ext>
            </a:extLst>
          </p:cNvPr>
          <p:cNvSpPr>
            <a:spLocks noChangeArrowheads="1"/>
          </p:cNvSpPr>
          <p:nvPr/>
        </p:nvSpPr>
        <p:spPr bwMode="auto">
          <a:xfrm>
            <a:off x="4125654" y="3545857"/>
            <a:ext cx="373652" cy="431047"/>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pic>
        <p:nvPicPr>
          <p:cNvPr id="14" name="Content Placeholder 6">
            <a:extLst>
              <a:ext uri="{FF2B5EF4-FFF2-40B4-BE49-F238E27FC236}">
                <a16:creationId xmlns:a16="http://schemas.microsoft.com/office/drawing/2014/main" id="{353ED7CC-8FE5-964E-3AB4-F6EC2EF28608}"/>
              </a:ext>
            </a:extLst>
          </p:cNvPr>
          <p:cNvPicPr>
            <a:picLocks noChangeAspect="1"/>
          </p:cNvPicPr>
          <p:nvPr/>
        </p:nvPicPr>
        <p:blipFill>
          <a:blip r:embed="rId3"/>
          <a:stretch>
            <a:fillRect/>
          </a:stretch>
        </p:blipFill>
        <p:spPr bwMode="black">
          <a:xfrm>
            <a:off x="7213600" y="2288144"/>
            <a:ext cx="1947333" cy="3776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Oval 15">
            <a:extLst>
              <a:ext uri="{FF2B5EF4-FFF2-40B4-BE49-F238E27FC236}">
                <a16:creationId xmlns:a16="http://schemas.microsoft.com/office/drawing/2014/main" id="{802619E6-FF05-E37D-F5E2-148BD1DC6D5E}"/>
              </a:ext>
            </a:extLst>
          </p:cNvPr>
          <p:cNvSpPr>
            <a:spLocks noChangeArrowheads="1"/>
          </p:cNvSpPr>
          <p:nvPr/>
        </p:nvSpPr>
        <p:spPr bwMode="auto">
          <a:xfrm>
            <a:off x="8425067" y="5095644"/>
            <a:ext cx="239773" cy="693992"/>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20" name="Oval 15">
            <a:extLst>
              <a:ext uri="{FF2B5EF4-FFF2-40B4-BE49-F238E27FC236}">
                <a16:creationId xmlns:a16="http://schemas.microsoft.com/office/drawing/2014/main" id="{C7BABF8D-C735-D24A-B8CD-B8F13B89B84B}"/>
              </a:ext>
            </a:extLst>
          </p:cNvPr>
          <p:cNvSpPr>
            <a:spLocks noChangeArrowheads="1"/>
          </p:cNvSpPr>
          <p:nvPr/>
        </p:nvSpPr>
        <p:spPr bwMode="auto">
          <a:xfrm>
            <a:off x="7930975" y="4048348"/>
            <a:ext cx="613979" cy="783669"/>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24" name="Oval 15">
            <a:extLst>
              <a:ext uri="{FF2B5EF4-FFF2-40B4-BE49-F238E27FC236}">
                <a16:creationId xmlns:a16="http://schemas.microsoft.com/office/drawing/2014/main" id="{6FAA8C67-16D0-AB49-D88D-B8351634AA6D}"/>
              </a:ext>
            </a:extLst>
          </p:cNvPr>
          <p:cNvSpPr>
            <a:spLocks noChangeArrowheads="1"/>
          </p:cNvSpPr>
          <p:nvPr/>
        </p:nvSpPr>
        <p:spPr bwMode="auto">
          <a:xfrm>
            <a:off x="7906713" y="3024934"/>
            <a:ext cx="465655" cy="339847"/>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29" name="Oval 15">
            <a:extLst>
              <a:ext uri="{FF2B5EF4-FFF2-40B4-BE49-F238E27FC236}">
                <a16:creationId xmlns:a16="http://schemas.microsoft.com/office/drawing/2014/main" id="{230DCEB8-BFEA-2D7E-E9FC-DF0C57A1FF77}"/>
              </a:ext>
            </a:extLst>
          </p:cNvPr>
          <p:cNvSpPr>
            <a:spLocks noChangeArrowheads="1"/>
          </p:cNvSpPr>
          <p:nvPr/>
        </p:nvSpPr>
        <p:spPr bwMode="auto">
          <a:xfrm>
            <a:off x="7767017" y="3362727"/>
            <a:ext cx="541544" cy="567693"/>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30" name="Oval 15">
            <a:extLst>
              <a:ext uri="{FF2B5EF4-FFF2-40B4-BE49-F238E27FC236}">
                <a16:creationId xmlns:a16="http://schemas.microsoft.com/office/drawing/2014/main" id="{CC88888B-CDFA-88F7-3769-38BFF4F97309}"/>
              </a:ext>
            </a:extLst>
          </p:cNvPr>
          <p:cNvSpPr>
            <a:spLocks noChangeArrowheads="1"/>
          </p:cNvSpPr>
          <p:nvPr/>
        </p:nvSpPr>
        <p:spPr bwMode="auto">
          <a:xfrm>
            <a:off x="10654894" y="3281906"/>
            <a:ext cx="373652" cy="431047"/>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43" name="Lightning Bolt 42">
            <a:extLst>
              <a:ext uri="{FF2B5EF4-FFF2-40B4-BE49-F238E27FC236}">
                <a16:creationId xmlns:a16="http://schemas.microsoft.com/office/drawing/2014/main" id="{A5829DF3-739B-9445-932D-9E64A2BF5387}"/>
              </a:ext>
            </a:extLst>
          </p:cNvPr>
          <p:cNvSpPr/>
          <p:nvPr/>
        </p:nvSpPr>
        <p:spPr bwMode="auto">
          <a:xfrm rot="4617922">
            <a:off x="8309620" y="3575641"/>
            <a:ext cx="203200" cy="304800"/>
          </a:xfrm>
          <a:prstGeom prst="lightningBol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dirty="0">
              <a:latin typeface="Times" charset="0"/>
            </a:endParaRPr>
          </a:p>
        </p:txBody>
      </p:sp>
      <p:sp>
        <p:nvSpPr>
          <p:cNvPr id="32" name="Oval 15">
            <a:extLst>
              <a:ext uri="{FF2B5EF4-FFF2-40B4-BE49-F238E27FC236}">
                <a16:creationId xmlns:a16="http://schemas.microsoft.com/office/drawing/2014/main" id="{F1122C72-2545-B0F9-ED92-FE1279536E82}"/>
              </a:ext>
            </a:extLst>
          </p:cNvPr>
          <p:cNvSpPr>
            <a:spLocks noChangeArrowheads="1"/>
          </p:cNvSpPr>
          <p:nvPr/>
        </p:nvSpPr>
        <p:spPr bwMode="auto">
          <a:xfrm>
            <a:off x="7809087" y="5288067"/>
            <a:ext cx="239773" cy="365391"/>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33" name="Lightning Bolt 32">
            <a:extLst>
              <a:ext uri="{FF2B5EF4-FFF2-40B4-BE49-F238E27FC236}">
                <a16:creationId xmlns:a16="http://schemas.microsoft.com/office/drawing/2014/main" id="{7DA6F172-2999-3F3F-5249-7CC1B9E8A7F6}"/>
              </a:ext>
            </a:extLst>
          </p:cNvPr>
          <p:cNvSpPr/>
          <p:nvPr/>
        </p:nvSpPr>
        <p:spPr bwMode="auto">
          <a:xfrm rot="4617922">
            <a:off x="8085665" y="4498200"/>
            <a:ext cx="203200" cy="304800"/>
          </a:xfrm>
          <a:prstGeom prst="lightningBol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dirty="0">
              <a:latin typeface="Times" charset="0"/>
            </a:endParaRPr>
          </a:p>
        </p:txBody>
      </p:sp>
      <p:sp>
        <p:nvSpPr>
          <p:cNvPr id="34" name="Oval 15">
            <a:extLst>
              <a:ext uri="{FF2B5EF4-FFF2-40B4-BE49-F238E27FC236}">
                <a16:creationId xmlns:a16="http://schemas.microsoft.com/office/drawing/2014/main" id="{FA210B43-62FE-7286-DF8D-7C7BB9A266A0}"/>
              </a:ext>
            </a:extLst>
          </p:cNvPr>
          <p:cNvSpPr>
            <a:spLocks noChangeArrowheads="1"/>
          </p:cNvSpPr>
          <p:nvPr/>
        </p:nvSpPr>
        <p:spPr bwMode="auto">
          <a:xfrm>
            <a:off x="8491090" y="3281905"/>
            <a:ext cx="294844" cy="259424"/>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35" name="Lightning Bolt 34">
            <a:extLst>
              <a:ext uri="{FF2B5EF4-FFF2-40B4-BE49-F238E27FC236}">
                <a16:creationId xmlns:a16="http://schemas.microsoft.com/office/drawing/2014/main" id="{21ED7D8B-E9D9-7DFB-739B-096FFA7E6F61}"/>
              </a:ext>
            </a:extLst>
          </p:cNvPr>
          <p:cNvSpPr/>
          <p:nvPr/>
        </p:nvSpPr>
        <p:spPr bwMode="auto">
          <a:xfrm rot="4617922">
            <a:off x="7755033" y="3281553"/>
            <a:ext cx="203200" cy="304800"/>
          </a:xfrm>
          <a:prstGeom prst="lightningBol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dirty="0">
              <a:latin typeface="Times" charset="0"/>
            </a:endParaRPr>
          </a:p>
        </p:txBody>
      </p:sp>
    </p:spTree>
    <p:extLst>
      <p:ext uri="{BB962C8B-B14F-4D97-AF65-F5344CB8AC3E}">
        <p14:creationId xmlns:p14="http://schemas.microsoft.com/office/powerpoint/2010/main" val="374889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linds(horizont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linds(horizont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linds(horizontal)">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33" grpId="0" animBg="1"/>
      <p:bldP spid="3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6DB07-CD73-7A44-9237-FB8C7CEB2043}"/>
              </a:ext>
            </a:extLst>
          </p:cNvPr>
          <p:cNvSpPr>
            <a:spLocks noGrp="1"/>
          </p:cNvSpPr>
          <p:nvPr>
            <p:ph type="title"/>
          </p:nvPr>
        </p:nvSpPr>
        <p:spPr>
          <a:xfrm>
            <a:off x="148856" y="-75808"/>
            <a:ext cx="12043144" cy="1143000"/>
          </a:xfrm>
        </p:spPr>
        <p:txBody>
          <a:bodyPr>
            <a:noAutofit/>
          </a:bodyPr>
          <a:lstStyle/>
          <a:p>
            <a:r>
              <a:rPr lang="en-US" b="1" dirty="0">
                <a:solidFill>
                  <a:srgbClr val="0070C0"/>
                </a:solidFill>
              </a:rPr>
              <a:t>RT in Metachronous Oligometastatic Prostate Cancer</a:t>
            </a:r>
          </a:p>
        </p:txBody>
      </p:sp>
      <p:sp>
        <p:nvSpPr>
          <p:cNvPr id="3" name="Content Placeholder 2">
            <a:extLst>
              <a:ext uri="{FF2B5EF4-FFF2-40B4-BE49-F238E27FC236}">
                <a16:creationId xmlns:a16="http://schemas.microsoft.com/office/drawing/2014/main" id="{D9191C71-D856-EF4A-90E3-1A7795042EE0}"/>
              </a:ext>
            </a:extLst>
          </p:cNvPr>
          <p:cNvSpPr>
            <a:spLocks noGrp="1"/>
          </p:cNvSpPr>
          <p:nvPr>
            <p:ph idx="1"/>
          </p:nvPr>
        </p:nvSpPr>
        <p:spPr>
          <a:xfrm>
            <a:off x="6497320" y="1149744"/>
            <a:ext cx="5791200" cy="1143000"/>
          </a:xfrm>
        </p:spPr>
        <p:txBody>
          <a:bodyPr>
            <a:normAutofit/>
          </a:bodyPr>
          <a:lstStyle/>
          <a:p>
            <a:pPr marL="0" indent="0">
              <a:buNone/>
            </a:pPr>
            <a:r>
              <a:rPr lang="en-US" sz="2933" b="1" dirty="0"/>
              <a:t>ORIOLE trial</a:t>
            </a:r>
          </a:p>
          <a:p>
            <a:pPr marL="0" indent="0">
              <a:buNone/>
            </a:pPr>
            <a:r>
              <a:rPr lang="en-US" sz="2933" dirty="0"/>
              <a:t>- 6 months progression 19% vs 61%</a:t>
            </a:r>
          </a:p>
        </p:txBody>
      </p:sp>
      <p:sp>
        <p:nvSpPr>
          <p:cNvPr id="5" name="Footer Placeholder 4">
            <a:extLst>
              <a:ext uri="{FF2B5EF4-FFF2-40B4-BE49-F238E27FC236}">
                <a16:creationId xmlns:a16="http://schemas.microsoft.com/office/drawing/2014/main" id="{261DAB35-D006-2B4D-9FA9-468CC06E664A}"/>
              </a:ext>
            </a:extLst>
          </p:cNvPr>
          <p:cNvSpPr>
            <a:spLocks noGrp="1"/>
          </p:cNvSpPr>
          <p:nvPr>
            <p:ph type="ftr" sz="quarter" idx="11"/>
          </p:nvPr>
        </p:nvSpPr>
        <p:spPr>
          <a:xfrm>
            <a:off x="1422400" y="6273799"/>
            <a:ext cx="9347200" cy="447676"/>
          </a:xfrm>
        </p:spPr>
        <p:txBody>
          <a:bodyPr/>
          <a:lstStyle/>
          <a:p>
            <a:r>
              <a:rPr lang="en-US" altLang="en-US" sz="1867" dirty="0">
                <a:solidFill>
                  <a:schemeClr val="tx1"/>
                </a:solidFill>
              </a:rPr>
              <a:t>Ost </a:t>
            </a:r>
            <a:r>
              <a:rPr lang="en-US" altLang="en-US" sz="1867" i="1" dirty="0">
                <a:solidFill>
                  <a:schemeClr val="tx1"/>
                </a:solidFill>
              </a:rPr>
              <a:t>et al</a:t>
            </a:r>
            <a:r>
              <a:rPr lang="en-US" altLang="en-US" sz="1867" dirty="0">
                <a:solidFill>
                  <a:schemeClr val="tx1"/>
                </a:solidFill>
              </a:rPr>
              <a:t>. </a:t>
            </a:r>
            <a:r>
              <a:rPr lang="en-US" altLang="en-US" sz="1867" i="1" dirty="0">
                <a:solidFill>
                  <a:schemeClr val="tx1"/>
                </a:solidFill>
              </a:rPr>
              <a:t>JCO</a:t>
            </a:r>
            <a:r>
              <a:rPr lang="en-US" altLang="en-US" sz="1867" dirty="0">
                <a:solidFill>
                  <a:schemeClr val="tx1"/>
                </a:solidFill>
              </a:rPr>
              <a:t> 2017; Phillips </a:t>
            </a:r>
            <a:r>
              <a:rPr lang="en-US" altLang="en-US" sz="1867" i="1" dirty="0">
                <a:solidFill>
                  <a:schemeClr val="tx1"/>
                </a:solidFill>
              </a:rPr>
              <a:t>et al</a:t>
            </a:r>
            <a:r>
              <a:rPr lang="en-US" altLang="en-US" sz="1867" dirty="0">
                <a:solidFill>
                  <a:schemeClr val="tx1"/>
                </a:solidFill>
              </a:rPr>
              <a:t>.</a:t>
            </a:r>
            <a:r>
              <a:rPr lang="en-US" altLang="en-US" sz="1867" i="1" dirty="0">
                <a:solidFill>
                  <a:schemeClr val="tx1"/>
                </a:solidFill>
              </a:rPr>
              <a:t> JAMA Onc </a:t>
            </a:r>
            <a:r>
              <a:rPr lang="en-US" altLang="en-US" sz="1867" dirty="0">
                <a:solidFill>
                  <a:schemeClr val="tx1"/>
                </a:solidFill>
              </a:rPr>
              <a:t>2020; </a:t>
            </a:r>
            <a:r>
              <a:rPr lang="en-US" altLang="en-US" sz="1867" dirty="0" err="1">
                <a:solidFill>
                  <a:schemeClr val="tx1"/>
                </a:solidFill>
              </a:rPr>
              <a:t>Deek</a:t>
            </a:r>
            <a:r>
              <a:rPr lang="en-US" altLang="en-US" sz="1867" dirty="0">
                <a:solidFill>
                  <a:schemeClr val="tx1"/>
                </a:solidFill>
              </a:rPr>
              <a:t> </a:t>
            </a:r>
            <a:r>
              <a:rPr lang="en-US" altLang="en-US" sz="1867" i="1" dirty="0">
                <a:solidFill>
                  <a:schemeClr val="tx1"/>
                </a:solidFill>
              </a:rPr>
              <a:t>et al</a:t>
            </a:r>
            <a:r>
              <a:rPr lang="en-US" altLang="en-US" sz="1867" dirty="0">
                <a:solidFill>
                  <a:schemeClr val="tx1"/>
                </a:solidFill>
              </a:rPr>
              <a:t>. </a:t>
            </a:r>
            <a:r>
              <a:rPr lang="en-US" altLang="en-US" sz="1867" i="1" dirty="0">
                <a:solidFill>
                  <a:schemeClr val="tx1"/>
                </a:solidFill>
              </a:rPr>
              <a:t>JCO</a:t>
            </a:r>
            <a:r>
              <a:rPr lang="en-US" altLang="en-US" sz="1867" dirty="0">
                <a:solidFill>
                  <a:schemeClr val="tx1"/>
                </a:solidFill>
              </a:rPr>
              <a:t> 2022</a:t>
            </a:r>
          </a:p>
        </p:txBody>
      </p:sp>
      <p:sp>
        <p:nvSpPr>
          <p:cNvPr id="6" name="Slide Number Placeholder 5">
            <a:extLst>
              <a:ext uri="{FF2B5EF4-FFF2-40B4-BE49-F238E27FC236}">
                <a16:creationId xmlns:a16="http://schemas.microsoft.com/office/drawing/2014/main" id="{77C25A2E-F45A-3147-8FBD-EA4759925652}"/>
              </a:ext>
            </a:extLst>
          </p:cNvPr>
          <p:cNvSpPr>
            <a:spLocks noGrp="1"/>
          </p:cNvSpPr>
          <p:nvPr>
            <p:ph type="sldNum" sz="quarter" idx="12"/>
          </p:nvPr>
        </p:nvSpPr>
        <p:spPr>
          <a:xfrm>
            <a:off x="10261600" y="6356351"/>
            <a:ext cx="1092200" cy="365125"/>
          </a:xfrm>
        </p:spPr>
        <p:txBody>
          <a:bodyPr/>
          <a:lstStyle/>
          <a:p>
            <a:fld id="{5A957963-CFA8-4CF9-A0F7-E40888690779}" type="slidenum">
              <a:rPr lang="en-US" altLang="en-US" smtClean="0"/>
              <a:pPr/>
              <a:t>23</a:t>
            </a:fld>
            <a:endParaRPr lang="en-US" altLang="en-US" dirty="0">
              <a:solidFill>
                <a:srgbClr val="002C77"/>
              </a:solidFill>
            </a:endParaRPr>
          </a:p>
        </p:txBody>
      </p:sp>
      <p:pic>
        <p:nvPicPr>
          <p:cNvPr id="7" name="Picture 6" descr="A close up of a map&#10;&#10;Description automatically generated">
            <a:extLst>
              <a:ext uri="{FF2B5EF4-FFF2-40B4-BE49-F238E27FC236}">
                <a16:creationId xmlns:a16="http://schemas.microsoft.com/office/drawing/2014/main" id="{4096226D-E789-DD4A-8F34-FD6617F88E1F}"/>
              </a:ext>
            </a:extLst>
          </p:cNvPr>
          <p:cNvPicPr/>
          <p:nvPr/>
        </p:nvPicPr>
        <p:blipFill>
          <a:blip r:embed="rId3"/>
          <a:stretch>
            <a:fillRect/>
          </a:stretch>
        </p:blipFill>
        <p:spPr>
          <a:xfrm>
            <a:off x="6604000" y="2460019"/>
            <a:ext cx="4876800" cy="3742660"/>
          </a:xfrm>
          <a:prstGeom prst="rect">
            <a:avLst/>
          </a:prstGeom>
        </p:spPr>
      </p:pic>
      <p:sp>
        <p:nvSpPr>
          <p:cNvPr id="8" name="Content Placeholder 2">
            <a:extLst>
              <a:ext uri="{FF2B5EF4-FFF2-40B4-BE49-F238E27FC236}">
                <a16:creationId xmlns:a16="http://schemas.microsoft.com/office/drawing/2014/main" id="{920E6D69-D2B7-E833-B58D-C981189198FD}"/>
              </a:ext>
            </a:extLst>
          </p:cNvPr>
          <p:cNvSpPr txBox="1">
            <a:spLocks/>
          </p:cNvSpPr>
          <p:nvPr/>
        </p:nvSpPr>
        <p:spPr>
          <a:xfrm>
            <a:off x="304800" y="1149744"/>
            <a:ext cx="5791200" cy="1143000"/>
          </a:xfrm>
          <a:prstGeom prst="rect">
            <a:avLst/>
          </a:prstGeom>
        </p:spPr>
        <p:txBody>
          <a:bodyPr vert="horz" lIns="121920" tIns="60960" rIns="121920" bIns="6096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933" b="1" dirty="0"/>
              <a:t>STOMP trial</a:t>
            </a:r>
          </a:p>
          <a:p>
            <a:pPr marL="0" indent="0">
              <a:buNone/>
            </a:pPr>
            <a:r>
              <a:rPr lang="en-US" sz="2933" dirty="0"/>
              <a:t>- ADT free survival 21 vs 13 months</a:t>
            </a:r>
          </a:p>
          <a:p>
            <a:pPr>
              <a:buFontTx/>
              <a:buChar char="-"/>
            </a:pPr>
            <a:endParaRPr lang="en-US" sz="2933" dirty="0"/>
          </a:p>
        </p:txBody>
      </p:sp>
      <p:pic>
        <p:nvPicPr>
          <p:cNvPr id="9" name="Picture 8">
            <a:extLst>
              <a:ext uri="{FF2B5EF4-FFF2-40B4-BE49-F238E27FC236}">
                <a16:creationId xmlns:a16="http://schemas.microsoft.com/office/drawing/2014/main" id="{C604DDF1-0EB7-D0F9-E3C9-2E9BE59B6682}"/>
              </a:ext>
            </a:extLst>
          </p:cNvPr>
          <p:cNvPicPr>
            <a:picLocks noChangeAspect="1"/>
          </p:cNvPicPr>
          <p:nvPr/>
        </p:nvPicPr>
        <p:blipFill>
          <a:blip r:embed="rId4"/>
          <a:stretch>
            <a:fillRect/>
          </a:stretch>
        </p:blipFill>
        <p:spPr>
          <a:xfrm>
            <a:off x="711200" y="2505740"/>
            <a:ext cx="3723272" cy="3499185"/>
          </a:xfrm>
          <a:prstGeom prst="rect">
            <a:avLst/>
          </a:prstGeom>
        </p:spPr>
      </p:pic>
    </p:spTree>
    <p:extLst>
      <p:ext uri="{BB962C8B-B14F-4D97-AF65-F5344CB8AC3E}">
        <p14:creationId xmlns:p14="http://schemas.microsoft.com/office/powerpoint/2010/main" val="2477892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12A23-87F1-BFD1-134B-B1E8512F15FA}"/>
              </a:ext>
            </a:extLst>
          </p:cNvPr>
          <p:cNvSpPr>
            <a:spLocks noGrp="1"/>
          </p:cNvSpPr>
          <p:nvPr>
            <p:ph type="title"/>
          </p:nvPr>
        </p:nvSpPr>
        <p:spPr>
          <a:xfrm>
            <a:off x="203201" y="68791"/>
            <a:ext cx="10515600" cy="1325563"/>
          </a:xfrm>
        </p:spPr>
        <p:txBody>
          <a:bodyPr/>
          <a:lstStyle/>
          <a:p>
            <a:r>
              <a:rPr lang="en-US" b="1" dirty="0">
                <a:solidFill>
                  <a:srgbClr val="0070C0"/>
                </a:solidFill>
              </a:rPr>
              <a:t>SBRT in Metachronous Oligometastasis</a:t>
            </a:r>
          </a:p>
        </p:txBody>
      </p:sp>
      <p:sp>
        <p:nvSpPr>
          <p:cNvPr id="6" name="Slide Number Placeholder 5">
            <a:extLst>
              <a:ext uri="{FF2B5EF4-FFF2-40B4-BE49-F238E27FC236}">
                <a16:creationId xmlns:a16="http://schemas.microsoft.com/office/drawing/2014/main" id="{FE871FDC-4B9D-6BCB-0CAA-81AC894F6CF1}"/>
              </a:ext>
            </a:extLst>
          </p:cNvPr>
          <p:cNvSpPr>
            <a:spLocks noGrp="1"/>
          </p:cNvSpPr>
          <p:nvPr>
            <p:ph type="sldNum" sz="quarter" idx="12"/>
          </p:nvPr>
        </p:nvSpPr>
        <p:spPr/>
        <p:txBody>
          <a:bodyPr/>
          <a:lstStyle/>
          <a:p>
            <a:fld id="{5A957963-CFA8-4CF9-A0F7-E40888690779}" type="slidenum">
              <a:rPr lang="en-US" altLang="en-US" smtClean="0"/>
              <a:pPr/>
              <a:t>24</a:t>
            </a:fld>
            <a:endParaRPr lang="en-US" altLang="en-US" dirty="0">
              <a:solidFill>
                <a:srgbClr val="002C77"/>
              </a:solidFill>
            </a:endParaRPr>
          </a:p>
        </p:txBody>
      </p:sp>
      <p:pic>
        <p:nvPicPr>
          <p:cNvPr id="7" name="Picture 6">
            <a:extLst>
              <a:ext uri="{FF2B5EF4-FFF2-40B4-BE49-F238E27FC236}">
                <a16:creationId xmlns:a16="http://schemas.microsoft.com/office/drawing/2014/main" id="{6799AFBB-D517-0A6F-A222-ABFEDDE96B79}"/>
              </a:ext>
            </a:extLst>
          </p:cNvPr>
          <p:cNvPicPr/>
          <p:nvPr/>
        </p:nvPicPr>
        <p:blipFill>
          <a:blip r:embed="rId3"/>
          <a:stretch>
            <a:fillRect/>
          </a:stretch>
        </p:blipFill>
        <p:spPr>
          <a:xfrm>
            <a:off x="6305550" y="1727200"/>
            <a:ext cx="5034369" cy="4343400"/>
          </a:xfrm>
          <a:prstGeom prst="rect">
            <a:avLst/>
          </a:prstGeom>
        </p:spPr>
      </p:pic>
      <p:sp>
        <p:nvSpPr>
          <p:cNvPr id="8" name="TextBox 7">
            <a:extLst>
              <a:ext uri="{FF2B5EF4-FFF2-40B4-BE49-F238E27FC236}">
                <a16:creationId xmlns:a16="http://schemas.microsoft.com/office/drawing/2014/main" id="{BD70812D-54E5-8788-47BD-B16256EA5EB8}"/>
              </a:ext>
            </a:extLst>
          </p:cNvPr>
          <p:cNvSpPr txBox="1"/>
          <p:nvPr/>
        </p:nvSpPr>
        <p:spPr>
          <a:xfrm>
            <a:off x="203201" y="1905000"/>
            <a:ext cx="5588000" cy="4360296"/>
          </a:xfrm>
          <a:prstGeom prst="rect">
            <a:avLst/>
          </a:prstGeom>
          <a:noFill/>
        </p:spPr>
        <p:txBody>
          <a:bodyPr wrap="square" rtlCol="0">
            <a:spAutoFit/>
          </a:bodyPr>
          <a:lstStyle/>
          <a:p>
            <a:r>
              <a:rPr lang="en-US" sz="2933" b="1" dirty="0"/>
              <a:t>SABR COMET</a:t>
            </a:r>
          </a:p>
          <a:p>
            <a:pPr marL="380990" indent="-380990">
              <a:buFontTx/>
              <a:buChar char="-"/>
            </a:pPr>
            <a:r>
              <a:rPr lang="en-US" sz="2667" dirty="0"/>
              <a:t>Metachronous oligometastatic disease</a:t>
            </a:r>
          </a:p>
          <a:p>
            <a:pPr marL="380990" indent="-380990">
              <a:buFontTx/>
              <a:buChar char="-"/>
            </a:pPr>
            <a:r>
              <a:rPr lang="en-US" sz="2667" dirty="0"/>
              <a:t>Included prostate, breast, lung, CRC, and 33% ‘other’ histologies</a:t>
            </a:r>
          </a:p>
          <a:p>
            <a:pPr marL="380990" indent="-380990">
              <a:buFontTx/>
              <a:buChar char="-"/>
            </a:pPr>
            <a:r>
              <a:rPr lang="en-US" sz="2667" dirty="0"/>
              <a:t>MDT improved 5 yr OS from 17.7% to 42.3%</a:t>
            </a:r>
          </a:p>
          <a:p>
            <a:pPr marL="380990" indent="-380990">
              <a:buFontTx/>
              <a:buChar char="-"/>
            </a:pPr>
            <a:endParaRPr lang="en-US" sz="2933" dirty="0"/>
          </a:p>
          <a:p>
            <a:pPr marL="380990" indent="-380990">
              <a:buFontTx/>
              <a:buChar char="-"/>
            </a:pPr>
            <a:endParaRPr lang="en-US" sz="2933" dirty="0"/>
          </a:p>
          <a:p>
            <a:endParaRPr lang="en-US" sz="2933" dirty="0"/>
          </a:p>
        </p:txBody>
      </p:sp>
      <p:sp>
        <p:nvSpPr>
          <p:cNvPr id="9" name="Footer Placeholder 4">
            <a:extLst>
              <a:ext uri="{FF2B5EF4-FFF2-40B4-BE49-F238E27FC236}">
                <a16:creationId xmlns:a16="http://schemas.microsoft.com/office/drawing/2014/main" id="{64F84A15-C772-BA2D-EC8C-1BAFA1E0132D}"/>
              </a:ext>
            </a:extLst>
          </p:cNvPr>
          <p:cNvSpPr txBox="1">
            <a:spLocks/>
          </p:cNvSpPr>
          <p:nvPr/>
        </p:nvSpPr>
        <p:spPr>
          <a:xfrm>
            <a:off x="1422400" y="6255174"/>
            <a:ext cx="9347200" cy="447676"/>
          </a:xfrm>
          <a:prstGeom prst="rect">
            <a:avLst/>
          </a:prstGeom>
        </p:spPr>
        <p:txBody>
          <a:bodyPr vert="horz" lIns="121920" tIns="60960" rIns="121920" bIns="60960" rtlCol="0" anchor="ctr"/>
          <a:lstStyle>
            <a:defPPr>
              <a:defRPr lang="en-US"/>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1867" dirty="0">
                <a:solidFill>
                  <a:schemeClr val="tx1"/>
                </a:solidFill>
              </a:rPr>
              <a:t>Palma </a:t>
            </a:r>
            <a:r>
              <a:rPr lang="en-US" altLang="en-US" sz="1867" i="1" dirty="0">
                <a:solidFill>
                  <a:schemeClr val="tx1"/>
                </a:solidFill>
              </a:rPr>
              <a:t>et al</a:t>
            </a:r>
            <a:r>
              <a:rPr lang="en-US" altLang="en-US" sz="1867" dirty="0">
                <a:solidFill>
                  <a:schemeClr val="tx1"/>
                </a:solidFill>
              </a:rPr>
              <a:t>. </a:t>
            </a:r>
            <a:r>
              <a:rPr lang="en-US" altLang="en-US" sz="1867" i="1" dirty="0">
                <a:solidFill>
                  <a:schemeClr val="tx1"/>
                </a:solidFill>
              </a:rPr>
              <a:t>Lancet</a:t>
            </a:r>
            <a:r>
              <a:rPr lang="en-US" altLang="en-US" sz="1867" dirty="0">
                <a:solidFill>
                  <a:schemeClr val="tx1"/>
                </a:solidFill>
              </a:rPr>
              <a:t> 2019; Palma </a:t>
            </a:r>
            <a:r>
              <a:rPr lang="en-US" altLang="en-US" sz="1867" i="1" dirty="0">
                <a:solidFill>
                  <a:schemeClr val="tx1"/>
                </a:solidFill>
              </a:rPr>
              <a:t>et al</a:t>
            </a:r>
            <a:r>
              <a:rPr lang="en-US" altLang="en-US" sz="1867" dirty="0">
                <a:solidFill>
                  <a:schemeClr val="tx1"/>
                </a:solidFill>
              </a:rPr>
              <a:t>.</a:t>
            </a:r>
            <a:r>
              <a:rPr lang="en-US" altLang="en-US" sz="1867" i="1" dirty="0">
                <a:solidFill>
                  <a:schemeClr val="tx1"/>
                </a:solidFill>
              </a:rPr>
              <a:t> JCO </a:t>
            </a:r>
            <a:r>
              <a:rPr lang="en-US" altLang="en-US" sz="1867" dirty="0">
                <a:solidFill>
                  <a:schemeClr val="tx1"/>
                </a:solidFill>
              </a:rPr>
              <a:t>2020</a:t>
            </a:r>
          </a:p>
        </p:txBody>
      </p:sp>
    </p:spTree>
    <p:extLst>
      <p:ext uri="{BB962C8B-B14F-4D97-AF65-F5344CB8AC3E}">
        <p14:creationId xmlns:p14="http://schemas.microsoft.com/office/powerpoint/2010/main" val="24199956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F119D-DB0A-EEAA-4466-952AABC0D20C}"/>
              </a:ext>
            </a:extLst>
          </p:cNvPr>
          <p:cNvSpPr>
            <a:spLocks noGrp="1"/>
          </p:cNvSpPr>
          <p:nvPr>
            <p:ph type="title"/>
          </p:nvPr>
        </p:nvSpPr>
        <p:spPr>
          <a:xfrm>
            <a:off x="277707" y="14604"/>
            <a:ext cx="10515600" cy="1325563"/>
          </a:xfrm>
        </p:spPr>
        <p:txBody>
          <a:bodyPr/>
          <a:lstStyle/>
          <a:p>
            <a:r>
              <a:rPr lang="en-US" b="1" dirty="0">
                <a:solidFill>
                  <a:srgbClr val="0070C0"/>
                </a:solidFill>
              </a:rPr>
              <a:t>Case #3</a:t>
            </a:r>
          </a:p>
        </p:txBody>
      </p:sp>
      <p:sp>
        <p:nvSpPr>
          <p:cNvPr id="3" name="Content Placeholder 2">
            <a:extLst>
              <a:ext uri="{FF2B5EF4-FFF2-40B4-BE49-F238E27FC236}">
                <a16:creationId xmlns:a16="http://schemas.microsoft.com/office/drawing/2014/main" id="{3A3C8665-FEDD-8D72-1E20-88982AF02841}"/>
              </a:ext>
            </a:extLst>
          </p:cNvPr>
          <p:cNvSpPr>
            <a:spLocks noGrp="1"/>
          </p:cNvSpPr>
          <p:nvPr>
            <p:ph idx="1"/>
          </p:nvPr>
        </p:nvSpPr>
        <p:spPr>
          <a:xfrm>
            <a:off x="304799" y="1463780"/>
            <a:ext cx="6352852" cy="4892571"/>
          </a:xfrm>
        </p:spPr>
        <p:txBody>
          <a:bodyPr>
            <a:noAutofit/>
          </a:bodyPr>
          <a:lstStyle/>
          <a:p>
            <a:r>
              <a:rPr lang="en-US" sz="2667" dirty="0"/>
              <a:t>75-year-old male with Gleason grade group 1 prostate cancer s/p radical prostatectomy, and later salvage prostate bed RT for biochemical recurrence</a:t>
            </a:r>
          </a:p>
          <a:p>
            <a:endParaRPr lang="en-US" sz="2667" dirty="0"/>
          </a:p>
          <a:p>
            <a:r>
              <a:rPr lang="en-US" sz="2667" dirty="0"/>
              <a:t>Three years later he had another biochemical recurrence (PSA-doubling time 5 months). PSMA PET scan showed two hypermetabolic pelvic lymph nodes</a:t>
            </a:r>
          </a:p>
          <a:p>
            <a:endParaRPr lang="en-US" sz="2667" dirty="0"/>
          </a:p>
          <a:p>
            <a:r>
              <a:rPr lang="en-US" sz="2667" dirty="0"/>
              <a:t>Treated with SBRT alone (no ADT), 40 Gy/5 fractions</a:t>
            </a:r>
          </a:p>
        </p:txBody>
      </p:sp>
      <p:sp>
        <p:nvSpPr>
          <p:cNvPr id="5" name="Footer Placeholder 4">
            <a:extLst>
              <a:ext uri="{FF2B5EF4-FFF2-40B4-BE49-F238E27FC236}">
                <a16:creationId xmlns:a16="http://schemas.microsoft.com/office/drawing/2014/main" id="{107528C3-F209-CCB8-ABB3-D56B6EA582DC}"/>
              </a:ext>
            </a:extLst>
          </p:cNvPr>
          <p:cNvSpPr>
            <a:spLocks noGrp="1"/>
          </p:cNvSpPr>
          <p:nvPr>
            <p:ph type="ftr" sz="quarter" idx="11"/>
          </p:nvPr>
        </p:nvSpPr>
        <p:spPr>
          <a:xfrm>
            <a:off x="4038600" y="6356351"/>
            <a:ext cx="4114800" cy="365125"/>
          </a:xfrm>
        </p:spPr>
        <p:txBody>
          <a:bodyPr/>
          <a:lstStyle/>
          <a:p>
            <a:endParaRPr lang="en-US" altLang="en-US" dirty="0"/>
          </a:p>
        </p:txBody>
      </p:sp>
      <p:sp>
        <p:nvSpPr>
          <p:cNvPr id="6" name="Slide Number Placeholder 5">
            <a:extLst>
              <a:ext uri="{FF2B5EF4-FFF2-40B4-BE49-F238E27FC236}">
                <a16:creationId xmlns:a16="http://schemas.microsoft.com/office/drawing/2014/main" id="{262A11EF-6709-4A2F-1A64-312FE7F9CA1C}"/>
              </a:ext>
            </a:extLst>
          </p:cNvPr>
          <p:cNvSpPr>
            <a:spLocks noGrp="1"/>
          </p:cNvSpPr>
          <p:nvPr>
            <p:ph type="sldNum" sz="quarter" idx="12"/>
          </p:nvPr>
        </p:nvSpPr>
        <p:spPr/>
        <p:txBody>
          <a:bodyPr/>
          <a:lstStyle/>
          <a:p>
            <a:fld id="{5A957963-CFA8-4CF9-A0F7-E40888690779}" type="slidenum">
              <a:rPr lang="en-US" altLang="en-US" smtClean="0"/>
              <a:pPr/>
              <a:t>25</a:t>
            </a:fld>
            <a:endParaRPr lang="en-US" altLang="en-US" dirty="0">
              <a:solidFill>
                <a:srgbClr val="002C77"/>
              </a:solidFill>
            </a:endParaRPr>
          </a:p>
        </p:txBody>
      </p:sp>
      <p:pic>
        <p:nvPicPr>
          <p:cNvPr id="8" name="Picture 7">
            <a:extLst>
              <a:ext uri="{FF2B5EF4-FFF2-40B4-BE49-F238E27FC236}">
                <a16:creationId xmlns:a16="http://schemas.microsoft.com/office/drawing/2014/main" id="{8FF9669C-33C7-4748-B0DF-03570A677638}"/>
              </a:ext>
            </a:extLst>
          </p:cNvPr>
          <p:cNvPicPr>
            <a:picLocks noChangeAspect="1"/>
          </p:cNvPicPr>
          <p:nvPr/>
        </p:nvPicPr>
        <p:blipFill>
          <a:blip r:embed="rId2"/>
          <a:stretch>
            <a:fillRect/>
          </a:stretch>
        </p:blipFill>
        <p:spPr>
          <a:xfrm>
            <a:off x="6663053" y="1736197"/>
            <a:ext cx="5224148" cy="3385607"/>
          </a:xfrm>
          <a:prstGeom prst="rect">
            <a:avLst/>
          </a:prstGeom>
        </p:spPr>
      </p:pic>
      <p:cxnSp>
        <p:nvCxnSpPr>
          <p:cNvPr id="11" name="Straight Arrow Connector 10">
            <a:extLst>
              <a:ext uri="{FF2B5EF4-FFF2-40B4-BE49-F238E27FC236}">
                <a16:creationId xmlns:a16="http://schemas.microsoft.com/office/drawing/2014/main" id="{01628B22-54DE-4E5B-8977-1A4A5AB5F68A}"/>
              </a:ext>
            </a:extLst>
          </p:cNvPr>
          <p:cNvCxnSpPr>
            <a:cxnSpLocks/>
          </p:cNvCxnSpPr>
          <p:nvPr/>
        </p:nvCxnSpPr>
        <p:spPr>
          <a:xfrm flipH="1" flipV="1">
            <a:off x="9121452" y="3889505"/>
            <a:ext cx="812800" cy="406400"/>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3668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22E3BF-6F21-A794-A676-84B37C58A048}"/>
              </a:ext>
            </a:extLst>
          </p:cNvPr>
          <p:cNvSpPr>
            <a:spLocks noGrp="1"/>
          </p:cNvSpPr>
          <p:nvPr>
            <p:ph idx="1"/>
          </p:nvPr>
        </p:nvSpPr>
        <p:spPr>
          <a:xfrm>
            <a:off x="203200" y="1885315"/>
            <a:ext cx="4478867" cy="4351339"/>
          </a:xfrm>
        </p:spPr>
        <p:txBody>
          <a:bodyPr/>
          <a:lstStyle/>
          <a:p>
            <a:r>
              <a:rPr lang="en-US" dirty="0"/>
              <a:t>Significant PSA decline (and still declining) almost one year post SBRT. Remains on observation </a:t>
            </a:r>
          </a:p>
        </p:txBody>
      </p:sp>
      <p:sp>
        <p:nvSpPr>
          <p:cNvPr id="5" name="Footer Placeholder 4">
            <a:extLst>
              <a:ext uri="{FF2B5EF4-FFF2-40B4-BE49-F238E27FC236}">
                <a16:creationId xmlns:a16="http://schemas.microsoft.com/office/drawing/2014/main" id="{3197A84E-D25F-215D-E918-82CB5931DC50}"/>
              </a:ext>
            </a:extLst>
          </p:cNvPr>
          <p:cNvSpPr>
            <a:spLocks noGrp="1"/>
          </p:cNvSpPr>
          <p:nvPr>
            <p:ph type="ftr" sz="quarter" idx="11"/>
          </p:nvPr>
        </p:nvSpPr>
        <p:spPr>
          <a:xfrm>
            <a:off x="4038600" y="6356351"/>
            <a:ext cx="4114800" cy="365125"/>
          </a:xfrm>
        </p:spPr>
        <p:txBody>
          <a:bodyPr/>
          <a:lstStyle/>
          <a:p>
            <a:endParaRPr lang="en-US" altLang="en-US" dirty="0"/>
          </a:p>
        </p:txBody>
      </p:sp>
      <p:sp>
        <p:nvSpPr>
          <p:cNvPr id="6" name="Slide Number Placeholder 5">
            <a:extLst>
              <a:ext uri="{FF2B5EF4-FFF2-40B4-BE49-F238E27FC236}">
                <a16:creationId xmlns:a16="http://schemas.microsoft.com/office/drawing/2014/main" id="{ECDEB830-838B-0666-8A9F-C0C3A395D78D}"/>
              </a:ext>
            </a:extLst>
          </p:cNvPr>
          <p:cNvSpPr>
            <a:spLocks noGrp="1"/>
          </p:cNvSpPr>
          <p:nvPr>
            <p:ph type="sldNum" sz="quarter" idx="12"/>
          </p:nvPr>
        </p:nvSpPr>
        <p:spPr/>
        <p:txBody>
          <a:bodyPr/>
          <a:lstStyle/>
          <a:p>
            <a:fld id="{5A957963-CFA8-4CF9-A0F7-E40888690779}" type="slidenum">
              <a:rPr lang="en-US" altLang="en-US" smtClean="0"/>
              <a:pPr/>
              <a:t>26</a:t>
            </a:fld>
            <a:endParaRPr lang="en-US" altLang="en-US" dirty="0">
              <a:solidFill>
                <a:srgbClr val="002C77"/>
              </a:solidFill>
            </a:endParaRPr>
          </a:p>
        </p:txBody>
      </p:sp>
      <p:graphicFrame>
        <p:nvGraphicFramePr>
          <p:cNvPr id="7" name="Chart 6">
            <a:extLst>
              <a:ext uri="{FF2B5EF4-FFF2-40B4-BE49-F238E27FC236}">
                <a16:creationId xmlns:a16="http://schemas.microsoft.com/office/drawing/2014/main" id="{D2B11A51-3585-0F32-6A0F-D7887FC10241}"/>
              </a:ext>
            </a:extLst>
          </p:cNvPr>
          <p:cNvGraphicFramePr>
            <a:graphicFrameLocks/>
          </p:cNvGraphicFramePr>
          <p:nvPr/>
        </p:nvGraphicFramePr>
        <p:xfrm>
          <a:off x="5562600" y="1885315"/>
          <a:ext cx="6096000" cy="3657600"/>
        </p:xfrm>
        <a:graphic>
          <a:graphicData uri="http://schemas.openxmlformats.org/drawingml/2006/chart">
            <c:chart xmlns:c="http://schemas.openxmlformats.org/drawingml/2006/chart" xmlns:r="http://schemas.openxmlformats.org/officeDocument/2006/relationships" r:id="rId2"/>
          </a:graphicData>
        </a:graphic>
      </p:graphicFrame>
      <p:sp>
        <p:nvSpPr>
          <p:cNvPr id="8" name="Title 1">
            <a:extLst>
              <a:ext uri="{FF2B5EF4-FFF2-40B4-BE49-F238E27FC236}">
                <a16:creationId xmlns:a16="http://schemas.microsoft.com/office/drawing/2014/main" id="{43E6EF1B-939C-112D-A526-1CA7FE0625F0}"/>
              </a:ext>
            </a:extLst>
          </p:cNvPr>
          <p:cNvSpPr>
            <a:spLocks noGrp="1"/>
          </p:cNvSpPr>
          <p:nvPr>
            <p:ph type="title"/>
          </p:nvPr>
        </p:nvSpPr>
        <p:spPr>
          <a:xfrm>
            <a:off x="304800" y="138217"/>
            <a:ext cx="10515600" cy="1325563"/>
          </a:xfrm>
        </p:spPr>
        <p:txBody>
          <a:bodyPr/>
          <a:lstStyle/>
          <a:p>
            <a:r>
              <a:rPr lang="en-US" b="1" dirty="0">
                <a:solidFill>
                  <a:srgbClr val="0070C0"/>
                </a:solidFill>
              </a:rPr>
              <a:t>Case #3</a:t>
            </a:r>
          </a:p>
        </p:txBody>
      </p:sp>
    </p:spTree>
    <p:extLst>
      <p:ext uri="{BB962C8B-B14F-4D97-AF65-F5344CB8AC3E}">
        <p14:creationId xmlns:p14="http://schemas.microsoft.com/office/powerpoint/2010/main" val="2022306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FE22F-5CC2-4121-B04F-F36790F6B3C6}"/>
              </a:ext>
            </a:extLst>
          </p:cNvPr>
          <p:cNvSpPr>
            <a:spLocks noGrp="1"/>
          </p:cNvSpPr>
          <p:nvPr>
            <p:ph type="title"/>
          </p:nvPr>
        </p:nvSpPr>
        <p:spPr>
          <a:xfrm>
            <a:off x="0" y="-114495"/>
            <a:ext cx="10515600" cy="1325563"/>
          </a:xfrm>
        </p:spPr>
        <p:txBody>
          <a:bodyPr/>
          <a:lstStyle/>
          <a:p>
            <a:r>
              <a:rPr lang="en-US" b="1" dirty="0">
                <a:solidFill>
                  <a:srgbClr val="0070C0"/>
                </a:solidFill>
              </a:rPr>
              <a:t>Case #4</a:t>
            </a:r>
            <a:endParaRPr lang="en-US" dirty="0"/>
          </a:p>
        </p:txBody>
      </p:sp>
      <p:sp>
        <p:nvSpPr>
          <p:cNvPr id="3" name="Content Placeholder 2">
            <a:extLst>
              <a:ext uri="{FF2B5EF4-FFF2-40B4-BE49-F238E27FC236}">
                <a16:creationId xmlns:a16="http://schemas.microsoft.com/office/drawing/2014/main" id="{2D5BD337-F385-41E7-97A9-00B6BDC54A8B}"/>
              </a:ext>
            </a:extLst>
          </p:cNvPr>
          <p:cNvSpPr>
            <a:spLocks noGrp="1"/>
          </p:cNvSpPr>
          <p:nvPr>
            <p:ph idx="1"/>
          </p:nvPr>
        </p:nvSpPr>
        <p:spPr>
          <a:xfrm>
            <a:off x="203200" y="1253331"/>
            <a:ext cx="5918200" cy="5223669"/>
          </a:xfrm>
        </p:spPr>
        <p:txBody>
          <a:bodyPr>
            <a:noAutofit/>
          </a:bodyPr>
          <a:lstStyle/>
          <a:p>
            <a:r>
              <a:rPr lang="en-US" sz="2400" dirty="0"/>
              <a:t>71-year-old with a history of pT4N1 Gleason grade group 5, </a:t>
            </a:r>
            <a:r>
              <a:rPr lang="en-US" sz="2400" dirty="0" err="1"/>
              <a:t>iPSA</a:t>
            </a:r>
            <a:r>
              <a:rPr lang="en-US" sz="2400" dirty="0"/>
              <a:t> 54.9 prostate cancer s/p radical prostatectomy with positive margins followed by adjuvant RT, 70.2 </a:t>
            </a:r>
            <a:r>
              <a:rPr lang="en-US" sz="2400" dirty="0" err="1"/>
              <a:t>Gy</a:t>
            </a:r>
            <a:r>
              <a:rPr lang="en-US" sz="2400" dirty="0"/>
              <a:t> in 39 fractions</a:t>
            </a:r>
          </a:p>
          <a:p>
            <a:r>
              <a:rPr lang="en-US" sz="2400" dirty="0"/>
              <a:t>PSA rose after adjuvant RT. Poor tolerance to ADT requiring hospitalization for CHF. PSA rose to 17 ng/mL on ADT break. Imaging showed pelvic and PA lymph nodes</a:t>
            </a:r>
          </a:p>
          <a:p>
            <a:r>
              <a:rPr lang="en-US" sz="2400" dirty="0"/>
              <a:t>Treated with IMRT using simultaneous integrated boost to 55 </a:t>
            </a:r>
            <a:r>
              <a:rPr lang="en-US" sz="2400" dirty="0" err="1"/>
              <a:t>Gy</a:t>
            </a:r>
            <a:r>
              <a:rPr lang="en-US" sz="2400" dirty="0"/>
              <a:t> in 20 fractions</a:t>
            </a:r>
          </a:p>
          <a:p>
            <a:r>
              <a:rPr lang="en-US" sz="2400" dirty="0"/>
              <a:t>PSA decreased to undetectable</a:t>
            </a:r>
          </a:p>
        </p:txBody>
      </p:sp>
      <p:sp>
        <p:nvSpPr>
          <p:cNvPr id="4" name="Footer Placeholder 3">
            <a:extLst>
              <a:ext uri="{FF2B5EF4-FFF2-40B4-BE49-F238E27FC236}">
                <a16:creationId xmlns:a16="http://schemas.microsoft.com/office/drawing/2014/main" id="{176C3992-E589-4F4D-BC5B-37382E95B9DB}"/>
              </a:ext>
            </a:extLst>
          </p:cNvPr>
          <p:cNvSpPr>
            <a:spLocks noGrp="1"/>
          </p:cNvSpPr>
          <p:nvPr>
            <p:ph type="ftr" sz="quarter" idx="11"/>
          </p:nvPr>
        </p:nvSpPr>
        <p:spPr/>
        <p:txBody>
          <a:bodyPr/>
          <a:lstStyle/>
          <a:p>
            <a:endParaRPr lang="en-US" altLang="en-US" dirty="0"/>
          </a:p>
        </p:txBody>
      </p:sp>
      <p:sp>
        <p:nvSpPr>
          <p:cNvPr id="5" name="Slide Number Placeholder 4">
            <a:extLst>
              <a:ext uri="{FF2B5EF4-FFF2-40B4-BE49-F238E27FC236}">
                <a16:creationId xmlns:a16="http://schemas.microsoft.com/office/drawing/2014/main" id="{4F9E8974-091E-4D29-BCFB-ECE74D317192}"/>
              </a:ext>
            </a:extLst>
          </p:cNvPr>
          <p:cNvSpPr>
            <a:spLocks noGrp="1"/>
          </p:cNvSpPr>
          <p:nvPr>
            <p:ph type="sldNum" sz="quarter" idx="12"/>
          </p:nvPr>
        </p:nvSpPr>
        <p:spPr/>
        <p:txBody>
          <a:bodyPr/>
          <a:lstStyle/>
          <a:p>
            <a:fld id="{5A957963-CFA8-4CF9-A0F7-E40888690779}" type="slidenum">
              <a:rPr lang="en-US" altLang="en-US" smtClean="0"/>
              <a:pPr/>
              <a:t>27</a:t>
            </a:fld>
            <a:endParaRPr lang="en-US" altLang="en-US" dirty="0">
              <a:solidFill>
                <a:srgbClr val="002C77"/>
              </a:solidFill>
            </a:endParaRPr>
          </a:p>
        </p:txBody>
      </p:sp>
      <p:pic>
        <p:nvPicPr>
          <p:cNvPr id="7" name="Picture 6">
            <a:extLst>
              <a:ext uri="{FF2B5EF4-FFF2-40B4-BE49-F238E27FC236}">
                <a16:creationId xmlns:a16="http://schemas.microsoft.com/office/drawing/2014/main" id="{05348680-BA4A-489A-86C0-18764F6B89D6}"/>
              </a:ext>
            </a:extLst>
          </p:cNvPr>
          <p:cNvPicPr>
            <a:picLocks noChangeAspect="1"/>
          </p:cNvPicPr>
          <p:nvPr/>
        </p:nvPicPr>
        <p:blipFill>
          <a:blip r:embed="rId2"/>
          <a:stretch>
            <a:fillRect/>
          </a:stretch>
        </p:blipFill>
        <p:spPr>
          <a:xfrm>
            <a:off x="6502400" y="136525"/>
            <a:ext cx="4470400" cy="3220383"/>
          </a:xfrm>
          <a:prstGeom prst="rect">
            <a:avLst/>
          </a:prstGeom>
        </p:spPr>
      </p:pic>
      <p:cxnSp>
        <p:nvCxnSpPr>
          <p:cNvPr id="8" name="Straight Arrow Connector 7">
            <a:extLst>
              <a:ext uri="{FF2B5EF4-FFF2-40B4-BE49-F238E27FC236}">
                <a16:creationId xmlns:a16="http://schemas.microsoft.com/office/drawing/2014/main" id="{B1C3A986-CF2E-4060-92C9-30418560ABCC}"/>
              </a:ext>
            </a:extLst>
          </p:cNvPr>
          <p:cNvCxnSpPr>
            <a:cxnSpLocks/>
          </p:cNvCxnSpPr>
          <p:nvPr/>
        </p:nvCxnSpPr>
        <p:spPr>
          <a:xfrm flipH="1" flipV="1">
            <a:off x="9042400" y="1803400"/>
            <a:ext cx="406400" cy="816304"/>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4F6AA00-1720-4815-8E43-00F53E559F6E}"/>
              </a:ext>
            </a:extLst>
          </p:cNvPr>
          <p:cNvPicPr>
            <a:picLocks noChangeAspect="1"/>
          </p:cNvPicPr>
          <p:nvPr/>
        </p:nvPicPr>
        <p:blipFill>
          <a:blip r:embed="rId3"/>
          <a:stretch>
            <a:fillRect/>
          </a:stretch>
        </p:blipFill>
        <p:spPr>
          <a:xfrm>
            <a:off x="6502400" y="3429000"/>
            <a:ext cx="4470400" cy="3377003"/>
          </a:xfrm>
          <a:prstGeom prst="rect">
            <a:avLst/>
          </a:prstGeom>
        </p:spPr>
      </p:pic>
      <p:cxnSp>
        <p:nvCxnSpPr>
          <p:cNvPr id="11" name="Straight Arrow Connector 10">
            <a:extLst>
              <a:ext uri="{FF2B5EF4-FFF2-40B4-BE49-F238E27FC236}">
                <a16:creationId xmlns:a16="http://schemas.microsoft.com/office/drawing/2014/main" id="{DEEC6C71-B894-44BC-A4C0-148C719226BF}"/>
              </a:ext>
            </a:extLst>
          </p:cNvPr>
          <p:cNvCxnSpPr>
            <a:cxnSpLocks/>
          </p:cNvCxnSpPr>
          <p:nvPr/>
        </p:nvCxnSpPr>
        <p:spPr>
          <a:xfrm flipH="1" flipV="1">
            <a:off x="9144000" y="5455520"/>
            <a:ext cx="406400" cy="816304"/>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86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4AB9C-762C-8E44-9C0C-41630ABCBC00}"/>
              </a:ext>
            </a:extLst>
          </p:cNvPr>
          <p:cNvSpPr>
            <a:spLocks noGrp="1"/>
          </p:cNvSpPr>
          <p:nvPr>
            <p:ph type="title"/>
          </p:nvPr>
        </p:nvSpPr>
        <p:spPr>
          <a:xfrm>
            <a:off x="101600" y="96911"/>
            <a:ext cx="10363200" cy="1143000"/>
          </a:xfrm>
        </p:spPr>
        <p:txBody>
          <a:bodyPr/>
          <a:lstStyle/>
          <a:p>
            <a:r>
              <a:rPr lang="en-US" b="1" dirty="0">
                <a:solidFill>
                  <a:srgbClr val="0070C0"/>
                </a:solidFill>
              </a:rPr>
              <a:t>Oligoprogression</a:t>
            </a:r>
          </a:p>
        </p:txBody>
      </p:sp>
      <p:sp>
        <p:nvSpPr>
          <p:cNvPr id="5" name="Footer Placeholder 4">
            <a:extLst>
              <a:ext uri="{FF2B5EF4-FFF2-40B4-BE49-F238E27FC236}">
                <a16:creationId xmlns:a16="http://schemas.microsoft.com/office/drawing/2014/main" id="{CF2DDFE8-8F7C-7241-B867-A8ECA199E91A}"/>
              </a:ext>
            </a:extLst>
          </p:cNvPr>
          <p:cNvSpPr>
            <a:spLocks noGrp="1"/>
          </p:cNvSpPr>
          <p:nvPr>
            <p:ph type="ftr" sz="quarter" idx="11"/>
          </p:nvPr>
        </p:nvSpPr>
        <p:spPr>
          <a:xfrm>
            <a:off x="4038600" y="6356351"/>
            <a:ext cx="4114800" cy="365125"/>
          </a:xfrm>
        </p:spPr>
        <p:txBody>
          <a:bodyPr/>
          <a:lstStyle/>
          <a:p>
            <a:endParaRPr lang="en-US" altLang="en-US" dirty="0"/>
          </a:p>
        </p:txBody>
      </p:sp>
      <p:sp>
        <p:nvSpPr>
          <p:cNvPr id="6" name="Slide Number Placeholder 5">
            <a:extLst>
              <a:ext uri="{FF2B5EF4-FFF2-40B4-BE49-F238E27FC236}">
                <a16:creationId xmlns:a16="http://schemas.microsoft.com/office/drawing/2014/main" id="{C80B8049-888D-454C-84D5-35A03F950C1A}"/>
              </a:ext>
            </a:extLst>
          </p:cNvPr>
          <p:cNvSpPr>
            <a:spLocks noGrp="1"/>
          </p:cNvSpPr>
          <p:nvPr>
            <p:ph type="sldNum" sz="quarter" idx="12"/>
          </p:nvPr>
        </p:nvSpPr>
        <p:spPr/>
        <p:txBody>
          <a:bodyPr/>
          <a:lstStyle/>
          <a:p>
            <a:fld id="{5A957963-CFA8-4CF9-A0F7-E40888690779}" type="slidenum">
              <a:rPr lang="en-US" altLang="en-US" smtClean="0"/>
              <a:pPr/>
              <a:t>28</a:t>
            </a:fld>
            <a:endParaRPr lang="en-US" altLang="en-US" dirty="0">
              <a:solidFill>
                <a:srgbClr val="002C77"/>
              </a:solidFill>
            </a:endParaRPr>
          </a:p>
        </p:txBody>
      </p:sp>
      <p:pic>
        <p:nvPicPr>
          <p:cNvPr id="7" name="Content Placeholder 6">
            <a:extLst>
              <a:ext uri="{FF2B5EF4-FFF2-40B4-BE49-F238E27FC236}">
                <a16:creationId xmlns:a16="http://schemas.microsoft.com/office/drawing/2014/main" id="{8A396CB3-21A5-BB4E-8340-CDC84DC1DDDA}"/>
              </a:ext>
            </a:extLst>
          </p:cNvPr>
          <p:cNvPicPr>
            <a:picLocks noChangeAspect="1"/>
          </p:cNvPicPr>
          <p:nvPr/>
        </p:nvPicPr>
        <p:blipFill>
          <a:blip r:embed="rId3"/>
          <a:stretch>
            <a:fillRect/>
          </a:stretch>
        </p:blipFill>
        <p:spPr bwMode="black">
          <a:xfrm>
            <a:off x="2900223" y="2552095"/>
            <a:ext cx="1947333" cy="3776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Oval 15">
            <a:extLst>
              <a:ext uri="{FF2B5EF4-FFF2-40B4-BE49-F238E27FC236}">
                <a16:creationId xmlns:a16="http://schemas.microsoft.com/office/drawing/2014/main" id="{01674AE1-81BF-E642-91C2-13C56BE4F823}"/>
              </a:ext>
            </a:extLst>
          </p:cNvPr>
          <p:cNvSpPr>
            <a:spLocks noChangeArrowheads="1"/>
          </p:cNvSpPr>
          <p:nvPr/>
        </p:nvSpPr>
        <p:spPr bwMode="auto">
          <a:xfrm>
            <a:off x="4011575" y="5370285"/>
            <a:ext cx="239773" cy="693992"/>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10" name="Oval 15">
            <a:extLst>
              <a:ext uri="{FF2B5EF4-FFF2-40B4-BE49-F238E27FC236}">
                <a16:creationId xmlns:a16="http://schemas.microsoft.com/office/drawing/2014/main" id="{6792C0A0-7E80-C741-9142-4B00A9592C0E}"/>
              </a:ext>
            </a:extLst>
          </p:cNvPr>
          <p:cNvSpPr>
            <a:spLocks noChangeArrowheads="1"/>
          </p:cNvSpPr>
          <p:nvPr/>
        </p:nvSpPr>
        <p:spPr bwMode="auto">
          <a:xfrm>
            <a:off x="3617597" y="4312299"/>
            <a:ext cx="613979" cy="783669"/>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12" name="Oval 15">
            <a:extLst>
              <a:ext uri="{FF2B5EF4-FFF2-40B4-BE49-F238E27FC236}">
                <a16:creationId xmlns:a16="http://schemas.microsoft.com/office/drawing/2014/main" id="{4C37065F-657C-B542-9CBE-F191706975A7}"/>
              </a:ext>
            </a:extLst>
          </p:cNvPr>
          <p:cNvSpPr>
            <a:spLocks noChangeArrowheads="1"/>
          </p:cNvSpPr>
          <p:nvPr/>
        </p:nvSpPr>
        <p:spPr bwMode="auto">
          <a:xfrm>
            <a:off x="3602589" y="3292187"/>
            <a:ext cx="465655" cy="339847"/>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15" name="Oval 15">
            <a:extLst>
              <a:ext uri="{FF2B5EF4-FFF2-40B4-BE49-F238E27FC236}">
                <a16:creationId xmlns:a16="http://schemas.microsoft.com/office/drawing/2014/main" id="{17E1A9CC-0A4F-AD49-B6DA-405E313D259E}"/>
              </a:ext>
            </a:extLst>
          </p:cNvPr>
          <p:cNvSpPr>
            <a:spLocks noChangeArrowheads="1"/>
          </p:cNvSpPr>
          <p:nvPr/>
        </p:nvSpPr>
        <p:spPr bwMode="auto">
          <a:xfrm>
            <a:off x="1418701" y="4731475"/>
            <a:ext cx="410100" cy="256932"/>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16" name="Oval 15">
            <a:extLst>
              <a:ext uri="{FF2B5EF4-FFF2-40B4-BE49-F238E27FC236}">
                <a16:creationId xmlns:a16="http://schemas.microsoft.com/office/drawing/2014/main" id="{16526FA0-4886-EC45-BFD6-676B9AEA8B90}"/>
              </a:ext>
            </a:extLst>
          </p:cNvPr>
          <p:cNvSpPr>
            <a:spLocks noChangeArrowheads="1"/>
          </p:cNvSpPr>
          <p:nvPr/>
        </p:nvSpPr>
        <p:spPr bwMode="auto">
          <a:xfrm>
            <a:off x="1440613" y="4859941"/>
            <a:ext cx="410100" cy="256932"/>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18" name="Oval 17">
            <a:extLst>
              <a:ext uri="{FF2B5EF4-FFF2-40B4-BE49-F238E27FC236}">
                <a16:creationId xmlns:a16="http://schemas.microsoft.com/office/drawing/2014/main" id="{BBCF2FAD-1205-F94F-A207-315AD129CC99}"/>
              </a:ext>
            </a:extLst>
          </p:cNvPr>
          <p:cNvSpPr>
            <a:spLocks noChangeArrowheads="1"/>
          </p:cNvSpPr>
          <p:nvPr/>
        </p:nvSpPr>
        <p:spPr bwMode="auto">
          <a:xfrm>
            <a:off x="3503351" y="5513647"/>
            <a:ext cx="239775" cy="256932"/>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21" name="Oval 15">
            <a:extLst>
              <a:ext uri="{FF2B5EF4-FFF2-40B4-BE49-F238E27FC236}">
                <a16:creationId xmlns:a16="http://schemas.microsoft.com/office/drawing/2014/main" id="{154BB03C-9639-3746-9E4C-803EAC9E1AE0}"/>
              </a:ext>
            </a:extLst>
          </p:cNvPr>
          <p:cNvSpPr>
            <a:spLocks noChangeArrowheads="1"/>
          </p:cNvSpPr>
          <p:nvPr/>
        </p:nvSpPr>
        <p:spPr bwMode="auto">
          <a:xfrm>
            <a:off x="7841816" y="3413191"/>
            <a:ext cx="613979" cy="1010072"/>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22" name="Oval 15">
            <a:extLst>
              <a:ext uri="{FF2B5EF4-FFF2-40B4-BE49-F238E27FC236}">
                <a16:creationId xmlns:a16="http://schemas.microsoft.com/office/drawing/2014/main" id="{3C671FF4-67B2-0F4E-9752-3C6CE09EAAE9}"/>
              </a:ext>
            </a:extLst>
          </p:cNvPr>
          <p:cNvSpPr>
            <a:spLocks noChangeArrowheads="1"/>
          </p:cNvSpPr>
          <p:nvPr/>
        </p:nvSpPr>
        <p:spPr bwMode="auto">
          <a:xfrm>
            <a:off x="8455796" y="5252357"/>
            <a:ext cx="239773" cy="693992"/>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23" name="Oval 15">
            <a:extLst>
              <a:ext uri="{FF2B5EF4-FFF2-40B4-BE49-F238E27FC236}">
                <a16:creationId xmlns:a16="http://schemas.microsoft.com/office/drawing/2014/main" id="{411FC8F1-603F-AD44-9453-C527D74F8800}"/>
              </a:ext>
            </a:extLst>
          </p:cNvPr>
          <p:cNvSpPr>
            <a:spLocks noChangeArrowheads="1"/>
          </p:cNvSpPr>
          <p:nvPr/>
        </p:nvSpPr>
        <p:spPr bwMode="auto">
          <a:xfrm>
            <a:off x="8061819" y="4194371"/>
            <a:ext cx="613979" cy="783669"/>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25" name="Oval 15">
            <a:extLst>
              <a:ext uri="{FF2B5EF4-FFF2-40B4-BE49-F238E27FC236}">
                <a16:creationId xmlns:a16="http://schemas.microsoft.com/office/drawing/2014/main" id="{66831FB6-EBF4-BA43-B02C-50FA0999A54B}"/>
              </a:ext>
            </a:extLst>
          </p:cNvPr>
          <p:cNvSpPr>
            <a:spLocks noChangeArrowheads="1"/>
          </p:cNvSpPr>
          <p:nvPr/>
        </p:nvSpPr>
        <p:spPr bwMode="auto">
          <a:xfrm>
            <a:off x="8668583" y="3423557"/>
            <a:ext cx="239775" cy="310243"/>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26" name="Oval 15">
            <a:extLst>
              <a:ext uri="{FF2B5EF4-FFF2-40B4-BE49-F238E27FC236}">
                <a16:creationId xmlns:a16="http://schemas.microsoft.com/office/drawing/2014/main" id="{E76D4B2F-A3F2-3645-8CB3-0BDDE162A783}"/>
              </a:ext>
            </a:extLst>
          </p:cNvPr>
          <p:cNvSpPr>
            <a:spLocks noChangeArrowheads="1"/>
          </p:cNvSpPr>
          <p:nvPr/>
        </p:nvSpPr>
        <p:spPr bwMode="auto">
          <a:xfrm>
            <a:off x="7642623" y="3514105"/>
            <a:ext cx="239775" cy="310243"/>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27" name="Oval 26">
            <a:extLst>
              <a:ext uri="{FF2B5EF4-FFF2-40B4-BE49-F238E27FC236}">
                <a16:creationId xmlns:a16="http://schemas.microsoft.com/office/drawing/2014/main" id="{E5135931-18EC-7841-A2C5-0CD4BDCD27E3}"/>
              </a:ext>
            </a:extLst>
          </p:cNvPr>
          <p:cNvSpPr>
            <a:spLocks noChangeArrowheads="1"/>
          </p:cNvSpPr>
          <p:nvPr/>
        </p:nvSpPr>
        <p:spPr bwMode="auto">
          <a:xfrm>
            <a:off x="7947573" y="5395719"/>
            <a:ext cx="239775" cy="256932"/>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31" name="Right Arrow 30">
            <a:extLst>
              <a:ext uri="{FF2B5EF4-FFF2-40B4-BE49-F238E27FC236}">
                <a16:creationId xmlns:a16="http://schemas.microsoft.com/office/drawing/2014/main" id="{7864D32F-3BC0-AA40-A753-61CA6F27145A}"/>
              </a:ext>
            </a:extLst>
          </p:cNvPr>
          <p:cNvSpPr/>
          <p:nvPr/>
        </p:nvSpPr>
        <p:spPr bwMode="auto">
          <a:xfrm>
            <a:off x="5202272" y="3787155"/>
            <a:ext cx="1828800" cy="573024"/>
          </a:xfrm>
          <a:prstGeom prst="rightArrow">
            <a:avLst/>
          </a:prstGeom>
          <a:solidFill>
            <a:srgbClr val="002C77"/>
          </a:solidFill>
          <a:ln w="9525" cap="flat" cmpd="sng" algn="ctr">
            <a:solidFill>
              <a:srgbClr val="002C77"/>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dirty="0">
              <a:latin typeface="Times" charset="0"/>
            </a:endParaRPr>
          </a:p>
        </p:txBody>
      </p:sp>
      <p:pic>
        <p:nvPicPr>
          <p:cNvPr id="37" name="Content Placeholder 6">
            <a:extLst>
              <a:ext uri="{FF2B5EF4-FFF2-40B4-BE49-F238E27FC236}">
                <a16:creationId xmlns:a16="http://schemas.microsoft.com/office/drawing/2014/main" id="{CFE3B579-5BE4-1D45-AB04-2A68F45CE993}"/>
              </a:ext>
            </a:extLst>
          </p:cNvPr>
          <p:cNvPicPr>
            <a:picLocks noChangeAspect="1"/>
          </p:cNvPicPr>
          <p:nvPr/>
        </p:nvPicPr>
        <p:blipFill>
          <a:blip r:embed="rId3"/>
          <a:stretch>
            <a:fillRect/>
          </a:stretch>
        </p:blipFill>
        <p:spPr bwMode="black">
          <a:xfrm>
            <a:off x="7482128" y="2418306"/>
            <a:ext cx="1947333" cy="3776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 name="Oval 15">
            <a:extLst>
              <a:ext uri="{FF2B5EF4-FFF2-40B4-BE49-F238E27FC236}">
                <a16:creationId xmlns:a16="http://schemas.microsoft.com/office/drawing/2014/main" id="{13389FA9-A643-ED4C-BE84-795CBBF1DBC3}"/>
              </a:ext>
            </a:extLst>
          </p:cNvPr>
          <p:cNvSpPr>
            <a:spLocks noChangeArrowheads="1"/>
          </p:cNvSpPr>
          <p:nvPr/>
        </p:nvSpPr>
        <p:spPr bwMode="auto">
          <a:xfrm>
            <a:off x="8593480" y="5236496"/>
            <a:ext cx="239773" cy="693992"/>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39" name="Oval 15">
            <a:extLst>
              <a:ext uri="{FF2B5EF4-FFF2-40B4-BE49-F238E27FC236}">
                <a16:creationId xmlns:a16="http://schemas.microsoft.com/office/drawing/2014/main" id="{3315F1A0-2655-DB47-9868-694B79CC7C8B}"/>
              </a:ext>
            </a:extLst>
          </p:cNvPr>
          <p:cNvSpPr>
            <a:spLocks noChangeArrowheads="1"/>
          </p:cNvSpPr>
          <p:nvPr/>
        </p:nvSpPr>
        <p:spPr bwMode="auto">
          <a:xfrm>
            <a:off x="8255200" y="4048993"/>
            <a:ext cx="613979" cy="969923"/>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40" name="Oval 15">
            <a:extLst>
              <a:ext uri="{FF2B5EF4-FFF2-40B4-BE49-F238E27FC236}">
                <a16:creationId xmlns:a16="http://schemas.microsoft.com/office/drawing/2014/main" id="{E2899D00-76A3-D142-81D1-FE500530E74F}"/>
              </a:ext>
            </a:extLst>
          </p:cNvPr>
          <p:cNvSpPr>
            <a:spLocks noChangeArrowheads="1"/>
          </p:cNvSpPr>
          <p:nvPr/>
        </p:nvSpPr>
        <p:spPr bwMode="auto">
          <a:xfrm>
            <a:off x="8184494" y="3158398"/>
            <a:ext cx="465655" cy="339847"/>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41" name="Oval 40">
            <a:extLst>
              <a:ext uri="{FF2B5EF4-FFF2-40B4-BE49-F238E27FC236}">
                <a16:creationId xmlns:a16="http://schemas.microsoft.com/office/drawing/2014/main" id="{514695DA-828B-CE41-B746-46CA207C5284}"/>
              </a:ext>
            </a:extLst>
          </p:cNvPr>
          <p:cNvSpPr>
            <a:spLocks noChangeArrowheads="1"/>
          </p:cNvSpPr>
          <p:nvPr/>
        </p:nvSpPr>
        <p:spPr bwMode="auto">
          <a:xfrm>
            <a:off x="8085257" y="5379858"/>
            <a:ext cx="239775" cy="256932"/>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3" name="Oval 2">
            <a:extLst>
              <a:ext uri="{FF2B5EF4-FFF2-40B4-BE49-F238E27FC236}">
                <a16:creationId xmlns:a16="http://schemas.microsoft.com/office/drawing/2014/main" id="{BCBD9898-1C77-B54F-BEE2-A9B842FBBBD6}"/>
              </a:ext>
            </a:extLst>
          </p:cNvPr>
          <p:cNvSpPr/>
          <p:nvPr/>
        </p:nvSpPr>
        <p:spPr bwMode="auto">
          <a:xfrm>
            <a:off x="8368809" y="3939349"/>
            <a:ext cx="357687" cy="310243"/>
          </a:xfrm>
          <a:prstGeom prst="ellipse">
            <a:avLst/>
          </a:prstGeom>
          <a:solidFill>
            <a:srgbClr val="FF0000"/>
          </a:solidFill>
          <a:ln w="1587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dirty="0">
              <a:latin typeface="Times" charset="0"/>
            </a:endParaRPr>
          </a:p>
        </p:txBody>
      </p:sp>
      <p:cxnSp>
        <p:nvCxnSpPr>
          <p:cNvPr id="17" name="Straight Connector 16">
            <a:extLst>
              <a:ext uri="{FF2B5EF4-FFF2-40B4-BE49-F238E27FC236}">
                <a16:creationId xmlns:a16="http://schemas.microsoft.com/office/drawing/2014/main" id="{CD8F21B9-8510-0E4A-A97A-BBEC802714AF}"/>
              </a:ext>
            </a:extLst>
          </p:cNvPr>
          <p:cNvCxnSpPr/>
          <p:nvPr/>
        </p:nvCxnSpPr>
        <p:spPr bwMode="auto">
          <a:xfrm>
            <a:off x="3724600" y="4307927"/>
            <a:ext cx="388336" cy="0"/>
          </a:xfrm>
          <a:prstGeom prst="line">
            <a:avLst/>
          </a:prstGeom>
          <a:solidFill>
            <a:schemeClr val="accent1"/>
          </a:solidFill>
          <a:ln w="44450" cap="flat" cmpd="sng" algn="ctr">
            <a:solidFill>
              <a:schemeClr val="tx1"/>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91E55ED2-8BE6-3F48-87EE-B3E4A19AC0DA}"/>
              </a:ext>
            </a:extLst>
          </p:cNvPr>
          <p:cNvCxnSpPr>
            <a:cxnSpLocks/>
          </p:cNvCxnSpPr>
          <p:nvPr/>
        </p:nvCxnSpPr>
        <p:spPr bwMode="auto">
          <a:xfrm>
            <a:off x="8290509" y="4317191"/>
            <a:ext cx="570348" cy="0"/>
          </a:xfrm>
          <a:prstGeom prst="line">
            <a:avLst/>
          </a:prstGeom>
          <a:solidFill>
            <a:schemeClr val="accent1"/>
          </a:solidFill>
          <a:ln w="44450" cap="flat" cmpd="sng" algn="ctr">
            <a:solidFill>
              <a:schemeClr val="tx1"/>
            </a:solidFill>
            <a:prstDash val="solid"/>
            <a:round/>
            <a:headEnd type="none" w="med" len="med"/>
            <a:tailEnd type="none" w="med" len="med"/>
          </a:ln>
          <a:effectLst/>
        </p:spPr>
      </p:cxnSp>
      <p:sp>
        <p:nvSpPr>
          <p:cNvPr id="43" name="Lightning Bolt 42">
            <a:extLst>
              <a:ext uri="{FF2B5EF4-FFF2-40B4-BE49-F238E27FC236}">
                <a16:creationId xmlns:a16="http://schemas.microsoft.com/office/drawing/2014/main" id="{A5829DF3-739B-9445-932D-9E64A2BF5387}"/>
              </a:ext>
            </a:extLst>
          </p:cNvPr>
          <p:cNvSpPr/>
          <p:nvPr/>
        </p:nvSpPr>
        <p:spPr bwMode="auto">
          <a:xfrm rot="4617922">
            <a:off x="8694888" y="3668337"/>
            <a:ext cx="203200" cy="304800"/>
          </a:xfrm>
          <a:prstGeom prst="lightningBol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dirty="0">
              <a:latin typeface="Times" charset="0"/>
            </a:endParaRPr>
          </a:p>
        </p:txBody>
      </p:sp>
    </p:spTree>
    <p:extLst>
      <p:ext uri="{BB962C8B-B14F-4D97-AF65-F5344CB8AC3E}">
        <p14:creationId xmlns:p14="http://schemas.microsoft.com/office/powerpoint/2010/main" val="221728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linds(horizontal)">
                                      <p:cBhvr>
                                        <p:cTn id="1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DA837-DFB1-F9D1-31B5-A58C02FEB57C}"/>
              </a:ext>
            </a:extLst>
          </p:cNvPr>
          <p:cNvSpPr>
            <a:spLocks noGrp="1"/>
          </p:cNvSpPr>
          <p:nvPr>
            <p:ph type="title"/>
          </p:nvPr>
        </p:nvSpPr>
        <p:spPr>
          <a:xfrm>
            <a:off x="203201" y="13547"/>
            <a:ext cx="11988799" cy="1325563"/>
          </a:xfrm>
        </p:spPr>
        <p:txBody>
          <a:bodyPr>
            <a:normAutofit/>
          </a:bodyPr>
          <a:lstStyle/>
          <a:p>
            <a:r>
              <a:rPr lang="en-US" b="1" dirty="0">
                <a:solidFill>
                  <a:srgbClr val="0070C0"/>
                </a:solidFill>
              </a:rPr>
              <a:t>Metastasis Directed Therapy for Oligoprogression</a:t>
            </a:r>
          </a:p>
        </p:txBody>
      </p:sp>
      <p:sp>
        <p:nvSpPr>
          <p:cNvPr id="5" name="Footer Placeholder 4">
            <a:extLst>
              <a:ext uri="{FF2B5EF4-FFF2-40B4-BE49-F238E27FC236}">
                <a16:creationId xmlns:a16="http://schemas.microsoft.com/office/drawing/2014/main" id="{AE19179F-C362-D341-CF88-B46009CF8DD6}"/>
              </a:ext>
            </a:extLst>
          </p:cNvPr>
          <p:cNvSpPr>
            <a:spLocks noGrp="1"/>
          </p:cNvSpPr>
          <p:nvPr>
            <p:ph type="ftr" sz="quarter" idx="11"/>
          </p:nvPr>
        </p:nvSpPr>
        <p:spPr>
          <a:xfrm>
            <a:off x="4038600" y="6356351"/>
            <a:ext cx="4114800" cy="365125"/>
          </a:xfrm>
        </p:spPr>
        <p:txBody>
          <a:bodyPr/>
          <a:lstStyle/>
          <a:p>
            <a:r>
              <a:rPr lang="en-US" altLang="en-US" sz="1867" dirty="0">
                <a:solidFill>
                  <a:schemeClr val="tx1"/>
                </a:solidFill>
              </a:rPr>
              <a:t>Tsai </a:t>
            </a:r>
            <a:r>
              <a:rPr lang="en-US" altLang="en-US" sz="1867" i="1" dirty="0">
                <a:solidFill>
                  <a:schemeClr val="tx1"/>
                </a:solidFill>
              </a:rPr>
              <a:t>et al</a:t>
            </a:r>
            <a:r>
              <a:rPr lang="en-US" altLang="en-US" sz="1867" dirty="0">
                <a:solidFill>
                  <a:schemeClr val="tx1"/>
                </a:solidFill>
              </a:rPr>
              <a:t>., Lancet 2024</a:t>
            </a:r>
          </a:p>
        </p:txBody>
      </p:sp>
      <p:sp>
        <p:nvSpPr>
          <p:cNvPr id="6" name="Slide Number Placeholder 5">
            <a:extLst>
              <a:ext uri="{FF2B5EF4-FFF2-40B4-BE49-F238E27FC236}">
                <a16:creationId xmlns:a16="http://schemas.microsoft.com/office/drawing/2014/main" id="{96742464-143E-7754-C1D1-D38C7D400C43}"/>
              </a:ext>
            </a:extLst>
          </p:cNvPr>
          <p:cNvSpPr>
            <a:spLocks noGrp="1"/>
          </p:cNvSpPr>
          <p:nvPr>
            <p:ph type="sldNum" sz="quarter" idx="12"/>
          </p:nvPr>
        </p:nvSpPr>
        <p:spPr/>
        <p:txBody>
          <a:bodyPr/>
          <a:lstStyle/>
          <a:p>
            <a:fld id="{5A957963-CFA8-4CF9-A0F7-E40888690779}" type="slidenum">
              <a:rPr lang="en-US" altLang="en-US" smtClean="0"/>
              <a:pPr/>
              <a:t>29</a:t>
            </a:fld>
            <a:endParaRPr lang="en-US" altLang="en-US" dirty="0">
              <a:solidFill>
                <a:srgbClr val="002C77"/>
              </a:solidFill>
            </a:endParaRPr>
          </a:p>
        </p:txBody>
      </p:sp>
      <p:pic>
        <p:nvPicPr>
          <p:cNvPr id="8" name="Picture 7">
            <a:extLst>
              <a:ext uri="{FF2B5EF4-FFF2-40B4-BE49-F238E27FC236}">
                <a16:creationId xmlns:a16="http://schemas.microsoft.com/office/drawing/2014/main" id="{80F2ACB7-74BE-4BEE-B2A5-FDEACABF4612}"/>
              </a:ext>
            </a:extLst>
          </p:cNvPr>
          <p:cNvPicPr>
            <a:picLocks noChangeAspect="1"/>
          </p:cNvPicPr>
          <p:nvPr/>
        </p:nvPicPr>
        <p:blipFill rotWithShape="1">
          <a:blip r:embed="rId3"/>
          <a:srcRect t="12089" r="32317"/>
          <a:stretch/>
        </p:blipFill>
        <p:spPr>
          <a:xfrm>
            <a:off x="5811521" y="1600200"/>
            <a:ext cx="5994400" cy="4080779"/>
          </a:xfrm>
          <a:prstGeom prst="rect">
            <a:avLst/>
          </a:prstGeom>
        </p:spPr>
      </p:pic>
      <p:sp>
        <p:nvSpPr>
          <p:cNvPr id="3" name="TextBox 2">
            <a:extLst>
              <a:ext uri="{FF2B5EF4-FFF2-40B4-BE49-F238E27FC236}">
                <a16:creationId xmlns:a16="http://schemas.microsoft.com/office/drawing/2014/main" id="{FC0C25AA-D99F-A5E3-BCAE-643D282CAFAD}"/>
              </a:ext>
            </a:extLst>
          </p:cNvPr>
          <p:cNvSpPr txBox="1"/>
          <p:nvPr/>
        </p:nvSpPr>
        <p:spPr>
          <a:xfrm>
            <a:off x="203201" y="1905001"/>
            <a:ext cx="5588000" cy="3416320"/>
          </a:xfrm>
          <a:prstGeom prst="rect">
            <a:avLst/>
          </a:prstGeom>
          <a:noFill/>
        </p:spPr>
        <p:txBody>
          <a:bodyPr wrap="square" rtlCol="0">
            <a:spAutoFit/>
          </a:bodyPr>
          <a:lstStyle/>
          <a:p>
            <a:r>
              <a:rPr lang="en-US" sz="2400" b="1" dirty="0"/>
              <a:t>CURB trial</a:t>
            </a:r>
          </a:p>
          <a:p>
            <a:pPr marL="380990" indent="-380990">
              <a:buFontTx/>
              <a:buChar char="-"/>
            </a:pPr>
            <a:r>
              <a:rPr lang="en-US" sz="2400" dirty="0"/>
              <a:t>Oligoprogressive disease treated with systemic therapy +/- SBRT</a:t>
            </a:r>
          </a:p>
          <a:p>
            <a:pPr marL="380990" indent="-380990">
              <a:buFontTx/>
              <a:buChar char="-"/>
            </a:pPr>
            <a:r>
              <a:rPr lang="en-US" sz="2400" dirty="0"/>
              <a:t>Included lung and breast cancer</a:t>
            </a:r>
          </a:p>
          <a:p>
            <a:pPr marL="380990" indent="-380990">
              <a:buFontTx/>
              <a:buChar char="-"/>
            </a:pPr>
            <a:r>
              <a:rPr lang="en-US" sz="2400" dirty="0"/>
              <a:t>Improved mPFS from 11 to 31 weeks</a:t>
            </a:r>
          </a:p>
          <a:p>
            <a:pPr marL="380990" indent="-380990">
              <a:buFontTx/>
              <a:buChar char="-"/>
            </a:pPr>
            <a:r>
              <a:rPr lang="en-US" sz="2400" dirty="0"/>
              <a:t>Benefit seen in lung, but not breast </a:t>
            </a:r>
            <a:r>
              <a:rPr lang="en-US" sz="2400" dirty="0" err="1"/>
              <a:t>histologies</a:t>
            </a:r>
            <a:endParaRPr lang="en-US" sz="2400" dirty="0"/>
          </a:p>
          <a:p>
            <a:pPr marL="380990" indent="-380990">
              <a:buFontTx/>
              <a:buChar char="-"/>
            </a:pPr>
            <a:endParaRPr lang="en-US" sz="2400" dirty="0"/>
          </a:p>
          <a:p>
            <a:endParaRPr lang="en-US" sz="2400" dirty="0"/>
          </a:p>
        </p:txBody>
      </p:sp>
    </p:spTree>
    <p:extLst>
      <p:ext uri="{BB962C8B-B14F-4D97-AF65-F5344CB8AC3E}">
        <p14:creationId xmlns:p14="http://schemas.microsoft.com/office/powerpoint/2010/main" val="12461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0"/>
            <a:ext cx="10363200" cy="1143000"/>
          </a:xfrm>
        </p:spPr>
        <p:txBody>
          <a:bodyPr/>
          <a:lstStyle/>
          <a:p>
            <a:r>
              <a:rPr lang="en-US" b="1" dirty="0">
                <a:solidFill>
                  <a:srgbClr val="0070C0"/>
                </a:solidFill>
              </a:rPr>
              <a:t>Halstead Theory on Cancer</a:t>
            </a:r>
          </a:p>
        </p:txBody>
      </p:sp>
      <p:sp>
        <p:nvSpPr>
          <p:cNvPr id="3" name="Content Placeholder 2"/>
          <p:cNvSpPr>
            <a:spLocks noGrp="1"/>
          </p:cNvSpPr>
          <p:nvPr>
            <p:ph idx="1"/>
          </p:nvPr>
        </p:nvSpPr>
        <p:spPr>
          <a:xfrm>
            <a:off x="203201" y="1917140"/>
            <a:ext cx="5626100" cy="4114800"/>
          </a:xfrm>
        </p:spPr>
        <p:txBody>
          <a:bodyPr/>
          <a:lstStyle/>
          <a:p>
            <a:r>
              <a:rPr lang="en-US" sz="2400" dirty="0"/>
              <a:t>Local disease </a:t>
            </a:r>
            <a:r>
              <a:rPr lang="en-US" sz="2400" dirty="0">
                <a:sym typeface="Wingdings" pitchFamily="2" charset="2"/>
              </a:rPr>
              <a:t> contiguous spread  lymphatics</a:t>
            </a:r>
          </a:p>
          <a:p>
            <a:endParaRPr lang="en-US" sz="2400" dirty="0"/>
          </a:p>
          <a:p>
            <a:r>
              <a:rPr lang="en-US" sz="2400" dirty="0"/>
              <a:t>“Although it undoubtedly occurs, I am not sure that I have observed from breast cancer, metastasis which seemed definitely to have been conveyed by way of the blood vessels.”</a:t>
            </a:r>
          </a:p>
          <a:p>
            <a:pPr marL="0" indent="0">
              <a:buNone/>
            </a:pPr>
            <a:r>
              <a:rPr lang="en-US" sz="2400" dirty="0"/>
              <a:t>                    - William Halsted</a:t>
            </a:r>
          </a:p>
        </p:txBody>
      </p:sp>
      <p:sp>
        <p:nvSpPr>
          <p:cNvPr id="5" name="Footer Placeholder 4"/>
          <p:cNvSpPr>
            <a:spLocks noGrp="1"/>
          </p:cNvSpPr>
          <p:nvPr>
            <p:ph type="ftr" sz="quarter" idx="11"/>
          </p:nvPr>
        </p:nvSpPr>
        <p:spPr>
          <a:xfrm>
            <a:off x="4038600" y="6356351"/>
            <a:ext cx="4114800" cy="365125"/>
          </a:xfrm>
        </p:spPr>
        <p:txBody>
          <a:bodyPr/>
          <a:lstStyle/>
          <a:p>
            <a:endParaRPr lang="en-US" altLang="en-US" dirty="0"/>
          </a:p>
        </p:txBody>
      </p:sp>
      <p:sp>
        <p:nvSpPr>
          <p:cNvPr id="6" name="Slide Number Placeholder 5"/>
          <p:cNvSpPr>
            <a:spLocks noGrp="1"/>
          </p:cNvSpPr>
          <p:nvPr>
            <p:ph type="sldNum" sz="quarter" idx="12"/>
          </p:nvPr>
        </p:nvSpPr>
        <p:spPr/>
        <p:txBody>
          <a:bodyPr/>
          <a:lstStyle/>
          <a:p>
            <a:fld id="{5A957963-CFA8-4CF9-A0F7-E40888690779}" type="slidenum">
              <a:rPr lang="en-US" altLang="en-US" smtClean="0"/>
              <a:pPr/>
              <a:t>3</a:t>
            </a:fld>
            <a:endParaRPr lang="en-US" altLang="en-US" dirty="0">
              <a:solidFill>
                <a:srgbClr val="002C77"/>
              </a:solidFill>
            </a:endParaRPr>
          </a:p>
        </p:txBody>
      </p:sp>
      <p:pic>
        <p:nvPicPr>
          <p:cNvPr id="8" name="Picture 7">
            <a:extLst>
              <a:ext uri="{FF2B5EF4-FFF2-40B4-BE49-F238E27FC236}">
                <a16:creationId xmlns:a16="http://schemas.microsoft.com/office/drawing/2014/main" id="{AD6BC4EC-D20A-1A4F-8DDA-694E492E9605}"/>
              </a:ext>
            </a:extLst>
          </p:cNvPr>
          <p:cNvPicPr/>
          <p:nvPr/>
        </p:nvPicPr>
        <p:blipFill>
          <a:blip r:embed="rId3"/>
          <a:stretch>
            <a:fillRect/>
          </a:stretch>
        </p:blipFill>
        <p:spPr>
          <a:xfrm>
            <a:off x="6807200" y="889001"/>
            <a:ext cx="5181600" cy="5393660"/>
          </a:xfrm>
          <a:prstGeom prst="rect">
            <a:avLst/>
          </a:prstGeom>
        </p:spPr>
      </p:pic>
    </p:spTree>
    <p:extLst>
      <p:ext uri="{BB962C8B-B14F-4D97-AF65-F5344CB8AC3E}">
        <p14:creationId xmlns:p14="http://schemas.microsoft.com/office/powerpoint/2010/main" val="25828608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BBC-5C2D-5944-8360-4C2E44E4A2EF}"/>
              </a:ext>
            </a:extLst>
          </p:cNvPr>
          <p:cNvSpPr>
            <a:spLocks noGrp="1"/>
          </p:cNvSpPr>
          <p:nvPr>
            <p:ph type="title"/>
          </p:nvPr>
        </p:nvSpPr>
        <p:spPr>
          <a:xfrm>
            <a:off x="203200" y="-16724"/>
            <a:ext cx="10515600" cy="1325563"/>
          </a:xfrm>
        </p:spPr>
        <p:txBody>
          <a:bodyPr/>
          <a:lstStyle/>
          <a:p>
            <a:r>
              <a:rPr lang="en-US" b="1" dirty="0">
                <a:solidFill>
                  <a:srgbClr val="0070C0"/>
                </a:solidFill>
              </a:rPr>
              <a:t>Case #5</a:t>
            </a:r>
          </a:p>
        </p:txBody>
      </p:sp>
      <p:sp>
        <p:nvSpPr>
          <p:cNvPr id="3" name="Content Placeholder 2">
            <a:extLst>
              <a:ext uri="{FF2B5EF4-FFF2-40B4-BE49-F238E27FC236}">
                <a16:creationId xmlns:a16="http://schemas.microsoft.com/office/drawing/2014/main" id="{62E274D7-7EEB-ACC6-98F9-C34F1280E932}"/>
              </a:ext>
            </a:extLst>
          </p:cNvPr>
          <p:cNvSpPr>
            <a:spLocks noGrp="1"/>
          </p:cNvSpPr>
          <p:nvPr>
            <p:ph idx="1"/>
          </p:nvPr>
        </p:nvSpPr>
        <p:spPr>
          <a:xfrm>
            <a:off x="60960" y="1463331"/>
            <a:ext cx="5054600" cy="4351339"/>
          </a:xfrm>
        </p:spPr>
        <p:txBody>
          <a:bodyPr vert="horz" lIns="121920" tIns="60960" rIns="121920" bIns="60960" rtlCol="0" anchor="t">
            <a:normAutofit/>
          </a:bodyPr>
          <a:lstStyle/>
          <a:p>
            <a:r>
              <a:rPr lang="en-US" dirty="0"/>
              <a:t>60-year-old with metastatic head and neck cancer on pembrolizumab</a:t>
            </a:r>
          </a:p>
          <a:p>
            <a:r>
              <a:rPr lang="en-US" dirty="0"/>
              <a:t>Oligoprogressive mediastinal lymph node</a:t>
            </a:r>
          </a:p>
          <a:p>
            <a:r>
              <a:rPr lang="en-US" dirty="0"/>
              <a:t>Treated 50 Gy/15 fractions. Field abutted and had mild overlap with prior H&amp;N radiation field</a:t>
            </a:r>
          </a:p>
        </p:txBody>
      </p:sp>
      <p:sp>
        <p:nvSpPr>
          <p:cNvPr id="5" name="Footer Placeholder 4">
            <a:extLst>
              <a:ext uri="{FF2B5EF4-FFF2-40B4-BE49-F238E27FC236}">
                <a16:creationId xmlns:a16="http://schemas.microsoft.com/office/drawing/2014/main" id="{6D5B195E-9984-D8EE-063B-BFEF57B870A2}"/>
              </a:ext>
            </a:extLst>
          </p:cNvPr>
          <p:cNvSpPr>
            <a:spLocks noGrp="1"/>
          </p:cNvSpPr>
          <p:nvPr>
            <p:ph type="ftr" sz="quarter" idx="11"/>
          </p:nvPr>
        </p:nvSpPr>
        <p:spPr>
          <a:xfrm>
            <a:off x="4038600" y="6356351"/>
            <a:ext cx="4114800" cy="365125"/>
          </a:xfrm>
        </p:spPr>
        <p:txBody>
          <a:bodyPr/>
          <a:lstStyle/>
          <a:p>
            <a:endParaRPr lang="en-US" altLang="en-US" dirty="0"/>
          </a:p>
        </p:txBody>
      </p:sp>
      <p:sp>
        <p:nvSpPr>
          <p:cNvPr id="6" name="Slide Number Placeholder 5">
            <a:extLst>
              <a:ext uri="{FF2B5EF4-FFF2-40B4-BE49-F238E27FC236}">
                <a16:creationId xmlns:a16="http://schemas.microsoft.com/office/drawing/2014/main" id="{EDCF1B5E-BB46-9D8F-4477-760B587EE950}"/>
              </a:ext>
            </a:extLst>
          </p:cNvPr>
          <p:cNvSpPr>
            <a:spLocks noGrp="1"/>
          </p:cNvSpPr>
          <p:nvPr>
            <p:ph type="sldNum" sz="quarter" idx="12"/>
          </p:nvPr>
        </p:nvSpPr>
        <p:spPr/>
        <p:txBody>
          <a:bodyPr/>
          <a:lstStyle/>
          <a:p>
            <a:fld id="{5A957963-CFA8-4CF9-A0F7-E40888690779}" type="slidenum">
              <a:rPr lang="en-US" altLang="en-US" smtClean="0"/>
              <a:pPr/>
              <a:t>30</a:t>
            </a:fld>
            <a:endParaRPr lang="en-US" altLang="en-US" dirty="0">
              <a:solidFill>
                <a:srgbClr val="002C77"/>
              </a:solidFill>
            </a:endParaRPr>
          </a:p>
        </p:txBody>
      </p:sp>
      <p:pic>
        <p:nvPicPr>
          <p:cNvPr id="7" name="Picture 6">
            <a:extLst>
              <a:ext uri="{FF2B5EF4-FFF2-40B4-BE49-F238E27FC236}">
                <a16:creationId xmlns:a16="http://schemas.microsoft.com/office/drawing/2014/main" id="{355B6165-DB57-F06B-3364-EC0C081D60BB}"/>
              </a:ext>
            </a:extLst>
          </p:cNvPr>
          <p:cNvPicPr>
            <a:picLocks noChangeAspect="1"/>
          </p:cNvPicPr>
          <p:nvPr/>
        </p:nvPicPr>
        <p:blipFill rotWithShape="1">
          <a:blip r:embed="rId2"/>
          <a:srcRect l="2736" r="5188"/>
          <a:stretch/>
        </p:blipFill>
        <p:spPr>
          <a:xfrm>
            <a:off x="4964853" y="1729422"/>
            <a:ext cx="7213600" cy="3543565"/>
          </a:xfrm>
          <a:prstGeom prst="rect">
            <a:avLst/>
          </a:prstGeom>
        </p:spPr>
      </p:pic>
    </p:spTree>
    <p:extLst>
      <p:ext uri="{BB962C8B-B14F-4D97-AF65-F5344CB8AC3E}">
        <p14:creationId xmlns:p14="http://schemas.microsoft.com/office/powerpoint/2010/main" val="32799901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49FC3-9E80-FAC6-2FC0-7F9A245542D7}"/>
              </a:ext>
            </a:extLst>
          </p:cNvPr>
          <p:cNvSpPr>
            <a:spLocks noGrp="1"/>
          </p:cNvSpPr>
          <p:nvPr>
            <p:ph type="title"/>
          </p:nvPr>
        </p:nvSpPr>
        <p:spPr>
          <a:xfrm>
            <a:off x="101600" y="-44528"/>
            <a:ext cx="11150600" cy="1325563"/>
          </a:xfrm>
        </p:spPr>
        <p:txBody>
          <a:bodyPr>
            <a:noAutofit/>
          </a:bodyPr>
          <a:lstStyle/>
          <a:p>
            <a:r>
              <a:rPr lang="en-US" b="1" dirty="0">
                <a:solidFill>
                  <a:srgbClr val="0070C0"/>
                </a:solidFill>
              </a:rPr>
              <a:t>Case #5</a:t>
            </a:r>
          </a:p>
        </p:txBody>
      </p:sp>
      <p:sp>
        <p:nvSpPr>
          <p:cNvPr id="5" name="Footer Placeholder 4">
            <a:extLst>
              <a:ext uri="{FF2B5EF4-FFF2-40B4-BE49-F238E27FC236}">
                <a16:creationId xmlns:a16="http://schemas.microsoft.com/office/drawing/2014/main" id="{1D32A2B9-126F-1C23-148A-AEBE1DFB726C}"/>
              </a:ext>
            </a:extLst>
          </p:cNvPr>
          <p:cNvSpPr>
            <a:spLocks noGrp="1"/>
          </p:cNvSpPr>
          <p:nvPr>
            <p:ph type="ftr" sz="quarter" idx="11"/>
          </p:nvPr>
        </p:nvSpPr>
        <p:spPr>
          <a:xfrm>
            <a:off x="4038600" y="6356351"/>
            <a:ext cx="4114800" cy="365125"/>
          </a:xfrm>
        </p:spPr>
        <p:txBody>
          <a:bodyPr/>
          <a:lstStyle/>
          <a:p>
            <a:endParaRPr lang="en-US" altLang="en-US" dirty="0"/>
          </a:p>
        </p:txBody>
      </p:sp>
      <p:sp>
        <p:nvSpPr>
          <p:cNvPr id="6" name="Slide Number Placeholder 5">
            <a:extLst>
              <a:ext uri="{FF2B5EF4-FFF2-40B4-BE49-F238E27FC236}">
                <a16:creationId xmlns:a16="http://schemas.microsoft.com/office/drawing/2014/main" id="{725C7A5C-49F0-4B64-0EFB-48D89CF505D0}"/>
              </a:ext>
            </a:extLst>
          </p:cNvPr>
          <p:cNvSpPr>
            <a:spLocks noGrp="1"/>
          </p:cNvSpPr>
          <p:nvPr>
            <p:ph type="sldNum" sz="quarter" idx="12"/>
          </p:nvPr>
        </p:nvSpPr>
        <p:spPr/>
        <p:txBody>
          <a:bodyPr/>
          <a:lstStyle/>
          <a:p>
            <a:fld id="{5A957963-CFA8-4CF9-A0F7-E40888690779}" type="slidenum">
              <a:rPr lang="en-US" altLang="en-US" smtClean="0"/>
              <a:pPr/>
              <a:t>31</a:t>
            </a:fld>
            <a:endParaRPr lang="en-US" altLang="en-US" dirty="0">
              <a:solidFill>
                <a:srgbClr val="002C77"/>
              </a:solidFill>
            </a:endParaRPr>
          </a:p>
        </p:txBody>
      </p:sp>
      <p:pic>
        <p:nvPicPr>
          <p:cNvPr id="7" name="Picture 6">
            <a:extLst>
              <a:ext uri="{FF2B5EF4-FFF2-40B4-BE49-F238E27FC236}">
                <a16:creationId xmlns:a16="http://schemas.microsoft.com/office/drawing/2014/main" id="{4AA06D10-22A1-49A8-5E85-CB75C006DA21}"/>
              </a:ext>
            </a:extLst>
          </p:cNvPr>
          <p:cNvPicPr>
            <a:picLocks noChangeAspect="1"/>
          </p:cNvPicPr>
          <p:nvPr/>
        </p:nvPicPr>
        <p:blipFill>
          <a:blip r:embed="rId2"/>
          <a:stretch>
            <a:fillRect/>
          </a:stretch>
        </p:blipFill>
        <p:spPr>
          <a:xfrm>
            <a:off x="101600" y="2320483"/>
            <a:ext cx="5728861" cy="3547447"/>
          </a:xfrm>
          <a:prstGeom prst="rect">
            <a:avLst/>
          </a:prstGeom>
        </p:spPr>
      </p:pic>
      <p:pic>
        <p:nvPicPr>
          <p:cNvPr id="8" name="Picture 7">
            <a:extLst>
              <a:ext uri="{FF2B5EF4-FFF2-40B4-BE49-F238E27FC236}">
                <a16:creationId xmlns:a16="http://schemas.microsoft.com/office/drawing/2014/main" id="{C711E64C-16B1-7712-B1F4-4B9A741ED369}"/>
              </a:ext>
            </a:extLst>
          </p:cNvPr>
          <p:cNvPicPr>
            <a:picLocks noChangeAspect="1"/>
          </p:cNvPicPr>
          <p:nvPr/>
        </p:nvPicPr>
        <p:blipFill>
          <a:blip r:embed="rId3"/>
          <a:stretch>
            <a:fillRect/>
          </a:stretch>
        </p:blipFill>
        <p:spPr>
          <a:xfrm>
            <a:off x="6502400" y="2331465"/>
            <a:ext cx="5525661" cy="3551351"/>
          </a:xfrm>
          <a:prstGeom prst="rect">
            <a:avLst/>
          </a:prstGeom>
        </p:spPr>
      </p:pic>
      <p:cxnSp>
        <p:nvCxnSpPr>
          <p:cNvPr id="11" name="Straight Arrow Connector 10">
            <a:extLst>
              <a:ext uri="{FF2B5EF4-FFF2-40B4-BE49-F238E27FC236}">
                <a16:creationId xmlns:a16="http://schemas.microsoft.com/office/drawing/2014/main" id="{532D7E69-8526-8DD0-1220-232504E08A53}"/>
              </a:ext>
            </a:extLst>
          </p:cNvPr>
          <p:cNvCxnSpPr/>
          <p:nvPr/>
        </p:nvCxnSpPr>
        <p:spPr>
          <a:xfrm>
            <a:off x="5892800" y="4144963"/>
            <a:ext cx="609600" cy="0"/>
          </a:xfrm>
          <a:prstGeom prst="straightConnector1">
            <a:avLst/>
          </a:prstGeom>
          <a:ln w="857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1994D33-9C25-8F10-9AEB-E696E2C49FE3}"/>
              </a:ext>
            </a:extLst>
          </p:cNvPr>
          <p:cNvSpPr txBox="1"/>
          <p:nvPr/>
        </p:nvSpPr>
        <p:spPr>
          <a:xfrm>
            <a:off x="304801" y="1446512"/>
            <a:ext cx="11587403" cy="523220"/>
          </a:xfrm>
          <a:prstGeom prst="rect">
            <a:avLst/>
          </a:prstGeom>
          <a:noFill/>
        </p:spPr>
        <p:txBody>
          <a:bodyPr wrap="none" rtlCol="0">
            <a:spAutoFit/>
          </a:bodyPr>
          <a:lstStyle/>
          <a:p>
            <a:r>
              <a:rPr lang="en-US" sz="2800" dirty="0"/>
              <a:t>Complete response to RT; Now on observation after 2 years of pembrolizumab</a:t>
            </a:r>
          </a:p>
        </p:txBody>
      </p:sp>
    </p:spTree>
    <p:extLst>
      <p:ext uri="{BB962C8B-B14F-4D97-AF65-F5344CB8AC3E}">
        <p14:creationId xmlns:p14="http://schemas.microsoft.com/office/powerpoint/2010/main" val="23726484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85E93-45EE-E690-96F1-29D9106DD646}"/>
              </a:ext>
            </a:extLst>
          </p:cNvPr>
          <p:cNvSpPr>
            <a:spLocks noGrp="1"/>
          </p:cNvSpPr>
          <p:nvPr>
            <p:ph type="title"/>
          </p:nvPr>
        </p:nvSpPr>
        <p:spPr>
          <a:xfrm>
            <a:off x="130281" y="-13547"/>
            <a:ext cx="10515600" cy="1325563"/>
          </a:xfrm>
        </p:spPr>
        <p:txBody>
          <a:bodyPr/>
          <a:lstStyle/>
          <a:p>
            <a:r>
              <a:rPr lang="en-US" b="1" dirty="0">
                <a:solidFill>
                  <a:srgbClr val="0070C0"/>
                </a:solidFill>
              </a:rPr>
              <a:t>MDT Combined with Systemic Therapy</a:t>
            </a:r>
          </a:p>
        </p:txBody>
      </p:sp>
      <p:sp>
        <p:nvSpPr>
          <p:cNvPr id="3" name="Content Placeholder 2">
            <a:extLst>
              <a:ext uri="{FF2B5EF4-FFF2-40B4-BE49-F238E27FC236}">
                <a16:creationId xmlns:a16="http://schemas.microsoft.com/office/drawing/2014/main" id="{C82B20BE-CAA4-4B1C-78C3-3D7BC7951FC7}"/>
              </a:ext>
            </a:extLst>
          </p:cNvPr>
          <p:cNvSpPr>
            <a:spLocks noGrp="1"/>
          </p:cNvSpPr>
          <p:nvPr>
            <p:ph idx="1"/>
          </p:nvPr>
        </p:nvSpPr>
        <p:spPr>
          <a:xfrm>
            <a:off x="209973" y="1211261"/>
            <a:ext cx="6096000" cy="4351339"/>
          </a:xfrm>
        </p:spPr>
        <p:txBody>
          <a:bodyPr>
            <a:normAutofit/>
          </a:bodyPr>
          <a:lstStyle/>
          <a:p>
            <a:pPr marL="0" indent="0">
              <a:buNone/>
            </a:pPr>
            <a:r>
              <a:rPr lang="en-US" b="1" dirty="0"/>
              <a:t>EXTEND trial</a:t>
            </a:r>
          </a:p>
          <a:p>
            <a:pPr marL="0" indent="0">
              <a:buNone/>
            </a:pPr>
            <a:r>
              <a:rPr lang="en-US" dirty="0"/>
              <a:t>- </a:t>
            </a:r>
            <a:r>
              <a:rPr lang="en-US" dirty="0" err="1"/>
              <a:t>Oligomet</a:t>
            </a:r>
            <a:r>
              <a:rPr lang="en-US" dirty="0"/>
              <a:t> castration sensitive prostate cancer randomized ADT +/- MDT</a:t>
            </a:r>
          </a:p>
          <a:p>
            <a:pPr marL="0" indent="0">
              <a:buNone/>
            </a:pPr>
            <a:r>
              <a:rPr lang="en-US" dirty="0"/>
              <a:t>- </a:t>
            </a:r>
            <a:r>
              <a:rPr lang="en-US" dirty="0" err="1"/>
              <a:t>Eugonadal</a:t>
            </a:r>
            <a:r>
              <a:rPr lang="en-US" dirty="0"/>
              <a:t> PFS improved with MDT from 3.7 to 6.1 months (HR 0.32, p = 0.03)</a:t>
            </a:r>
          </a:p>
          <a:p>
            <a:pPr marL="0" indent="0">
              <a:buNone/>
            </a:pPr>
            <a:endParaRPr lang="en-US" dirty="0"/>
          </a:p>
          <a:p>
            <a:pPr marL="0" indent="0">
              <a:buNone/>
            </a:pPr>
            <a:r>
              <a:rPr lang="en-US" i="1" dirty="0"/>
              <a:t>Both arms of SABR COMET also received standard of care systemic therapy</a:t>
            </a:r>
          </a:p>
          <a:p>
            <a:pPr marL="0" indent="0">
              <a:buNone/>
            </a:pPr>
            <a:endParaRPr lang="en-US" dirty="0"/>
          </a:p>
        </p:txBody>
      </p:sp>
      <p:sp>
        <p:nvSpPr>
          <p:cNvPr id="6" name="Slide Number Placeholder 5">
            <a:extLst>
              <a:ext uri="{FF2B5EF4-FFF2-40B4-BE49-F238E27FC236}">
                <a16:creationId xmlns:a16="http://schemas.microsoft.com/office/drawing/2014/main" id="{F0F05BF3-5542-D6E6-F567-133774826832}"/>
              </a:ext>
            </a:extLst>
          </p:cNvPr>
          <p:cNvSpPr>
            <a:spLocks noGrp="1"/>
          </p:cNvSpPr>
          <p:nvPr>
            <p:ph type="sldNum" sz="quarter" idx="12"/>
          </p:nvPr>
        </p:nvSpPr>
        <p:spPr/>
        <p:txBody>
          <a:bodyPr/>
          <a:lstStyle/>
          <a:p>
            <a:fld id="{5A957963-CFA8-4CF9-A0F7-E40888690779}" type="slidenum">
              <a:rPr lang="en-US" altLang="en-US" smtClean="0"/>
              <a:pPr/>
              <a:t>32</a:t>
            </a:fld>
            <a:endParaRPr lang="en-US" altLang="en-US" dirty="0">
              <a:solidFill>
                <a:srgbClr val="002C77"/>
              </a:solidFill>
            </a:endParaRPr>
          </a:p>
        </p:txBody>
      </p:sp>
      <p:pic>
        <p:nvPicPr>
          <p:cNvPr id="7" name="Picture 6">
            <a:extLst>
              <a:ext uri="{FF2B5EF4-FFF2-40B4-BE49-F238E27FC236}">
                <a16:creationId xmlns:a16="http://schemas.microsoft.com/office/drawing/2014/main" id="{1A828B77-7444-3FC6-70F4-F08278642EF3}"/>
              </a:ext>
            </a:extLst>
          </p:cNvPr>
          <p:cNvPicPr>
            <a:picLocks noChangeAspect="1"/>
          </p:cNvPicPr>
          <p:nvPr/>
        </p:nvPicPr>
        <p:blipFill>
          <a:blip r:embed="rId3"/>
          <a:stretch>
            <a:fillRect/>
          </a:stretch>
        </p:blipFill>
        <p:spPr>
          <a:xfrm>
            <a:off x="6079822" y="1295400"/>
            <a:ext cx="6008991" cy="4351339"/>
          </a:xfrm>
          <a:prstGeom prst="rect">
            <a:avLst/>
          </a:prstGeom>
        </p:spPr>
      </p:pic>
      <p:sp>
        <p:nvSpPr>
          <p:cNvPr id="8" name="Footer Placeholder 4">
            <a:extLst>
              <a:ext uri="{FF2B5EF4-FFF2-40B4-BE49-F238E27FC236}">
                <a16:creationId xmlns:a16="http://schemas.microsoft.com/office/drawing/2014/main" id="{85625BE3-B356-718F-EC8B-6999A0816000}"/>
              </a:ext>
            </a:extLst>
          </p:cNvPr>
          <p:cNvSpPr txBox="1">
            <a:spLocks/>
          </p:cNvSpPr>
          <p:nvPr/>
        </p:nvSpPr>
        <p:spPr>
          <a:xfrm>
            <a:off x="4241800" y="6315075"/>
            <a:ext cx="4114800" cy="365125"/>
          </a:xfrm>
          <a:prstGeom prst="rect">
            <a:avLst/>
          </a:prstGeom>
        </p:spPr>
        <p:txBody>
          <a:bodyPr vert="horz" lIns="121920" tIns="60960" rIns="121920" bIns="60960" rtlCol="0" anchor="ctr"/>
          <a:lstStyle>
            <a:defPPr>
              <a:defRPr lang="en-US"/>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1867" dirty="0">
                <a:solidFill>
                  <a:schemeClr val="tx1"/>
                </a:solidFill>
              </a:rPr>
              <a:t>Tang </a:t>
            </a:r>
            <a:r>
              <a:rPr lang="en-US" altLang="en-US" sz="1867" i="1" dirty="0">
                <a:solidFill>
                  <a:schemeClr val="tx1"/>
                </a:solidFill>
              </a:rPr>
              <a:t>et al</a:t>
            </a:r>
            <a:r>
              <a:rPr lang="en-US" altLang="en-US" sz="1867" dirty="0">
                <a:solidFill>
                  <a:schemeClr val="tx1"/>
                </a:solidFill>
              </a:rPr>
              <a:t>., </a:t>
            </a:r>
            <a:r>
              <a:rPr lang="en-US" altLang="en-US" sz="1867" i="1" dirty="0">
                <a:solidFill>
                  <a:schemeClr val="tx1"/>
                </a:solidFill>
              </a:rPr>
              <a:t>JAMA Onc </a:t>
            </a:r>
            <a:r>
              <a:rPr lang="en-US" altLang="en-US" sz="1867" dirty="0">
                <a:solidFill>
                  <a:schemeClr val="tx1"/>
                </a:solidFill>
              </a:rPr>
              <a:t>2023</a:t>
            </a:r>
          </a:p>
        </p:txBody>
      </p:sp>
    </p:spTree>
    <p:extLst>
      <p:ext uri="{BB962C8B-B14F-4D97-AF65-F5344CB8AC3E}">
        <p14:creationId xmlns:p14="http://schemas.microsoft.com/office/powerpoint/2010/main" val="266191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85E93-45EE-E690-96F1-29D9106DD646}"/>
              </a:ext>
            </a:extLst>
          </p:cNvPr>
          <p:cNvSpPr>
            <a:spLocks noGrp="1"/>
          </p:cNvSpPr>
          <p:nvPr>
            <p:ph type="title"/>
          </p:nvPr>
        </p:nvSpPr>
        <p:spPr>
          <a:xfrm>
            <a:off x="81321" y="0"/>
            <a:ext cx="10515600" cy="1325563"/>
          </a:xfrm>
        </p:spPr>
        <p:txBody>
          <a:bodyPr/>
          <a:lstStyle/>
          <a:p>
            <a:r>
              <a:rPr lang="en-US" b="1" dirty="0">
                <a:solidFill>
                  <a:srgbClr val="0070C0"/>
                </a:solidFill>
              </a:rPr>
              <a:t>MDT Combined with Systemic Therapy</a:t>
            </a:r>
          </a:p>
        </p:txBody>
      </p:sp>
      <p:sp>
        <p:nvSpPr>
          <p:cNvPr id="3" name="Content Placeholder 2">
            <a:extLst>
              <a:ext uri="{FF2B5EF4-FFF2-40B4-BE49-F238E27FC236}">
                <a16:creationId xmlns:a16="http://schemas.microsoft.com/office/drawing/2014/main" id="{C82B20BE-CAA4-4B1C-78C3-3D7BC7951FC7}"/>
              </a:ext>
            </a:extLst>
          </p:cNvPr>
          <p:cNvSpPr>
            <a:spLocks noGrp="1"/>
          </p:cNvSpPr>
          <p:nvPr>
            <p:ph idx="1"/>
          </p:nvPr>
        </p:nvSpPr>
        <p:spPr>
          <a:xfrm>
            <a:off x="203200" y="1224527"/>
            <a:ext cx="6096000" cy="4351339"/>
          </a:xfrm>
        </p:spPr>
        <p:txBody>
          <a:bodyPr>
            <a:normAutofit/>
          </a:bodyPr>
          <a:lstStyle/>
          <a:p>
            <a:pPr marL="0" indent="0">
              <a:buNone/>
            </a:pPr>
            <a:r>
              <a:rPr lang="en-US" b="1" dirty="0"/>
              <a:t>ARTO Trial</a:t>
            </a:r>
          </a:p>
          <a:p>
            <a:pPr marL="0" indent="0">
              <a:buNone/>
            </a:pPr>
            <a:r>
              <a:rPr lang="en-US" dirty="0"/>
              <a:t>- Oligometastatic castration resistant prostate cancer randomized abiraterone +/- MDT</a:t>
            </a:r>
          </a:p>
          <a:p>
            <a:pPr marL="0" indent="0">
              <a:buNone/>
            </a:pPr>
            <a:r>
              <a:rPr lang="en-US" dirty="0"/>
              <a:t>- Median PFS improved with MDT from 17 months to not reached (HR 0.35, p &lt;0.001)</a:t>
            </a:r>
          </a:p>
          <a:p>
            <a:pPr marL="0" indent="0">
              <a:buNone/>
            </a:pPr>
            <a:endParaRPr lang="en-US" dirty="0"/>
          </a:p>
          <a:p>
            <a:pPr marL="0" indent="0">
              <a:buNone/>
            </a:pPr>
            <a:endParaRPr lang="en-US" dirty="0"/>
          </a:p>
        </p:txBody>
      </p:sp>
      <p:sp>
        <p:nvSpPr>
          <p:cNvPr id="6" name="Slide Number Placeholder 5">
            <a:extLst>
              <a:ext uri="{FF2B5EF4-FFF2-40B4-BE49-F238E27FC236}">
                <a16:creationId xmlns:a16="http://schemas.microsoft.com/office/drawing/2014/main" id="{F0F05BF3-5542-D6E6-F567-133774826832}"/>
              </a:ext>
            </a:extLst>
          </p:cNvPr>
          <p:cNvSpPr>
            <a:spLocks noGrp="1"/>
          </p:cNvSpPr>
          <p:nvPr>
            <p:ph type="sldNum" sz="quarter" idx="12"/>
          </p:nvPr>
        </p:nvSpPr>
        <p:spPr/>
        <p:txBody>
          <a:bodyPr/>
          <a:lstStyle/>
          <a:p>
            <a:fld id="{5A957963-CFA8-4CF9-A0F7-E40888690779}" type="slidenum">
              <a:rPr lang="en-US" altLang="en-US" smtClean="0"/>
              <a:pPr/>
              <a:t>33</a:t>
            </a:fld>
            <a:endParaRPr lang="en-US" altLang="en-US" dirty="0">
              <a:solidFill>
                <a:srgbClr val="002C77"/>
              </a:solidFill>
            </a:endParaRPr>
          </a:p>
        </p:txBody>
      </p:sp>
      <p:sp>
        <p:nvSpPr>
          <p:cNvPr id="8" name="Footer Placeholder 4">
            <a:extLst>
              <a:ext uri="{FF2B5EF4-FFF2-40B4-BE49-F238E27FC236}">
                <a16:creationId xmlns:a16="http://schemas.microsoft.com/office/drawing/2014/main" id="{85625BE3-B356-718F-EC8B-6999A0816000}"/>
              </a:ext>
            </a:extLst>
          </p:cNvPr>
          <p:cNvSpPr txBox="1">
            <a:spLocks/>
          </p:cNvSpPr>
          <p:nvPr/>
        </p:nvSpPr>
        <p:spPr>
          <a:xfrm>
            <a:off x="4241800" y="6315075"/>
            <a:ext cx="4114800" cy="365125"/>
          </a:xfrm>
          <a:prstGeom prst="rect">
            <a:avLst/>
          </a:prstGeom>
        </p:spPr>
        <p:txBody>
          <a:bodyPr vert="horz" lIns="121920" tIns="60960" rIns="121920" bIns="60960" rtlCol="0" anchor="ctr"/>
          <a:lstStyle>
            <a:defPPr>
              <a:defRPr lang="en-US"/>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1867" dirty="0" err="1">
                <a:solidFill>
                  <a:schemeClr val="tx1"/>
                </a:solidFill>
              </a:rPr>
              <a:t>Francolini</a:t>
            </a:r>
            <a:r>
              <a:rPr lang="en-US" altLang="en-US" sz="1867" dirty="0">
                <a:solidFill>
                  <a:schemeClr val="tx1"/>
                </a:solidFill>
              </a:rPr>
              <a:t> </a:t>
            </a:r>
            <a:r>
              <a:rPr lang="en-US" altLang="en-US" sz="1867" i="1" dirty="0">
                <a:solidFill>
                  <a:schemeClr val="tx1"/>
                </a:solidFill>
              </a:rPr>
              <a:t>et al</a:t>
            </a:r>
            <a:r>
              <a:rPr lang="en-US" altLang="en-US" sz="1867" dirty="0">
                <a:solidFill>
                  <a:schemeClr val="tx1"/>
                </a:solidFill>
              </a:rPr>
              <a:t>., </a:t>
            </a:r>
            <a:r>
              <a:rPr lang="en-US" altLang="en-US" sz="1867" i="1" dirty="0">
                <a:solidFill>
                  <a:schemeClr val="tx1"/>
                </a:solidFill>
              </a:rPr>
              <a:t>JCO</a:t>
            </a:r>
            <a:r>
              <a:rPr lang="en-US" altLang="en-US" sz="1867" dirty="0">
                <a:solidFill>
                  <a:schemeClr val="tx1"/>
                </a:solidFill>
              </a:rPr>
              <a:t> 2023</a:t>
            </a:r>
          </a:p>
        </p:txBody>
      </p:sp>
      <p:pic>
        <p:nvPicPr>
          <p:cNvPr id="4" name="Picture 3">
            <a:extLst>
              <a:ext uri="{FF2B5EF4-FFF2-40B4-BE49-F238E27FC236}">
                <a16:creationId xmlns:a16="http://schemas.microsoft.com/office/drawing/2014/main" id="{48F04E49-BF85-4D77-AF64-EF96F77D2292}"/>
              </a:ext>
            </a:extLst>
          </p:cNvPr>
          <p:cNvPicPr>
            <a:picLocks noChangeAspect="1"/>
          </p:cNvPicPr>
          <p:nvPr/>
        </p:nvPicPr>
        <p:blipFill>
          <a:blip r:embed="rId3"/>
          <a:stretch>
            <a:fillRect/>
          </a:stretch>
        </p:blipFill>
        <p:spPr>
          <a:xfrm>
            <a:off x="6096001" y="1460079"/>
            <a:ext cx="5472399" cy="4173395"/>
          </a:xfrm>
          <a:prstGeom prst="rect">
            <a:avLst/>
          </a:prstGeom>
        </p:spPr>
      </p:pic>
    </p:spTree>
    <p:extLst>
      <p:ext uri="{BB962C8B-B14F-4D97-AF65-F5344CB8AC3E}">
        <p14:creationId xmlns:p14="http://schemas.microsoft.com/office/powerpoint/2010/main" val="25182985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574277-B86F-1F1F-A2DE-B8784197998B}"/>
              </a:ext>
            </a:extLst>
          </p:cNvPr>
          <p:cNvSpPr>
            <a:spLocks noGrp="1"/>
          </p:cNvSpPr>
          <p:nvPr>
            <p:ph idx="1"/>
          </p:nvPr>
        </p:nvSpPr>
        <p:spPr>
          <a:xfrm>
            <a:off x="203200" y="4346086"/>
            <a:ext cx="10515600" cy="2858479"/>
          </a:xfrm>
        </p:spPr>
        <p:txBody>
          <a:bodyPr/>
          <a:lstStyle/>
          <a:p>
            <a:r>
              <a:rPr lang="en-US" dirty="0"/>
              <a:t>Guideline available for sequencing SBRT with systemic therapy, but often able to be delivered with minimal interruption of treatment</a:t>
            </a:r>
          </a:p>
          <a:p>
            <a:r>
              <a:rPr lang="en-US" dirty="0"/>
              <a:t>Some combinations seem to be associated with higher risk (anti-EGFR and VEGF, BRAF/MEK inhibitors) so caution needed</a:t>
            </a:r>
          </a:p>
        </p:txBody>
      </p:sp>
      <p:sp>
        <p:nvSpPr>
          <p:cNvPr id="6" name="Slide Number Placeholder 5">
            <a:extLst>
              <a:ext uri="{FF2B5EF4-FFF2-40B4-BE49-F238E27FC236}">
                <a16:creationId xmlns:a16="http://schemas.microsoft.com/office/drawing/2014/main" id="{993AFBCC-CDF7-3877-A8A6-3A271E754EEA}"/>
              </a:ext>
            </a:extLst>
          </p:cNvPr>
          <p:cNvSpPr>
            <a:spLocks noGrp="1"/>
          </p:cNvSpPr>
          <p:nvPr>
            <p:ph type="sldNum" sz="quarter" idx="12"/>
          </p:nvPr>
        </p:nvSpPr>
        <p:spPr/>
        <p:txBody>
          <a:bodyPr/>
          <a:lstStyle/>
          <a:p>
            <a:fld id="{5A957963-CFA8-4CF9-A0F7-E40888690779}" type="slidenum">
              <a:rPr lang="en-US" altLang="en-US" smtClean="0"/>
              <a:pPr/>
              <a:t>34</a:t>
            </a:fld>
            <a:endParaRPr lang="en-US" altLang="en-US" dirty="0">
              <a:solidFill>
                <a:srgbClr val="002C77"/>
              </a:solidFill>
            </a:endParaRPr>
          </a:p>
        </p:txBody>
      </p:sp>
      <p:sp>
        <p:nvSpPr>
          <p:cNvPr id="7" name="Title 1">
            <a:extLst>
              <a:ext uri="{FF2B5EF4-FFF2-40B4-BE49-F238E27FC236}">
                <a16:creationId xmlns:a16="http://schemas.microsoft.com/office/drawing/2014/main" id="{737AF148-67EE-5259-4757-92D577AF6C8B}"/>
              </a:ext>
            </a:extLst>
          </p:cNvPr>
          <p:cNvSpPr>
            <a:spLocks noGrp="1"/>
          </p:cNvSpPr>
          <p:nvPr>
            <p:ph type="title"/>
          </p:nvPr>
        </p:nvSpPr>
        <p:spPr>
          <a:xfrm>
            <a:off x="108373" y="0"/>
            <a:ext cx="10515600" cy="1082675"/>
          </a:xfrm>
        </p:spPr>
        <p:txBody>
          <a:bodyPr/>
          <a:lstStyle/>
          <a:p>
            <a:r>
              <a:rPr lang="en-US" b="1" dirty="0">
                <a:solidFill>
                  <a:srgbClr val="0070C0"/>
                </a:solidFill>
              </a:rPr>
              <a:t>MDT Combined with Systemic Therapy</a:t>
            </a:r>
          </a:p>
        </p:txBody>
      </p:sp>
      <p:sp>
        <p:nvSpPr>
          <p:cNvPr id="9" name="Footer Placeholder 4">
            <a:extLst>
              <a:ext uri="{FF2B5EF4-FFF2-40B4-BE49-F238E27FC236}">
                <a16:creationId xmlns:a16="http://schemas.microsoft.com/office/drawing/2014/main" id="{2D9FC49C-C788-D82A-8DA3-BF65D8C0D033}"/>
              </a:ext>
            </a:extLst>
          </p:cNvPr>
          <p:cNvSpPr txBox="1">
            <a:spLocks/>
          </p:cNvSpPr>
          <p:nvPr/>
        </p:nvSpPr>
        <p:spPr>
          <a:xfrm>
            <a:off x="1219200" y="6279282"/>
            <a:ext cx="8940800" cy="400919"/>
          </a:xfrm>
          <a:prstGeom prst="rect">
            <a:avLst/>
          </a:prstGeom>
        </p:spPr>
        <p:txBody>
          <a:bodyPr vert="horz" lIns="121920" tIns="60960" rIns="121920" bIns="60960" rtlCol="0" anchor="ctr"/>
          <a:lstStyle>
            <a:defPPr>
              <a:defRPr lang="en-US"/>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1867" dirty="0" err="1">
                <a:solidFill>
                  <a:schemeClr val="tx1"/>
                </a:solidFill>
              </a:rPr>
              <a:t>Kroeze</a:t>
            </a:r>
            <a:r>
              <a:rPr lang="en-US" altLang="en-US" sz="1867" dirty="0">
                <a:solidFill>
                  <a:schemeClr val="tx1"/>
                </a:solidFill>
              </a:rPr>
              <a:t> </a:t>
            </a:r>
            <a:r>
              <a:rPr lang="en-US" altLang="en-US" sz="1867" i="1" dirty="0">
                <a:solidFill>
                  <a:schemeClr val="tx1"/>
                </a:solidFill>
              </a:rPr>
              <a:t>et al</a:t>
            </a:r>
            <a:r>
              <a:rPr lang="en-US" altLang="en-US" sz="1867" dirty="0">
                <a:solidFill>
                  <a:schemeClr val="tx1"/>
                </a:solidFill>
              </a:rPr>
              <a:t>., Lancet Oncol 2023, Anker </a:t>
            </a:r>
            <a:r>
              <a:rPr lang="en-US" altLang="en-US" sz="1867" i="1" dirty="0">
                <a:solidFill>
                  <a:schemeClr val="tx1"/>
                </a:solidFill>
              </a:rPr>
              <a:t>et al</a:t>
            </a:r>
            <a:r>
              <a:rPr lang="en-US" altLang="en-US" sz="1867" dirty="0">
                <a:solidFill>
                  <a:schemeClr val="tx1"/>
                </a:solidFill>
              </a:rPr>
              <a:t>., IJROBP 2016, Wang </a:t>
            </a:r>
            <a:r>
              <a:rPr lang="en-US" altLang="en-US" sz="1867" i="1" dirty="0">
                <a:solidFill>
                  <a:schemeClr val="tx1"/>
                </a:solidFill>
              </a:rPr>
              <a:t>et al</a:t>
            </a:r>
            <a:r>
              <a:rPr lang="en-US" altLang="en-US" sz="1867" dirty="0">
                <a:solidFill>
                  <a:schemeClr val="tx1"/>
                </a:solidFill>
              </a:rPr>
              <a:t>., JAMA Onc 2019</a:t>
            </a:r>
          </a:p>
        </p:txBody>
      </p:sp>
      <p:pic>
        <p:nvPicPr>
          <p:cNvPr id="10" name="Picture 9">
            <a:extLst>
              <a:ext uri="{FF2B5EF4-FFF2-40B4-BE49-F238E27FC236}">
                <a16:creationId xmlns:a16="http://schemas.microsoft.com/office/drawing/2014/main" id="{2A4C90C8-E1B7-ECF7-A1BF-6B574B3EE623}"/>
              </a:ext>
            </a:extLst>
          </p:cNvPr>
          <p:cNvPicPr>
            <a:picLocks noChangeAspect="1"/>
          </p:cNvPicPr>
          <p:nvPr/>
        </p:nvPicPr>
        <p:blipFill>
          <a:blip r:embed="rId3"/>
          <a:stretch>
            <a:fillRect/>
          </a:stretch>
        </p:blipFill>
        <p:spPr>
          <a:xfrm>
            <a:off x="97861" y="1082675"/>
            <a:ext cx="10363200" cy="3186341"/>
          </a:xfrm>
          <a:prstGeom prst="rect">
            <a:avLst/>
          </a:prstGeom>
        </p:spPr>
      </p:pic>
    </p:spTree>
    <p:extLst>
      <p:ext uri="{BB962C8B-B14F-4D97-AF65-F5344CB8AC3E}">
        <p14:creationId xmlns:p14="http://schemas.microsoft.com/office/powerpoint/2010/main" val="17558245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2EC43CB-B47C-417F-EA9C-FD2020CFB895}"/>
              </a:ext>
            </a:extLst>
          </p:cNvPr>
          <p:cNvSpPr>
            <a:spLocks noGrp="1"/>
          </p:cNvSpPr>
          <p:nvPr>
            <p:ph type="ftr" sz="quarter" idx="11"/>
          </p:nvPr>
        </p:nvSpPr>
        <p:spPr>
          <a:xfrm>
            <a:off x="2032000" y="6356351"/>
            <a:ext cx="8229600" cy="365125"/>
          </a:xfrm>
        </p:spPr>
        <p:txBody>
          <a:bodyPr/>
          <a:lstStyle/>
          <a:p>
            <a:r>
              <a:rPr lang="en-US" altLang="en-US" sz="1867" dirty="0">
                <a:solidFill>
                  <a:schemeClr val="tx1"/>
                </a:solidFill>
              </a:rPr>
              <a:t>Palma </a:t>
            </a:r>
            <a:r>
              <a:rPr lang="en-US" altLang="en-US" sz="1867" i="1" dirty="0">
                <a:solidFill>
                  <a:schemeClr val="tx1"/>
                </a:solidFill>
              </a:rPr>
              <a:t>et al</a:t>
            </a:r>
            <a:r>
              <a:rPr lang="en-US" altLang="en-US" sz="1867" dirty="0">
                <a:solidFill>
                  <a:schemeClr val="tx1"/>
                </a:solidFill>
              </a:rPr>
              <a:t>. </a:t>
            </a:r>
            <a:r>
              <a:rPr lang="en-US" altLang="en-US" sz="1867" i="1" dirty="0">
                <a:solidFill>
                  <a:schemeClr val="tx1"/>
                </a:solidFill>
              </a:rPr>
              <a:t>Lancet</a:t>
            </a:r>
            <a:r>
              <a:rPr lang="en-US" altLang="en-US" sz="1867" dirty="0">
                <a:solidFill>
                  <a:schemeClr val="tx1"/>
                </a:solidFill>
              </a:rPr>
              <a:t> 2019; Phillips </a:t>
            </a:r>
            <a:r>
              <a:rPr lang="en-US" altLang="en-US" sz="1867" i="1" dirty="0">
                <a:solidFill>
                  <a:schemeClr val="tx1"/>
                </a:solidFill>
              </a:rPr>
              <a:t>et al</a:t>
            </a:r>
            <a:r>
              <a:rPr lang="en-US" altLang="en-US" sz="1867" dirty="0">
                <a:solidFill>
                  <a:schemeClr val="tx1"/>
                </a:solidFill>
              </a:rPr>
              <a:t>.</a:t>
            </a:r>
            <a:r>
              <a:rPr lang="en-US" altLang="en-US" sz="1867" i="1" dirty="0">
                <a:solidFill>
                  <a:schemeClr val="tx1"/>
                </a:solidFill>
              </a:rPr>
              <a:t> JAMA Onc </a:t>
            </a:r>
            <a:r>
              <a:rPr lang="en-US" altLang="en-US" sz="1867" dirty="0">
                <a:solidFill>
                  <a:schemeClr val="tx1"/>
                </a:solidFill>
              </a:rPr>
              <a:t>2020; </a:t>
            </a:r>
            <a:r>
              <a:rPr lang="en-US" altLang="en-US" sz="1867" dirty="0" err="1">
                <a:solidFill>
                  <a:schemeClr val="tx1"/>
                </a:solidFill>
              </a:rPr>
              <a:t>Deek</a:t>
            </a:r>
            <a:r>
              <a:rPr lang="en-US" altLang="en-US" sz="1867" dirty="0">
                <a:solidFill>
                  <a:schemeClr val="tx1"/>
                </a:solidFill>
              </a:rPr>
              <a:t> </a:t>
            </a:r>
            <a:r>
              <a:rPr lang="en-US" altLang="en-US" sz="1867" i="1" dirty="0">
                <a:solidFill>
                  <a:schemeClr val="tx1"/>
                </a:solidFill>
              </a:rPr>
              <a:t>et al</a:t>
            </a:r>
            <a:r>
              <a:rPr lang="en-US" altLang="en-US" sz="1867" dirty="0">
                <a:solidFill>
                  <a:schemeClr val="tx1"/>
                </a:solidFill>
              </a:rPr>
              <a:t>. </a:t>
            </a:r>
            <a:r>
              <a:rPr lang="en-US" altLang="en-US" sz="1867" i="1" dirty="0">
                <a:solidFill>
                  <a:schemeClr val="tx1"/>
                </a:solidFill>
              </a:rPr>
              <a:t>JCO</a:t>
            </a:r>
            <a:r>
              <a:rPr lang="en-US" altLang="en-US" sz="1867" dirty="0">
                <a:solidFill>
                  <a:schemeClr val="tx1"/>
                </a:solidFill>
              </a:rPr>
              <a:t> 2022; Ost </a:t>
            </a:r>
            <a:r>
              <a:rPr lang="en-US" altLang="en-US" sz="1867" i="1" dirty="0">
                <a:solidFill>
                  <a:schemeClr val="tx1"/>
                </a:solidFill>
              </a:rPr>
              <a:t>et al</a:t>
            </a:r>
            <a:r>
              <a:rPr lang="en-US" altLang="en-US" sz="1867" dirty="0">
                <a:solidFill>
                  <a:schemeClr val="tx1"/>
                </a:solidFill>
              </a:rPr>
              <a:t>. </a:t>
            </a:r>
            <a:r>
              <a:rPr lang="en-US" altLang="en-US" sz="1867" i="1" dirty="0">
                <a:solidFill>
                  <a:schemeClr val="tx1"/>
                </a:solidFill>
              </a:rPr>
              <a:t>JCO</a:t>
            </a:r>
            <a:r>
              <a:rPr lang="en-US" altLang="en-US" sz="1867" dirty="0">
                <a:solidFill>
                  <a:schemeClr val="tx1"/>
                </a:solidFill>
              </a:rPr>
              <a:t> 2017; Gomez </a:t>
            </a:r>
            <a:r>
              <a:rPr lang="en-US" altLang="en-US" sz="1867" i="1" dirty="0">
                <a:solidFill>
                  <a:schemeClr val="tx1"/>
                </a:solidFill>
              </a:rPr>
              <a:t>et al</a:t>
            </a:r>
            <a:r>
              <a:rPr lang="en-US" altLang="en-US" sz="1867" dirty="0">
                <a:solidFill>
                  <a:schemeClr val="tx1"/>
                </a:solidFill>
              </a:rPr>
              <a:t>. Lancet Oncol 2016; Siva </a:t>
            </a:r>
            <a:r>
              <a:rPr lang="en-US" altLang="en-US" sz="1867" i="1" dirty="0">
                <a:solidFill>
                  <a:schemeClr val="tx1"/>
                </a:solidFill>
              </a:rPr>
              <a:t>et al</a:t>
            </a:r>
            <a:r>
              <a:rPr lang="en-US" altLang="en-US" sz="1867" dirty="0">
                <a:solidFill>
                  <a:schemeClr val="tx1"/>
                </a:solidFill>
              </a:rPr>
              <a:t>. JAMA Onc 2021; </a:t>
            </a:r>
            <a:r>
              <a:rPr lang="en-US" altLang="en-US" sz="1867" dirty="0" err="1">
                <a:solidFill>
                  <a:schemeClr val="tx1"/>
                </a:solidFill>
              </a:rPr>
              <a:t>Zelefsky</a:t>
            </a:r>
            <a:r>
              <a:rPr lang="en-US" altLang="en-US" sz="1867" dirty="0">
                <a:solidFill>
                  <a:schemeClr val="tx1"/>
                </a:solidFill>
              </a:rPr>
              <a:t> </a:t>
            </a:r>
            <a:r>
              <a:rPr lang="en-US" altLang="en-US" sz="1867" i="1" dirty="0">
                <a:solidFill>
                  <a:schemeClr val="tx1"/>
                </a:solidFill>
              </a:rPr>
              <a:t>et al</a:t>
            </a:r>
            <a:r>
              <a:rPr lang="en-US" altLang="en-US" sz="1867" dirty="0">
                <a:solidFill>
                  <a:schemeClr val="tx1"/>
                </a:solidFill>
              </a:rPr>
              <a:t>. IJROBP 2021</a:t>
            </a:r>
          </a:p>
          <a:p>
            <a:endParaRPr lang="en-US" altLang="en-US" dirty="0"/>
          </a:p>
        </p:txBody>
      </p:sp>
      <p:sp>
        <p:nvSpPr>
          <p:cNvPr id="6" name="Slide Number Placeholder 5">
            <a:extLst>
              <a:ext uri="{FF2B5EF4-FFF2-40B4-BE49-F238E27FC236}">
                <a16:creationId xmlns:a16="http://schemas.microsoft.com/office/drawing/2014/main" id="{19A4F35B-E654-06F5-AE1B-1B830357A210}"/>
              </a:ext>
            </a:extLst>
          </p:cNvPr>
          <p:cNvSpPr>
            <a:spLocks noGrp="1"/>
          </p:cNvSpPr>
          <p:nvPr>
            <p:ph type="sldNum" sz="quarter" idx="12"/>
          </p:nvPr>
        </p:nvSpPr>
        <p:spPr/>
        <p:txBody>
          <a:bodyPr/>
          <a:lstStyle/>
          <a:p>
            <a:fld id="{5A957963-CFA8-4CF9-A0F7-E40888690779}" type="slidenum">
              <a:rPr lang="en-US" altLang="en-US" smtClean="0"/>
              <a:pPr/>
              <a:t>35</a:t>
            </a:fld>
            <a:endParaRPr lang="en-US" altLang="en-US" dirty="0">
              <a:solidFill>
                <a:srgbClr val="002C77"/>
              </a:solidFill>
            </a:endParaRPr>
          </a:p>
        </p:txBody>
      </p:sp>
      <p:graphicFrame>
        <p:nvGraphicFramePr>
          <p:cNvPr id="7" name="Table 7">
            <a:extLst>
              <a:ext uri="{FF2B5EF4-FFF2-40B4-BE49-F238E27FC236}">
                <a16:creationId xmlns:a16="http://schemas.microsoft.com/office/drawing/2014/main" id="{9E115C71-F5D7-65CF-5FAB-DA25C0F26777}"/>
              </a:ext>
            </a:extLst>
          </p:cNvPr>
          <p:cNvGraphicFramePr>
            <a:graphicFrameLocks noGrp="1"/>
          </p:cNvGraphicFramePr>
          <p:nvPr>
            <p:extLst>
              <p:ext uri="{D42A27DB-BD31-4B8C-83A1-F6EECF244321}">
                <p14:modId xmlns:p14="http://schemas.microsoft.com/office/powerpoint/2010/main" val="3815896602"/>
              </p:ext>
            </p:extLst>
          </p:nvPr>
        </p:nvGraphicFramePr>
        <p:xfrm>
          <a:off x="254000" y="1416053"/>
          <a:ext cx="11539071" cy="4511040"/>
        </p:xfrm>
        <a:graphic>
          <a:graphicData uri="http://schemas.openxmlformats.org/drawingml/2006/table">
            <a:tbl>
              <a:tblPr firstRow="1" bandRow="1">
                <a:tableStyleId>{5C22544A-7EE6-4342-B048-85BDC9FD1C3A}</a:tableStyleId>
              </a:tblPr>
              <a:tblGrid>
                <a:gridCol w="1505096">
                  <a:extLst>
                    <a:ext uri="{9D8B030D-6E8A-4147-A177-3AD203B41FA5}">
                      <a16:colId xmlns:a16="http://schemas.microsoft.com/office/drawing/2014/main" val="2236204648"/>
                    </a:ext>
                  </a:extLst>
                </a:gridCol>
                <a:gridCol w="2709173">
                  <a:extLst>
                    <a:ext uri="{9D8B030D-6E8A-4147-A177-3AD203B41FA5}">
                      <a16:colId xmlns:a16="http://schemas.microsoft.com/office/drawing/2014/main" val="3867877060"/>
                    </a:ext>
                  </a:extLst>
                </a:gridCol>
                <a:gridCol w="2709173">
                  <a:extLst>
                    <a:ext uri="{9D8B030D-6E8A-4147-A177-3AD203B41FA5}">
                      <a16:colId xmlns:a16="http://schemas.microsoft.com/office/drawing/2014/main" val="466687338"/>
                    </a:ext>
                  </a:extLst>
                </a:gridCol>
                <a:gridCol w="4615629">
                  <a:extLst>
                    <a:ext uri="{9D8B030D-6E8A-4147-A177-3AD203B41FA5}">
                      <a16:colId xmlns:a16="http://schemas.microsoft.com/office/drawing/2014/main" val="1990633350"/>
                    </a:ext>
                  </a:extLst>
                </a:gridCol>
              </a:tblGrid>
              <a:tr h="478756">
                <a:tc>
                  <a:txBody>
                    <a:bodyPr/>
                    <a:lstStyle/>
                    <a:p>
                      <a:pPr algn="l"/>
                      <a:r>
                        <a:rPr lang="en-US" sz="2400" dirty="0"/>
                        <a:t>Trial</a:t>
                      </a:r>
                    </a:p>
                  </a:txBody>
                  <a:tcPr marL="121920" marR="121920" marT="60960" marB="60960"/>
                </a:tc>
                <a:tc>
                  <a:txBody>
                    <a:bodyPr/>
                    <a:lstStyle/>
                    <a:p>
                      <a:pPr algn="l"/>
                      <a:r>
                        <a:rPr lang="en-US" sz="2400" dirty="0"/>
                        <a:t>Histology</a:t>
                      </a:r>
                    </a:p>
                  </a:txBody>
                  <a:tcPr marL="121920" marR="121920" marT="60960" marB="60960"/>
                </a:tc>
                <a:tc>
                  <a:txBody>
                    <a:bodyPr/>
                    <a:lstStyle/>
                    <a:p>
                      <a:pPr algn="l"/>
                      <a:r>
                        <a:rPr lang="en-US" sz="2400" dirty="0"/>
                        <a:t>Site</a:t>
                      </a:r>
                    </a:p>
                  </a:txBody>
                  <a:tcPr marL="121920" marR="121920" marT="60960" marB="60960"/>
                </a:tc>
                <a:tc>
                  <a:txBody>
                    <a:bodyPr/>
                    <a:lstStyle/>
                    <a:p>
                      <a:pPr algn="l"/>
                      <a:r>
                        <a:rPr lang="en-US" sz="2400" dirty="0"/>
                        <a:t>Fractionation</a:t>
                      </a:r>
                    </a:p>
                  </a:txBody>
                  <a:tcPr marL="121920" marR="121920" marT="60960" marB="60960"/>
                </a:tc>
                <a:extLst>
                  <a:ext uri="{0D108BD9-81ED-4DB2-BD59-A6C34878D82A}">
                    <a16:rowId xmlns:a16="http://schemas.microsoft.com/office/drawing/2014/main" val="2725529202"/>
                  </a:ext>
                </a:extLst>
              </a:tr>
              <a:tr h="821535">
                <a:tc>
                  <a:txBody>
                    <a:bodyPr/>
                    <a:lstStyle/>
                    <a:p>
                      <a:pPr algn="l"/>
                      <a:r>
                        <a:rPr lang="en-US" sz="2400" dirty="0"/>
                        <a:t>SABR COMET</a:t>
                      </a:r>
                    </a:p>
                  </a:txBody>
                  <a:tcPr marL="121920" marR="121920" marT="60960" marB="60960"/>
                </a:tc>
                <a:tc>
                  <a:txBody>
                    <a:bodyPr/>
                    <a:lstStyle/>
                    <a:p>
                      <a:pPr algn="l"/>
                      <a:r>
                        <a:rPr lang="en-US" sz="2400" dirty="0"/>
                        <a:t>Various histologies</a:t>
                      </a:r>
                    </a:p>
                  </a:txBody>
                  <a:tcPr marL="121920" marR="121920" marT="60960" marB="60960"/>
                </a:tc>
                <a:tc>
                  <a:txBody>
                    <a:bodyPr/>
                    <a:lstStyle/>
                    <a:p>
                      <a:pPr algn="l"/>
                      <a:r>
                        <a:rPr lang="en-US" sz="2400" dirty="0"/>
                        <a:t>Various sites</a:t>
                      </a:r>
                    </a:p>
                  </a:txBody>
                  <a:tcPr marL="121920" marR="121920" marT="60960" marB="6096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dirty="0"/>
                        <a:t>3 – 8 fractions (1 fraction brain)</a:t>
                      </a:r>
                    </a:p>
                  </a:txBody>
                  <a:tcPr marL="121920" marR="121920" marT="60960" marB="60960"/>
                </a:tc>
                <a:extLst>
                  <a:ext uri="{0D108BD9-81ED-4DB2-BD59-A6C34878D82A}">
                    <a16:rowId xmlns:a16="http://schemas.microsoft.com/office/drawing/2014/main" val="3214580200"/>
                  </a:ext>
                </a:extLst>
              </a:tr>
              <a:tr h="478756">
                <a:tc>
                  <a:txBody>
                    <a:bodyPr/>
                    <a:lstStyle/>
                    <a:p>
                      <a:pPr algn="l"/>
                      <a:r>
                        <a:rPr lang="en-US" sz="2400" dirty="0"/>
                        <a:t>ORIOLE</a:t>
                      </a:r>
                    </a:p>
                  </a:txBody>
                  <a:tcPr marL="121920" marR="121920" marT="60960" marB="60960"/>
                </a:tc>
                <a:tc>
                  <a:txBody>
                    <a:bodyPr/>
                    <a:lstStyle/>
                    <a:p>
                      <a:pPr algn="l"/>
                      <a:r>
                        <a:rPr lang="en-US" sz="2400" dirty="0"/>
                        <a:t>Prostate</a:t>
                      </a:r>
                    </a:p>
                  </a:txBody>
                  <a:tcPr marL="121920" marR="121920" marT="60960" marB="60960"/>
                </a:tc>
                <a:tc>
                  <a:txBody>
                    <a:bodyPr/>
                    <a:lstStyle/>
                    <a:p>
                      <a:pPr algn="l"/>
                      <a:r>
                        <a:rPr lang="en-US" sz="2400" dirty="0"/>
                        <a:t>Various sites</a:t>
                      </a:r>
                    </a:p>
                  </a:txBody>
                  <a:tcPr marL="121920" marR="121920" marT="60960" marB="60960"/>
                </a:tc>
                <a:tc>
                  <a:txBody>
                    <a:bodyPr/>
                    <a:lstStyle/>
                    <a:p>
                      <a:pPr algn="l"/>
                      <a:r>
                        <a:rPr lang="en-US" sz="2400" dirty="0"/>
                        <a:t>3– 5 fractions</a:t>
                      </a:r>
                    </a:p>
                  </a:txBody>
                  <a:tcPr marL="121920" marR="121920" marT="60960" marB="60960"/>
                </a:tc>
                <a:extLst>
                  <a:ext uri="{0D108BD9-81ED-4DB2-BD59-A6C34878D82A}">
                    <a16:rowId xmlns:a16="http://schemas.microsoft.com/office/drawing/2014/main" val="141332272"/>
                  </a:ext>
                </a:extLst>
              </a:tr>
              <a:tr h="478756">
                <a:tc>
                  <a:txBody>
                    <a:bodyPr/>
                    <a:lstStyle/>
                    <a:p>
                      <a:pPr algn="l"/>
                      <a:r>
                        <a:rPr lang="en-US" sz="2400" dirty="0"/>
                        <a:t>STOMP</a:t>
                      </a:r>
                    </a:p>
                  </a:txBody>
                  <a:tcPr marL="121920" marR="121920" marT="60960" marB="60960"/>
                </a:tc>
                <a:tc>
                  <a:txBody>
                    <a:bodyPr/>
                    <a:lstStyle/>
                    <a:p>
                      <a:pPr algn="l"/>
                      <a:r>
                        <a:rPr lang="en-US" sz="2400" dirty="0"/>
                        <a:t>Prostate</a:t>
                      </a:r>
                    </a:p>
                  </a:txBody>
                  <a:tcPr marL="121920" marR="121920" marT="60960" marB="60960"/>
                </a:tc>
                <a:tc>
                  <a:txBody>
                    <a:bodyPr/>
                    <a:lstStyle/>
                    <a:p>
                      <a:pPr algn="l"/>
                      <a:r>
                        <a:rPr lang="en-US" sz="2400" dirty="0"/>
                        <a:t>Various site</a:t>
                      </a:r>
                    </a:p>
                  </a:txBody>
                  <a:tcPr marL="121920" marR="121920" marT="60960" marB="60960"/>
                </a:tc>
                <a:tc>
                  <a:txBody>
                    <a:bodyPr/>
                    <a:lstStyle/>
                    <a:p>
                      <a:pPr algn="l"/>
                      <a:r>
                        <a:rPr lang="en-US" sz="2400" dirty="0"/>
                        <a:t>3 fractions</a:t>
                      </a:r>
                    </a:p>
                  </a:txBody>
                  <a:tcPr marL="121920" marR="121920" marT="60960" marB="60960"/>
                </a:tc>
                <a:extLst>
                  <a:ext uri="{0D108BD9-81ED-4DB2-BD59-A6C34878D82A}">
                    <a16:rowId xmlns:a16="http://schemas.microsoft.com/office/drawing/2014/main" val="1778722161"/>
                  </a:ext>
                </a:extLst>
              </a:tr>
              <a:tr h="821535">
                <a:tc>
                  <a:txBody>
                    <a:bodyPr/>
                    <a:lstStyle/>
                    <a:p>
                      <a:pPr algn="l"/>
                      <a:r>
                        <a:rPr lang="en-US" sz="2400"/>
                        <a:t>Gomez et al.</a:t>
                      </a:r>
                      <a:endParaRPr lang="en-US" sz="2400" dirty="0"/>
                    </a:p>
                  </a:txBody>
                  <a:tcPr marL="121920" marR="121920" marT="60960" marB="60960"/>
                </a:tc>
                <a:tc>
                  <a:txBody>
                    <a:bodyPr/>
                    <a:lstStyle/>
                    <a:p>
                      <a:pPr algn="l"/>
                      <a:r>
                        <a:rPr lang="en-US" sz="2400" dirty="0"/>
                        <a:t>Lung</a:t>
                      </a:r>
                    </a:p>
                  </a:txBody>
                  <a:tcPr marL="121920" marR="121920" marT="60960" marB="60960"/>
                </a:tc>
                <a:tc>
                  <a:txBody>
                    <a:bodyPr/>
                    <a:lstStyle/>
                    <a:p>
                      <a:pPr algn="l"/>
                      <a:r>
                        <a:rPr lang="en-US" sz="2400" dirty="0"/>
                        <a:t>Various sites</a:t>
                      </a:r>
                    </a:p>
                  </a:txBody>
                  <a:tcPr marL="121920" marR="121920" marT="60960" marB="60960"/>
                </a:tc>
                <a:tc>
                  <a:txBody>
                    <a:bodyPr/>
                    <a:lstStyle/>
                    <a:p>
                      <a:pPr algn="l"/>
                      <a:r>
                        <a:rPr lang="en-US" sz="2400" dirty="0"/>
                        <a:t>3 fractions</a:t>
                      </a:r>
                    </a:p>
                  </a:txBody>
                  <a:tcPr marL="121920" marR="121920" marT="60960" marB="60960"/>
                </a:tc>
                <a:extLst>
                  <a:ext uri="{0D108BD9-81ED-4DB2-BD59-A6C34878D82A}">
                    <a16:rowId xmlns:a16="http://schemas.microsoft.com/office/drawing/2014/main" val="1983919317"/>
                  </a:ext>
                </a:extLst>
              </a:tr>
              <a:tr h="478756">
                <a:tc>
                  <a:txBody>
                    <a:bodyPr/>
                    <a:lstStyle/>
                    <a:p>
                      <a:pPr algn="l"/>
                      <a:r>
                        <a:rPr lang="en-US" sz="2400" dirty="0"/>
                        <a:t>SAFRON</a:t>
                      </a:r>
                    </a:p>
                  </a:txBody>
                  <a:tcPr marL="121920" marR="121920" marT="60960" marB="60960"/>
                </a:tc>
                <a:tc>
                  <a:txBody>
                    <a:bodyPr/>
                    <a:lstStyle/>
                    <a:p>
                      <a:pPr algn="l"/>
                      <a:r>
                        <a:rPr lang="en-US" sz="2400" dirty="0"/>
                        <a:t>Various</a:t>
                      </a:r>
                    </a:p>
                  </a:txBody>
                  <a:tcPr marL="121920" marR="121920" marT="60960" marB="60960"/>
                </a:tc>
                <a:tc>
                  <a:txBody>
                    <a:bodyPr/>
                    <a:lstStyle/>
                    <a:p>
                      <a:pPr algn="l"/>
                      <a:r>
                        <a:rPr lang="en-US" sz="2400" dirty="0"/>
                        <a:t>Lung</a:t>
                      </a:r>
                    </a:p>
                  </a:txBody>
                  <a:tcPr marL="121920" marR="121920" marT="60960" marB="60960"/>
                </a:tc>
                <a:tc>
                  <a:txBody>
                    <a:bodyPr/>
                    <a:lstStyle/>
                    <a:p>
                      <a:pPr algn="l"/>
                      <a:r>
                        <a:rPr lang="en-US" sz="2400" dirty="0"/>
                        <a:t>1 or 4 fractions</a:t>
                      </a:r>
                    </a:p>
                  </a:txBody>
                  <a:tcPr marL="121920" marR="121920" marT="60960" marB="60960"/>
                </a:tc>
                <a:extLst>
                  <a:ext uri="{0D108BD9-81ED-4DB2-BD59-A6C34878D82A}">
                    <a16:rowId xmlns:a16="http://schemas.microsoft.com/office/drawing/2014/main" val="1220396121"/>
                  </a:ext>
                </a:extLst>
              </a:tr>
              <a:tr h="821535">
                <a:tc>
                  <a:txBody>
                    <a:bodyPr/>
                    <a:lstStyle/>
                    <a:p>
                      <a:pPr algn="l"/>
                      <a:r>
                        <a:rPr lang="en-US" sz="2400"/>
                        <a:t>Zelefsky et al.</a:t>
                      </a:r>
                      <a:endParaRPr lang="en-US" sz="2400" dirty="0"/>
                    </a:p>
                  </a:txBody>
                  <a:tcPr marL="121920" marR="121920" marT="60960" marB="60960"/>
                </a:tc>
                <a:tc>
                  <a:txBody>
                    <a:bodyPr/>
                    <a:lstStyle/>
                    <a:p>
                      <a:pPr algn="l"/>
                      <a:r>
                        <a:rPr lang="en-US" sz="2400" dirty="0"/>
                        <a:t>Various</a:t>
                      </a:r>
                    </a:p>
                  </a:txBody>
                  <a:tcPr marL="121920" marR="121920" marT="60960" marB="60960"/>
                </a:tc>
                <a:tc>
                  <a:txBody>
                    <a:bodyPr/>
                    <a:lstStyle/>
                    <a:p>
                      <a:pPr algn="l"/>
                      <a:r>
                        <a:rPr lang="en-US" sz="2400" dirty="0"/>
                        <a:t>Bone or Node</a:t>
                      </a:r>
                    </a:p>
                  </a:txBody>
                  <a:tcPr marL="121920" marR="121920" marT="60960" marB="60960"/>
                </a:tc>
                <a:tc>
                  <a:txBody>
                    <a:bodyPr/>
                    <a:lstStyle/>
                    <a:p>
                      <a:pPr algn="l"/>
                      <a:r>
                        <a:rPr lang="en-US" sz="2400" dirty="0"/>
                        <a:t>1 or 3 fractions</a:t>
                      </a:r>
                    </a:p>
                  </a:txBody>
                  <a:tcPr marL="121920" marR="121920" marT="60960" marB="60960"/>
                </a:tc>
                <a:extLst>
                  <a:ext uri="{0D108BD9-81ED-4DB2-BD59-A6C34878D82A}">
                    <a16:rowId xmlns:a16="http://schemas.microsoft.com/office/drawing/2014/main" val="2750404546"/>
                  </a:ext>
                </a:extLst>
              </a:tr>
            </a:tbl>
          </a:graphicData>
        </a:graphic>
      </p:graphicFrame>
      <p:sp>
        <p:nvSpPr>
          <p:cNvPr id="3" name="Title 1">
            <a:extLst>
              <a:ext uri="{FF2B5EF4-FFF2-40B4-BE49-F238E27FC236}">
                <a16:creationId xmlns:a16="http://schemas.microsoft.com/office/drawing/2014/main" id="{A784273E-3E13-30E1-D91B-8F4492BF899A}"/>
              </a:ext>
            </a:extLst>
          </p:cNvPr>
          <p:cNvSpPr txBox="1">
            <a:spLocks/>
          </p:cNvSpPr>
          <p:nvPr/>
        </p:nvSpPr>
        <p:spPr>
          <a:xfrm>
            <a:off x="184400" y="0"/>
            <a:ext cx="11753600" cy="1171579"/>
          </a:xfrm>
          <a:prstGeom prst="rect">
            <a:avLst/>
          </a:prstGeom>
        </p:spPr>
        <p:txBody>
          <a:bodyPr vert="horz" lIns="121920" tIns="60960" rIns="121920" bIns="60960" rtlCol="0" anchor="ctr">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400" b="1" dirty="0">
                <a:solidFill>
                  <a:srgbClr val="0070C0"/>
                </a:solidFill>
              </a:rPr>
              <a:t>MDT can be Delivered in Few Number of Treatment</a:t>
            </a:r>
          </a:p>
        </p:txBody>
      </p:sp>
    </p:spTree>
    <p:extLst>
      <p:ext uri="{BB962C8B-B14F-4D97-AF65-F5344CB8AC3E}">
        <p14:creationId xmlns:p14="http://schemas.microsoft.com/office/powerpoint/2010/main" val="7681947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6D47A-374E-F7B1-5FC5-6CDB584FE705}"/>
              </a:ext>
            </a:extLst>
          </p:cNvPr>
          <p:cNvSpPr>
            <a:spLocks noGrp="1"/>
          </p:cNvSpPr>
          <p:nvPr>
            <p:ph type="title"/>
          </p:nvPr>
        </p:nvSpPr>
        <p:spPr>
          <a:xfrm>
            <a:off x="203200" y="-4135"/>
            <a:ext cx="10515600" cy="1325563"/>
          </a:xfrm>
        </p:spPr>
        <p:txBody>
          <a:bodyPr>
            <a:normAutofit/>
          </a:bodyPr>
          <a:lstStyle/>
          <a:p>
            <a:r>
              <a:rPr lang="en-US" b="1" dirty="0">
                <a:solidFill>
                  <a:srgbClr val="0070C0"/>
                </a:solidFill>
              </a:rPr>
              <a:t>Lesion Local Control is High After MDT</a:t>
            </a:r>
          </a:p>
        </p:txBody>
      </p:sp>
      <p:sp>
        <p:nvSpPr>
          <p:cNvPr id="5" name="Footer Placeholder 4">
            <a:extLst>
              <a:ext uri="{FF2B5EF4-FFF2-40B4-BE49-F238E27FC236}">
                <a16:creationId xmlns:a16="http://schemas.microsoft.com/office/drawing/2014/main" id="{F54DFBD4-B398-884B-8CC4-CC11B1E350C6}"/>
              </a:ext>
            </a:extLst>
          </p:cNvPr>
          <p:cNvSpPr>
            <a:spLocks noGrp="1"/>
          </p:cNvSpPr>
          <p:nvPr>
            <p:ph type="ftr" sz="quarter" idx="11"/>
          </p:nvPr>
        </p:nvSpPr>
        <p:spPr>
          <a:xfrm>
            <a:off x="1524000" y="6356351"/>
            <a:ext cx="9042400" cy="365125"/>
          </a:xfrm>
        </p:spPr>
        <p:txBody>
          <a:bodyPr/>
          <a:lstStyle/>
          <a:p>
            <a:r>
              <a:rPr lang="en-US" altLang="en-US" sz="1600" dirty="0">
                <a:solidFill>
                  <a:schemeClr val="tx1"/>
                </a:solidFill>
              </a:rPr>
              <a:t>Siva </a:t>
            </a:r>
            <a:r>
              <a:rPr lang="en-US" altLang="en-US" sz="1600" i="1" dirty="0">
                <a:solidFill>
                  <a:schemeClr val="tx1"/>
                </a:solidFill>
              </a:rPr>
              <a:t>et al</a:t>
            </a:r>
            <a:r>
              <a:rPr lang="en-US" altLang="en-US" sz="1600" dirty="0">
                <a:solidFill>
                  <a:schemeClr val="tx1"/>
                </a:solidFill>
              </a:rPr>
              <a:t>. IJROBP 2022; </a:t>
            </a:r>
            <a:r>
              <a:rPr lang="en-US" altLang="en-US" sz="1600" dirty="0" err="1">
                <a:solidFill>
                  <a:schemeClr val="tx1"/>
                </a:solidFill>
              </a:rPr>
              <a:t>Zelefsky</a:t>
            </a:r>
            <a:r>
              <a:rPr lang="en-US" altLang="en-US" sz="1600" dirty="0">
                <a:solidFill>
                  <a:schemeClr val="tx1"/>
                </a:solidFill>
              </a:rPr>
              <a:t> </a:t>
            </a:r>
            <a:r>
              <a:rPr lang="en-US" altLang="en-US" sz="1600" i="1" dirty="0">
                <a:solidFill>
                  <a:schemeClr val="tx1"/>
                </a:solidFill>
              </a:rPr>
              <a:t>et al</a:t>
            </a:r>
            <a:r>
              <a:rPr lang="en-US" altLang="en-US" sz="1600" dirty="0">
                <a:solidFill>
                  <a:schemeClr val="tx1"/>
                </a:solidFill>
              </a:rPr>
              <a:t>. IJROBP 2021; </a:t>
            </a:r>
            <a:r>
              <a:rPr lang="en-US" altLang="en-US" sz="1600" dirty="0" err="1">
                <a:solidFill>
                  <a:schemeClr val="tx1"/>
                </a:solidFill>
              </a:rPr>
              <a:t>Nuyteens</a:t>
            </a:r>
            <a:r>
              <a:rPr lang="en-US" altLang="en-US" sz="1600" dirty="0">
                <a:solidFill>
                  <a:schemeClr val="tx1"/>
                </a:solidFill>
              </a:rPr>
              <a:t> </a:t>
            </a:r>
            <a:r>
              <a:rPr lang="en-US" altLang="en-US" sz="1600" i="1" dirty="0">
                <a:solidFill>
                  <a:schemeClr val="tx1"/>
                </a:solidFill>
              </a:rPr>
              <a:t>et al</a:t>
            </a:r>
            <a:r>
              <a:rPr lang="en-US" altLang="en-US" sz="1600" dirty="0">
                <a:solidFill>
                  <a:schemeClr val="tx1"/>
                </a:solidFill>
              </a:rPr>
              <a:t>. IJROBP 2015; </a:t>
            </a:r>
            <a:r>
              <a:rPr lang="en-US" altLang="en-US" sz="1600" dirty="0" err="1">
                <a:solidFill>
                  <a:schemeClr val="tx1"/>
                </a:solidFill>
              </a:rPr>
              <a:t>Deek</a:t>
            </a:r>
            <a:r>
              <a:rPr lang="en-US" altLang="en-US" sz="1600" dirty="0">
                <a:solidFill>
                  <a:schemeClr val="tx1"/>
                </a:solidFill>
              </a:rPr>
              <a:t> </a:t>
            </a:r>
            <a:r>
              <a:rPr lang="en-US" altLang="en-US" sz="1600" i="1" dirty="0">
                <a:solidFill>
                  <a:schemeClr val="tx1"/>
                </a:solidFill>
              </a:rPr>
              <a:t>et al</a:t>
            </a:r>
            <a:r>
              <a:rPr lang="en-US" altLang="en-US" sz="1600" dirty="0">
                <a:solidFill>
                  <a:schemeClr val="tx1"/>
                </a:solidFill>
              </a:rPr>
              <a:t>. IJROBP 2019;  </a:t>
            </a:r>
          </a:p>
        </p:txBody>
      </p:sp>
      <p:sp>
        <p:nvSpPr>
          <p:cNvPr id="6" name="Slide Number Placeholder 5">
            <a:extLst>
              <a:ext uri="{FF2B5EF4-FFF2-40B4-BE49-F238E27FC236}">
                <a16:creationId xmlns:a16="http://schemas.microsoft.com/office/drawing/2014/main" id="{688BD540-83E7-3F52-CD8E-8F8F65C51EB2}"/>
              </a:ext>
            </a:extLst>
          </p:cNvPr>
          <p:cNvSpPr>
            <a:spLocks noGrp="1"/>
          </p:cNvSpPr>
          <p:nvPr>
            <p:ph type="sldNum" sz="quarter" idx="12"/>
          </p:nvPr>
        </p:nvSpPr>
        <p:spPr/>
        <p:txBody>
          <a:bodyPr/>
          <a:lstStyle/>
          <a:p>
            <a:fld id="{5A957963-CFA8-4CF9-A0F7-E40888690779}" type="slidenum">
              <a:rPr lang="en-US" altLang="en-US" smtClean="0"/>
              <a:pPr/>
              <a:t>36</a:t>
            </a:fld>
            <a:endParaRPr lang="en-US" altLang="en-US" dirty="0">
              <a:solidFill>
                <a:srgbClr val="002C77"/>
              </a:solidFill>
            </a:endParaRPr>
          </a:p>
        </p:txBody>
      </p:sp>
      <p:graphicFrame>
        <p:nvGraphicFramePr>
          <p:cNvPr id="7" name="Table 7">
            <a:extLst>
              <a:ext uri="{FF2B5EF4-FFF2-40B4-BE49-F238E27FC236}">
                <a16:creationId xmlns:a16="http://schemas.microsoft.com/office/drawing/2014/main" id="{EB9B8A97-8DE5-9BA7-F4B7-366AD6B00734}"/>
              </a:ext>
            </a:extLst>
          </p:cNvPr>
          <p:cNvGraphicFramePr>
            <a:graphicFrameLocks noGrp="1"/>
          </p:cNvGraphicFramePr>
          <p:nvPr>
            <p:extLst>
              <p:ext uri="{D42A27DB-BD31-4B8C-83A1-F6EECF244321}">
                <p14:modId xmlns:p14="http://schemas.microsoft.com/office/powerpoint/2010/main" val="32027674"/>
              </p:ext>
            </p:extLst>
          </p:nvPr>
        </p:nvGraphicFramePr>
        <p:xfrm>
          <a:off x="397087" y="995083"/>
          <a:ext cx="11369089" cy="4876800"/>
        </p:xfrm>
        <a:graphic>
          <a:graphicData uri="http://schemas.openxmlformats.org/drawingml/2006/table">
            <a:tbl>
              <a:tblPr firstRow="1" bandRow="1">
                <a:tableStyleId>{5C22544A-7EE6-4342-B048-85BDC9FD1C3A}</a:tableStyleId>
              </a:tblPr>
              <a:tblGrid>
                <a:gridCol w="2248145">
                  <a:extLst>
                    <a:ext uri="{9D8B030D-6E8A-4147-A177-3AD203B41FA5}">
                      <a16:colId xmlns:a16="http://schemas.microsoft.com/office/drawing/2014/main" val="2859496389"/>
                    </a:ext>
                  </a:extLst>
                </a:gridCol>
                <a:gridCol w="3547032">
                  <a:extLst>
                    <a:ext uri="{9D8B030D-6E8A-4147-A177-3AD203B41FA5}">
                      <a16:colId xmlns:a16="http://schemas.microsoft.com/office/drawing/2014/main" val="693317674"/>
                    </a:ext>
                  </a:extLst>
                </a:gridCol>
                <a:gridCol w="2736283">
                  <a:extLst>
                    <a:ext uri="{9D8B030D-6E8A-4147-A177-3AD203B41FA5}">
                      <a16:colId xmlns:a16="http://schemas.microsoft.com/office/drawing/2014/main" val="1118966557"/>
                    </a:ext>
                  </a:extLst>
                </a:gridCol>
                <a:gridCol w="2837629">
                  <a:extLst>
                    <a:ext uri="{9D8B030D-6E8A-4147-A177-3AD203B41FA5}">
                      <a16:colId xmlns:a16="http://schemas.microsoft.com/office/drawing/2014/main" val="107599174"/>
                    </a:ext>
                  </a:extLst>
                </a:gridCol>
              </a:tblGrid>
              <a:tr h="393999">
                <a:tc>
                  <a:txBody>
                    <a:bodyPr/>
                    <a:lstStyle/>
                    <a:p>
                      <a:r>
                        <a:rPr lang="en-US" sz="2400" dirty="0"/>
                        <a:t>Study</a:t>
                      </a:r>
                    </a:p>
                  </a:txBody>
                  <a:tcPr marL="121920" marR="121920" marT="60960" marB="60960"/>
                </a:tc>
                <a:tc>
                  <a:txBody>
                    <a:bodyPr/>
                    <a:lstStyle/>
                    <a:p>
                      <a:r>
                        <a:rPr lang="en-US" sz="2400" dirty="0"/>
                        <a:t>Dose</a:t>
                      </a:r>
                    </a:p>
                  </a:txBody>
                  <a:tcPr marL="121920" marR="121920" marT="60960" marB="60960"/>
                </a:tc>
                <a:tc>
                  <a:txBody>
                    <a:bodyPr/>
                    <a:lstStyle/>
                    <a:p>
                      <a:r>
                        <a:rPr lang="en-US" sz="2400" dirty="0"/>
                        <a:t>Histology</a:t>
                      </a:r>
                    </a:p>
                  </a:txBody>
                  <a:tcPr marL="121920" marR="121920" marT="60960" marB="6096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dirty="0"/>
                        <a:t>Outcome</a:t>
                      </a:r>
                    </a:p>
                  </a:txBody>
                  <a:tcPr marL="121920" marR="121920" marT="60960" marB="60960"/>
                </a:tc>
                <a:extLst>
                  <a:ext uri="{0D108BD9-81ED-4DB2-BD59-A6C34878D82A}">
                    <a16:rowId xmlns:a16="http://schemas.microsoft.com/office/drawing/2014/main" val="3631778751"/>
                  </a:ext>
                </a:extLst>
              </a:tr>
              <a:tr h="689498">
                <a:tc>
                  <a:txBody>
                    <a:bodyPr/>
                    <a:lstStyle/>
                    <a:p>
                      <a:r>
                        <a:rPr lang="en-US" sz="2400"/>
                        <a:t>Siva et al.</a:t>
                      </a:r>
                      <a:endParaRPr lang="en-US" sz="2400" dirty="0"/>
                    </a:p>
                  </a:txBody>
                  <a:tcPr marL="121920" marR="121920" marT="60960" marB="60960"/>
                </a:tc>
                <a:tc>
                  <a:txBody>
                    <a:bodyPr/>
                    <a:lstStyle/>
                    <a:p>
                      <a:r>
                        <a:rPr lang="en-US" sz="2400" dirty="0"/>
                        <a:t>&gt;90% received </a:t>
                      </a:r>
                      <a:r>
                        <a:rPr lang="en-US" sz="2400" u="sng" dirty="0"/>
                        <a:t>&gt;</a:t>
                      </a:r>
                      <a:r>
                        <a:rPr lang="en-US" sz="2400" u="none" dirty="0"/>
                        <a:t> BED10 60 Gy</a:t>
                      </a:r>
                      <a:endParaRPr lang="en-US" sz="2400" u="sng" dirty="0"/>
                    </a:p>
                  </a:txBody>
                  <a:tcPr marL="121920" marR="121920" marT="60960" marB="60960"/>
                </a:tc>
                <a:tc>
                  <a:txBody>
                    <a:bodyPr/>
                    <a:lstStyle/>
                    <a:p>
                      <a:r>
                        <a:rPr lang="en-US" sz="2400" dirty="0"/>
                        <a:t>Mix</a:t>
                      </a:r>
                    </a:p>
                  </a:txBody>
                  <a:tcPr marL="121920" marR="121920" marT="60960" marB="6096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dirty="0"/>
                        <a:t>5-year LR: 8%</a:t>
                      </a:r>
                    </a:p>
                  </a:txBody>
                  <a:tcPr marL="121920" marR="121920" marT="60960" marB="60960"/>
                </a:tc>
                <a:extLst>
                  <a:ext uri="{0D108BD9-81ED-4DB2-BD59-A6C34878D82A}">
                    <a16:rowId xmlns:a16="http://schemas.microsoft.com/office/drawing/2014/main" val="3126364973"/>
                  </a:ext>
                </a:extLst>
              </a:tr>
              <a:tr h="689498">
                <a:tc>
                  <a:txBody>
                    <a:bodyPr/>
                    <a:lstStyle/>
                    <a:p>
                      <a:r>
                        <a:rPr lang="en-US" sz="2400"/>
                        <a:t>Zelefsky et al.</a:t>
                      </a:r>
                      <a:endParaRPr lang="en-US" sz="2400" dirty="0"/>
                    </a:p>
                  </a:txBody>
                  <a:tcPr marL="121920" marR="121920" marT="60960" marB="60960"/>
                </a:tc>
                <a:tc>
                  <a:txBody>
                    <a:bodyPr/>
                    <a:lstStyle/>
                    <a:p>
                      <a:r>
                        <a:rPr lang="en-US" sz="2400" dirty="0"/>
                        <a:t>BED10 81.6 (single fractions)</a:t>
                      </a:r>
                    </a:p>
                  </a:txBody>
                  <a:tcPr marL="121920" marR="121920" marT="60960" marB="60960"/>
                </a:tc>
                <a:tc>
                  <a:txBody>
                    <a:bodyPr/>
                    <a:lstStyle/>
                    <a:p>
                      <a:r>
                        <a:rPr lang="en-US" sz="2400" dirty="0"/>
                        <a:t>Mix</a:t>
                      </a:r>
                    </a:p>
                  </a:txBody>
                  <a:tcPr marL="121920" marR="121920" marT="60960" marB="60960"/>
                </a:tc>
                <a:tc>
                  <a:txBody>
                    <a:bodyPr/>
                    <a:lstStyle/>
                    <a:p>
                      <a:r>
                        <a:rPr lang="en-US" sz="2400" dirty="0"/>
                        <a:t>3-year LR: 5.8%</a:t>
                      </a:r>
                    </a:p>
                  </a:txBody>
                  <a:tcPr marL="121920" marR="121920" marT="60960" marB="60960"/>
                </a:tc>
                <a:extLst>
                  <a:ext uri="{0D108BD9-81ED-4DB2-BD59-A6C34878D82A}">
                    <a16:rowId xmlns:a16="http://schemas.microsoft.com/office/drawing/2014/main" val="3703334633"/>
                  </a:ext>
                </a:extLst>
              </a:tr>
              <a:tr h="689498">
                <a:tc>
                  <a:txBody>
                    <a:bodyPr/>
                    <a:lstStyle/>
                    <a:p>
                      <a:r>
                        <a:rPr lang="en-US" sz="2400"/>
                        <a:t>Nuyttens et al.</a:t>
                      </a:r>
                      <a:endParaRPr lang="en-US" sz="2400" dirty="0"/>
                    </a:p>
                  </a:txBody>
                  <a:tcPr marL="121920" marR="121920" marT="60960" marB="60960"/>
                </a:tc>
                <a:tc>
                  <a:txBody>
                    <a:bodyPr/>
                    <a:lstStyle/>
                    <a:p>
                      <a:r>
                        <a:rPr lang="en-US" sz="2400" dirty="0"/>
                        <a:t>BED10: 132 Gy</a:t>
                      </a:r>
                    </a:p>
                  </a:txBody>
                  <a:tcPr marL="121920" marR="121920" marT="60960" marB="60960"/>
                </a:tc>
                <a:tc>
                  <a:txBody>
                    <a:bodyPr/>
                    <a:lstStyle/>
                    <a:p>
                      <a:r>
                        <a:rPr lang="en-US" sz="2400" dirty="0"/>
                        <a:t>Mix (lung metastases)</a:t>
                      </a:r>
                    </a:p>
                  </a:txBody>
                  <a:tcPr marL="121920" marR="121920" marT="60960" marB="60960"/>
                </a:tc>
                <a:tc>
                  <a:txBody>
                    <a:bodyPr/>
                    <a:lstStyle/>
                    <a:p>
                      <a:r>
                        <a:rPr lang="en-US" sz="2400" dirty="0"/>
                        <a:t>2-year LR: 9%</a:t>
                      </a:r>
                    </a:p>
                  </a:txBody>
                  <a:tcPr marL="121920" marR="121920" marT="60960" marB="60960"/>
                </a:tc>
                <a:extLst>
                  <a:ext uri="{0D108BD9-81ED-4DB2-BD59-A6C34878D82A}">
                    <a16:rowId xmlns:a16="http://schemas.microsoft.com/office/drawing/2014/main" val="3732493046"/>
                  </a:ext>
                </a:extLst>
              </a:tr>
              <a:tr h="393999">
                <a:tc>
                  <a:txBody>
                    <a:bodyPr/>
                    <a:lstStyle/>
                    <a:p>
                      <a:r>
                        <a:rPr lang="en-US" sz="2400" err="1"/>
                        <a:t>Deek</a:t>
                      </a:r>
                      <a:r>
                        <a:rPr lang="en-US" sz="2400"/>
                        <a:t> et al.</a:t>
                      </a:r>
                      <a:endParaRPr lang="en-US" sz="2400" dirty="0"/>
                    </a:p>
                  </a:txBody>
                  <a:tcPr marL="121920" marR="121920" marT="60960" marB="60960"/>
                </a:tc>
                <a:tc>
                  <a:txBody>
                    <a:bodyPr/>
                    <a:lstStyle/>
                    <a:p>
                      <a:r>
                        <a:rPr lang="en-US" sz="2400" dirty="0"/>
                        <a:t>Median BED3: 116 Gy</a:t>
                      </a:r>
                    </a:p>
                  </a:txBody>
                  <a:tcPr marL="121920" marR="121920" marT="60960" marB="60960"/>
                </a:tc>
                <a:tc>
                  <a:txBody>
                    <a:bodyPr/>
                    <a:lstStyle/>
                    <a:p>
                      <a:r>
                        <a:rPr lang="en-US" sz="2400" dirty="0"/>
                        <a:t>Prostate</a:t>
                      </a:r>
                    </a:p>
                  </a:txBody>
                  <a:tcPr marL="121920" marR="121920" marT="60960" marB="60960"/>
                </a:tc>
                <a:tc>
                  <a:txBody>
                    <a:bodyPr/>
                    <a:lstStyle/>
                    <a:p>
                      <a:r>
                        <a:rPr lang="en-US" sz="2400" dirty="0"/>
                        <a:t>2-year LR: 7.4%</a:t>
                      </a:r>
                    </a:p>
                  </a:txBody>
                  <a:tcPr marL="121920" marR="121920" marT="60960" marB="60960"/>
                </a:tc>
                <a:extLst>
                  <a:ext uri="{0D108BD9-81ED-4DB2-BD59-A6C34878D82A}">
                    <a16:rowId xmlns:a16="http://schemas.microsoft.com/office/drawing/2014/main" val="3495161911"/>
                  </a:ext>
                </a:extLst>
              </a:tr>
              <a:tr h="689498">
                <a:tc>
                  <a:txBody>
                    <a:bodyPr/>
                    <a:lstStyle/>
                    <a:p>
                      <a:r>
                        <a:rPr lang="en-US" sz="2400"/>
                        <a:t>Henke et al.</a:t>
                      </a:r>
                      <a:endParaRPr lang="en-US" sz="2400" dirty="0"/>
                    </a:p>
                  </a:txBody>
                  <a:tcPr marL="121920" marR="121920" marT="60960" marB="60960"/>
                </a:tc>
                <a:tc>
                  <a:txBody>
                    <a:bodyPr/>
                    <a:lstStyle/>
                    <a:p>
                      <a:r>
                        <a:rPr lang="en-US" sz="2400" dirty="0"/>
                        <a:t>Median BED10: 100 Gy</a:t>
                      </a:r>
                    </a:p>
                  </a:txBody>
                  <a:tcPr marL="121920" marR="121920" marT="60960" marB="60960"/>
                </a:tc>
                <a:tc>
                  <a:txBody>
                    <a:bodyPr/>
                    <a:lstStyle/>
                    <a:p>
                      <a:r>
                        <a:rPr lang="en-US" sz="2400" dirty="0"/>
                        <a:t>Mix (abdominal metastases)</a:t>
                      </a:r>
                    </a:p>
                  </a:txBody>
                  <a:tcPr marL="121920" marR="121920" marT="60960" marB="60960"/>
                </a:tc>
                <a:tc>
                  <a:txBody>
                    <a:bodyPr/>
                    <a:lstStyle/>
                    <a:p>
                      <a:r>
                        <a:rPr lang="en-US" sz="2400" dirty="0"/>
                        <a:t>6-month LR: 11%</a:t>
                      </a:r>
                    </a:p>
                  </a:txBody>
                  <a:tcPr marL="121920" marR="121920" marT="60960" marB="60960"/>
                </a:tc>
                <a:extLst>
                  <a:ext uri="{0D108BD9-81ED-4DB2-BD59-A6C34878D82A}">
                    <a16:rowId xmlns:a16="http://schemas.microsoft.com/office/drawing/2014/main" val="1232131865"/>
                  </a:ext>
                </a:extLst>
              </a:tr>
              <a:tr h="393999">
                <a:tc>
                  <a:txBody>
                    <a:bodyPr/>
                    <a:lstStyle/>
                    <a:p>
                      <a:r>
                        <a:rPr lang="en-US" sz="2400"/>
                        <a:t>Benson et al.</a:t>
                      </a:r>
                      <a:endParaRPr lang="en-US" sz="2400" dirty="0"/>
                    </a:p>
                  </a:txBody>
                  <a:tcPr marL="121920" marR="121920" marT="60960" marB="60960"/>
                </a:tc>
                <a:tc>
                  <a:txBody>
                    <a:bodyPr/>
                    <a:lstStyle/>
                    <a:p>
                      <a:r>
                        <a:rPr lang="en-US" sz="2400" dirty="0"/>
                        <a:t>Median BED10: 70 Gy</a:t>
                      </a:r>
                    </a:p>
                  </a:txBody>
                  <a:tcPr marL="121920" marR="121920" marT="60960" marB="60960"/>
                </a:tc>
                <a:tc>
                  <a:txBody>
                    <a:bodyPr/>
                    <a:lstStyle/>
                    <a:p>
                      <a:r>
                        <a:rPr lang="en-US" sz="2400" dirty="0"/>
                        <a:t>CRC</a:t>
                      </a:r>
                    </a:p>
                  </a:txBody>
                  <a:tcPr marL="121920" marR="121920" marT="60960" marB="60960"/>
                </a:tc>
                <a:tc>
                  <a:txBody>
                    <a:bodyPr/>
                    <a:lstStyle/>
                    <a:p>
                      <a:r>
                        <a:rPr lang="en-US" sz="2400" dirty="0"/>
                        <a:t>3-year LR: 31.5%</a:t>
                      </a:r>
                    </a:p>
                  </a:txBody>
                  <a:tcPr marL="121920" marR="121920" marT="60960" marB="60960"/>
                </a:tc>
                <a:extLst>
                  <a:ext uri="{0D108BD9-81ED-4DB2-BD59-A6C34878D82A}">
                    <a16:rowId xmlns:a16="http://schemas.microsoft.com/office/drawing/2014/main" val="383840593"/>
                  </a:ext>
                </a:extLst>
              </a:tr>
            </a:tbl>
          </a:graphicData>
        </a:graphic>
      </p:graphicFrame>
      <p:sp>
        <p:nvSpPr>
          <p:cNvPr id="3" name="TextBox 2">
            <a:extLst>
              <a:ext uri="{FF2B5EF4-FFF2-40B4-BE49-F238E27FC236}">
                <a16:creationId xmlns:a16="http://schemas.microsoft.com/office/drawing/2014/main" id="{4963FCE9-A482-BF6F-A4B3-2790BC0433CE}"/>
              </a:ext>
            </a:extLst>
          </p:cNvPr>
          <p:cNvSpPr txBox="1"/>
          <p:nvPr/>
        </p:nvSpPr>
        <p:spPr>
          <a:xfrm>
            <a:off x="8536093" y="5823390"/>
            <a:ext cx="3391747" cy="379656"/>
          </a:xfrm>
          <a:prstGeom prst="rect">
            <a:avLst/>
          </a:prstGeom>
          <a:noFill/>
        </p:spPr>
        <p:txBody>
          <a:bodyPr wrap="square" rtlCol="0">
            <a:spAutoFit/>
          </a:bodyPr>
          <a:lstStyle/>
          <a:p>
            <a:r>
              <a:rPr lang="en-US" sz="1867" i="1" dirty="0"/>
              <a:t>BED, Biologically Effective Dose</a:t>
            </a:r>
          </a:p>
        </p:txBody>
      </p:sp>
    </p:spTree>
    <p:extLst>
      <p:ext uri="{BB962C8B-B14F-4D97-AF65-F5344CB8AC3E}">
        <p14:creationId xmlns:p14="http://schemas.microsoft.com/office/powerpoint/2010/main" val="11178234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F013C-CF97-0263-3E35-0F87F3394052}"/>
              </a:ext>
            </a:extLst>
          </p:cNvPr>
          <p:cNvSpPr>
            <a:spLocks noGrp="1"/>
          </p:cNvSpPr>
          <p:nvPr>
            <p:ph type="title"/>
          </p:nvPr>
        </p:nvSpPr>
        <p:spPr>
          <a:xfrm>
            <a:off x="74800" y="0"/>
            <a:ext cx="12117200" cy="1198563"/>
          </a:xfrm>
        </p:spPr>
        <p:txBody>
          <a:bodyPr>
            <a:noAutofit/>
          </a:bodyPr>
          <a:lstStyle/>
          <a:p>
            <a:r>
              <a:rPr lang="en-US" b="1" dirty="0">
                <a:solidFill>
                  <a:srgbClr val="0070C0"/>
                </a:solidFill>
              </a:rPr>
              <a:t>Toxicity is Low with MDT using SBRT Techniques</a:t>
            </a:r>
          </a:p>
        </p:txBody>
      </p:sp>
      <p:sp>
        <p:nvSpPr>
          <p:cNvPr id="5" name="Footer Placeholder 4">
            <a:extLst>
              <a:ext uri="{FF2B5EF4-FFF2-40B4-BE49-F238E27FC236}">
                <a16:creationId xmlns:a16="http://schemas.microsoft.com/office/drawing/2014/main" id="{D813B1FD-718A-8281-FBA1-553A9AB57004}"/>
              </a:ext>
            </a:extLst>
          </p:cNvPr>
          <p:cNvSpPr>
            <a:spLocks noGrp="1"/>
          </p:cNvSpPr>
          <p:nvPr>
            <p:ph type="ftr" sz="quarter" idx="11"/>
          </p:nvPr>
        </p:nvSpPr>
        <p:spPr>
          <a:xfrm>
            <a:off x="1828800" y="6356351"/>
            <a:ext cx="8737600" cy="365125"/>
          </a:xfrm>
        </p:spPr>
        <p:txBody>
          <a:bodyPr/>
          <a:lstStyle/>
          <a:p>
            <a:r>
              <a:rPr lang="en-US" sz="1600" dirty="0" err="1">
                <a:solidFill>
                  <a:schemeClr val="tx1"/>
                </a:solidFill>
              </a:rPr>
              <a:t>Chalkidou</a:t>
            </a:r>
            <a:r>
              <a:rPr lang="en-US" sz="1600" dirty="0">
                <a:solidFill>
                  <a:schemeClr val="tx1"/>
                </a:solidFill>
              </a:rPr>
              <a:t> </a:t>
            </a:r>
            <a:r>
              <a:rPr lang="en-US" sz="1600" i="1" dirty="0">
                <a:solidFill>
                  <a:schemeClr val="tx1"/>
                </a:solidFill>
              </a:rPr>
              <a:t>et al</a:t>
            </a:r>
            <a:r>
              <a:rPr lang="en-US" sz="1600" dirty="0">
                <a:solidFill>
                  <a:schemeClr val="tx1"/>
                </a:solidFill>
              </a:rPr>
              <a:t>. Lancet Oncol 2021; </a:t>
            </a:r>
            <a:r>
              <a:rPr lang="en-US" altLang="en-US" sz="1600" dirty="0">
                <a:solidFill>
                  <a:schemeClr val="tx1"/>
                </a:solidFill>
              </a:rPr>
              <a:t>Phillips </a:t>
            </a:r>
            <a:r>
              <a:rPr lang="en-US" altLang="en-US" sz="1600" i="1" dirty="0">
                <a:solidFill>
                  <a:schemeClr val="tx1"/>
                </a:solidFill>
              </a:rPr>
              <a:t>et al</a:t>
            </a:r>
            <a:r>
              <a:rPr lang="en-US" altLang="en-US" sz="1600" dirty="0">
                <a:solidFill>
                  <a:schemeClr val="tx1"/>
                </a:solidFill>
              </a:rPr>
              <a:t>.</a:t>
            </a:r>
            <a:r>
              <a:rPr lang="en-US" altLang="en-US" sz="1600" i="1" dirty="0">
                <a:solidFill>
                  <a:schemeClr val="tx1"/>
                </a:solidFill>
              </a:rPr>
              <a:t> JAMA Onc </a:t>
            </a:r>
            <a:r>
              <a:rPr lang="en-US" altLang="en-US" sz="1600" dirty="0">
                <a:solidFill>
                  <a:schemeClr val="tx1"/>
                </a:solidFill>
              </a:rPr>
              <a:t>2020; </a:t>
            </a:r>
            <a:r>
              <a:rPr lang="en-US" altLang="en-US" sz="1600" dirty="0" err="1">
                <a:solidFill>
                  <a:schemeClr val="tx1"/>
                </a:solidFill>
              </a:rPr>
              <a:t>Deek</a:t>
            </a:r>
            <a:r>
              <a:rPr lang="en-US" altLang="en-US" sz="1600" dirty="0">
                <a:solidFill>
                  <a:schemeClr val="tx1"/>
                </a:solidFill>
              </a:rPr>
              <a:t> </a:t>
            </a:r>
            <a:r>
              <a:rPr lang="en-US" altLang="en-US" sz="1600" i="1" dirty="0">
                <a:solidFill>
                  <a:schemeClr val="tx1"/>
                </a:solidFill>
              </a:rPr>
              <a:t>et al</a:t>
            </a:r>
            <a:r>
              <a:rPr lang="en-US" altLang="en-US" sz="1600" dirty="0">
                <a:solidFill>
                  <a:schemeClr val="tx1"/>
                </a:solidFill>
              </a:rPr>
              <a:t>. </a:t>
            </a:r>
            <a:r>
              <a:rPr lang="en-US" altLang="en-US" sz="1600" i="1" dirty="0">
                <a:solidFill>
                  <a:schemeClr val="tx1"/>
                </a:solidFill>
              </a:rPr>
              <a:t>JCO</a:t>
            </a:r>
            <a:r>
              <a:rPr lang="en-US" altLang="en-US" sz="1600" dirty="0">
                <a:solidFill>
                  <a:schemeClr val="tx1"/>
                </a:solidFill>
              </a:rPr>
              <a:t> 2022; Ost </a:t>
            </a:r>
            <a:r>
              <a:rPr lang="en-US" altLang="en-US" sz="1600" i="1" dirty="0">
                <a:solidFill>
                  <a:schemeClr val="tx1"/>
                </a:solidFill>
              </a:rPr>
              <a:t>et al</a:t>
            </a:r>
            <a:r>
              <a:rPr lang="en-US" altLang="en-US" sz="1600" dirty="0">
                <a:solidFill>
                  <a:schemeClr val="tx1"/>
                </a:solidFill>
              </a:rPr>
              <a:t>. </a:t>
            </a:r>
            <a:r>
              <a:rPr lang="en-US" altLang="en-US" sz="1600" i="1" dirty="0">
                <a:solidFill>
                  <a:schemeClr val="tx1"/>
                </a:solidFill>
              </a:rPr>
              <a:t>JCO</a:t>
            </a:r>
            <a:r>
              <a:rPr lang="en-US" altLang="en-US" sz="1600" dirty="0">
                <a:solidFill>
                  <a:schemeClr val="tx1"/>
                </a:solidFill>
              </a:rPr>
              <a:t> 2017;  Lehrer </a:t>
            </a:r>
            <a:r>
              <a:rPr lang="en-US" altLang="en-US" sz="1600" i="1" dirty="0">
                <a:solidFill>
                  <a:schemeClr val="tx1"/>
                </a:solidFill>
              </a:rPr>
              <a:t>et al</a:t>
            </a:r>
            <a:r>
              <a:rPr lang="en-US" altLang="en-US" sz="1600" dirty="0">
                <a:solidFill>
                  <a:schemeClr val="tx1"/>
                </a:solidFill>
              </a:rPr>
              <a:t>. JAMA Onc 2020; Siva </a:t>
            </a:r>
            <a:r>
              <a:rPr lang="en-US" altLang="en-US" sz="1600" i="1" dirty="0">
                <a:solidFill>
                  <a:schemeClr val="tx1"/>
                </a:solidFill>
              </a:rPr>
              <a:t>et al</a:t>
            </a:r>
            <a:r>
              <a:rPr lang="en-US" altLang="en-US" sz="1600" dirty="0">
                <a:solidFill>
                  <a:schemeClr val="tx1"/>
                </a:solidFill>
              </a:rPr>
              <a:t>. JAMA Onc 2021; Palma </a:t>
            </a:r>
            <a:r>
              <a:rPr lang="en-US" altLang="en-US" sz="1600" i="1" dirty="0">
                <a:solidFill>
                  <a:schemeClr val="tx1"/>
                </a:solidFill>
              </a:rPr>
              <a:t>et al</a:t>
            </a:r>
            <a:r>
              <a:rPr lang="en-US" altLang="en-US" sz="1600" dirty="0">
                <a:solidFill>
                  <a:schemeClr val="tx1"/>
                </a:solidFill>
              </a:rPr>
              <a:t>. </a:t>
            </a:r>
            <a:r>
              <a:rPr lang="en-US" altLang="en-US" sz="1600" i="1" dirty="0">
                <a:solidFill>
                  <a:schemeClr val="tx1"/>
                </a:solidFill>
              </a:rPr>
              <a:t>Lancet</a:t>
            </a:r>
            <a:r>
              <a:rPr lang="en-US" altLang="en-US" sz="1600" dirty="0">
                <a:solidFill>
                  <a:schemeClr val="tx1"/>
                </a:solidFill>
              </a:rPr>
              <a:t> 2019</a:t>
            </a:r>
            <a:r>
              <a:rPr lang="en-US" sz="1600" dirty="0">
                <a:solidFill>
                  <a:schemeClr val="tx1"/>
                </a:solidFill>
              </a:rPr>
              <a:t> </a:t>
            </a:r>
          </a:p>
        </p:txBody>
      </p:sp>
      <p:sp>
        <p:nvSpPr>
          <p:cNvPr id="6" name="Slide Number Placeholder 5">
            <a:extLst>
              <a:ext uri="{FF2B5EF4-FFF2-40B4-BE49-F238E27FC236}">
                <a16:creationId xmlns:a16="http://schemas.microsoft.com/office/drawing/2014/main" id="{C791D875-F6A1-68FB-C948-5220C3CD3D32}"/>
              </a:ext>
            </a:extLst>
          </p:cNvPr>
          <p:cNvSpPr>
            <a:spLocks noGrp="1"/>
          </p:cNvSpPr>
          <p:nvPr>
            <p:ph type="sldNum" sz="quarter" idx="12"/>
          </p:nvPr>
        </p:nvSpPr>
        <p:spPr/>
        <p:txBody>
          <a:bodyPr/>
          <a:lstStyle/>
          <a:p>
            <a:fld id="{5A957963-CFA8-4CF9-A0F7-E40888690779}" type="slidenum">
              <a:rPr lang="en-US" altLang="en-US" smtClean="0"/>
              <a:pPr/>
              <a:t>37</a:t>
            </a:fld>
            <a:endParaRPr lang="en-US" altLang="en-US" dirty="0">
              <a:solidFill>
                <a:srgbClr val="002C77"/>
              </a:solidFill>
            </a:endParaRPr>
          </a:p>
        </p:txBody>
      </p:sp>
      <p:graphicFrame>
        <p:nvGraphicFramePr>
          <p:cNvPr id="7" name="Table 7">
            <a:extLst>
              <a:ext uri="{FF2B5EF4-FFF2-40B4-BE49-F238E27FC236}">
                <a16:creationId xmlns:a16="http://schemas.microsoft.com/office/drawing/2014/main" id="{7881CED1-C6E2-2715-C83A-E51075A0AB3F}"/>
              </a:ext>
            </a:extLst>
          </p:cNvPr>
          <p:cNvGraphicFramePr>
            <a:graphicFrameLocks noGrp="1"/>
          </p:cNvGraphicFramePr>
          <p:nvPr>
            <p:extLst>
              <p:ext uri="{D42A27DB-BD31-4B8C-83A1-F6EECF244321}">
                <p14:modId xmlns:p14="http://schemas.microsoft.com/office/powerpoint/2010/main" val="3449557668"/>
              </p:ext>
            </p:extLst>
          </p:nvPr>
        </p:nvGraphicFramePr>
        <p:xfrm>
          <a:off x="397086" y="1306513"/>
          <a:ext cx="11397830" cy="4833936"/>
        </p:xfrm>
        <a:graphic>
          <a:graphicData uri="http://schemas.openxmlformats.org/drawingml/2006/table">
            <a:tbl>
              <a:tblPr firstRow="1" bandRow="1">
                <a:tableStyleId>{5C22544A-7EE6-4342-B048-85BDC9FD1C3A}</a:tableStyleId>
              </a:tblPr>
              <a:tblGrid>
                <a:gridCol w="2253827">
                  <a:extLst>
                    <a:ext uri="{9D8B030D-6E8A-4147-A177-3AD203B41FA5}">
                      <a16:colId xmlns:a16="http://schemas.microsoft.com/office/drawing/2014/main" val="2859496389"/>
                    </a:ext>
                  </a:extLst>
                </a:gridCol>
                <a:gridCol w="2327488">
                  <a:extLst>
                    <a:ext uri="{9D8B030D-6E8A-4147-A177-3AD203B41FA5}">
                      <a16:colId xmlns:a16="http://schemas.microsoft.com/office/drawing/2014/main" val="693317674"/>
                    </a:ext>
                  </a:extLst>
                </a:gridCol>
                <a:gridCol w="1727200">
                  <a:extLst>
                    <a:ext uri="{9D8B030D-6E8A-4147-A177-3AD203B41FA5}">
                      <a16:colId xmlns:a16="http://schemas.microsoft.com/office/drawing/2014/main" val="1118966557"/>
                    </a:ext>
                  </a:extLst>
                </a:gridCol>
                <a:gridCol w="5089315">
                  <a:extLst>
                    <a:ext uri="{9D8B030D-6E8A-4147-A177-3AD203B41FA5}">
                      <a16:colId xmlns:a16="http://schemas.microsoft.com/office/drawing/2014/main" val="107599174"/>
                    </a:ext>
                  </a:extLst>
                </a:gridCol>
              </a:tblGrid>
              <a:tr h="894948">
                <a:tc>
                  <a:txBody>
                    <a:bodyPr/>
                    <a:lstStyle/>
                    <a:p>
                      <a:r>
                        <a:rPr lang="en-US" sz="2400" dirty="0"/>
                        <a:t>Study</a:t>
                      </a:r>
                    </a:p>
                  </a:txBody>
                  <a:tcPr marL="121920" marR="121920" marT="60960" marB="60960"/>
                </a:tc>
                <a:tc>
                  <a:txBody>
                    <a:bodyPr/>
                    <a:lstStyle/>
                    <a:p>
                      <a:r>
                        <a:rPr lang="en-US" sz="2400" dirty="0"/>
                        <a:t>Number of patients</a:t>
                      </a:r>
                    </a:p>
                  </a:txBody>
                  <a:tcPr marL="121920" marR="121920" marT="60960" marB="60960"/>
                </a:tc>
                <a:tc>
                  <a:txBody>
                    <a:bodyPr/>
                    <a:lstStyle/>
                    <a:p>
                      <a:r>
                        <a:rPr lang="en-US" sz="2400" dirty="0"/>
                        <a:t>Location</a:t>
                      </a:r>
                    </a:p>
                  </a:txBody>
                  <a:tcPr marL="121920" marR="121920" marT="60960" marB="6096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dirty="0"/>
                        <a:t>toxicity</a:t>
                      </a:r>
                    </a:p>
                  </a:txBody>
                  <a:tcPr marL="121920" marR="121920" marT="60960" marB="60960"/>
                </a:tc>
                <a:extLst>
                  <a:ext uri="{0D108BD9-81ED-4DB2-BD59-A6C34878D82A}">
                    <a16:rowId xmlns:a16="http://schemas.microsoft.com/office/drawing/2014/main" val="3631778751"/>
                  </a:ext>
                </a:extLst>
              </a:tr>
              <a:tr h="894948">
                <a:tc>
                  <a:txBody>
                    <a:bodyPr/>
                    <a:lstStyle/>
                    <a:p>
                      <a:r>
                        <a:rPr lang="en-US" sz="2400"/>
                        <a:t>Chalkidou et al.</a:t>
                      </a:r>
                      <a:endParaRPr lang="en-US" sz="2400" dirty="0"/>
                    </a:p>
                  </a:txBody>
                  <a:tcPr marL="121920" marR="121920" marT="60960" marB="60960"/>
                </a:tc>
                <a:tc>
                  <a:txBody>
                    <a:bodyPr/>
                    <a:lstStyle/>
                    <a:p>
                      <a:r>
                        <a:rPr lang="en-US" sz="2400" dirty="0"/>
                        <a:t>1,422</a:t>
                      </a:r>
                      <a:endParaRPr lang="en-US" sz="2400" u="sng" dirty="0"/>
                    </a:p>
                  </a:txBody>
                  <a:tcPr marL="121920" marR="121920" marT="60960" marB="60960"/>
                </a:tc>
                <a:tc>
                  <a:txBody>
                    <a:bodyPr/>
                    <a:lstStyle/>
                    <a:p>
                      <a:r>
                        <a:rPr lang="en-US" sz="2400" dirty="0"/>
                        <a:t>Mix</a:t>
                      </a:r>
                    </a:p>
                  </a:txBody>
                  <a:tcPr marL="121920" marR="121920" marT="60960" marB="6096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dirty="0"/>
                        <a:t>Most common Grade 3: fatigue 2%; Grade 5:0%</a:t>
                      </a:r>
                    </a:p>
                  </a:txBody>
                  <a:tcPr marL="121920" marR="121920" marT="60960" marB="60960"/>
                </a:tc>
                <a:extLst>
                  <a:ext uri="{0D108BD9-81ED-4DB2-BD59-A6C34878D82A}">
                    <a16:rowId xmlns:a16="http://schemas.microsoft.com/office/drawing/2014/main" val="3126364973"/>
                  </a:ext>
                </a:extLst>
              </a:tr>
              <a:tr h="608808">
                <a:tc>
                  <a:txBody>
                    <a:bodyPr/>
                    <a:lstStyle/>
                    <a:p>
                      <a:r>
                        <a:rPr lang="en-US" sz="2400" dirty="0"/>
                        <a:t>ORIOLE</a:t>
                      </a:r>
                    </a:p>
                  </a:txBody>
                  <a:tcPr marL="121920" marR="121920" marT="60960" marB="60960"/>
                </a:tc>
                <a:tc>
                  <a:txBody>
                    <a:bodyPr/>
                    <a:lstStyle/>
                    <a:p>
                      <a:r>
                        <a:rPr lang="en-US" sz="2400" dirty="0"/>
                        <a:t>54</a:t>
                      </a:r>
                    </a:p>
                  </a:txBody>
                  <a:tcPr marL="121920" marR="121920" marT="60960" marB="60960"/>
                </a:tc>
                <a:tc>
                  <a:txBody>
                    <a:bodyPr/>
                    <a:lstStyle/>
                    <a:p>
                      <a:r>
                        <a:rPr lang="en-US" sz="2400" dirty="0"/>
                        <a:t>Mix</a:t>
                      </a:r>
                    </a:p>
                  </a:txBody>
                  <a:tcPr marL="121920" marR="121920" marT="60960" marB="60960"/>
                </a:tc>
                <a:tc>
                  <a:txBody>
                    <a:bodyPr/>
                    <a:lstStyle/>
                    <a:p>
                      <a:r>
                        <a:rPr lang="en-US" sz="2400" dirty="0"/>
                        <a:t>Grade 3 - 5: 0%: (Grade 5: 0%)</a:t>
                      </a:r>
                    </a:p>
                  </a:txBody>
                  <a:tcPr marL="121920" marR="121920" marT="60960" marB="60960"/>
                </a:tc>
                <a:extLst>
                  <a:ext uri="{0D108BD9-81ED-4DB2-BD59-A6C34878D82A}">
                    <a16:rowId xmlns:a16="http://schemas.microsoft.com/office/drawing/2014/main" val="3703334633"/>
                  </a:ext>
                </a:extLst>
              </a:tr>
              <a:tr h="608808">
                <a:tc>
                  <a:txBody>
                    <a:bodyPr/>
                    <a:lstStyle/>
                    <a:p>
                      <a:r>
                        <a:rPr lang="en-US" sz="2400" dirty="0"/>
                        <a:t>STOMP</a:t>
                      </a:r>
                    </a:p>
                  </a:txBody>
                  <a:tcPr marL="121920" marR="121920" marT="60960" marB="60960"/>
                </a:tc>
                <a:tc>
                  <a:txBody>
                    <a:bodyPr/>
                    <a:lstStyle/>
                    <a:p>
                      <a:r>
                        <a:rPr lang="en-US" sz="2400" dirty="0"/>
                        <a:t>62</a:t>
                      </a:r>
                    </a:p>
                  </a:txBody>
                  <a:tcPr marL="121920" marR="121920" marT="60960" marB="60960"/>
                </a:tc>
                <a:tc>
                  <a:txBody>
                    <a:bodyPr/>
                    <a:lstStyle/>
                    <a:p>
                      <a:r>
                        <a:rPr lang="en-US" sz="2400" dirty="0"/>
                        <a:t>Mix</a:t>
                      </a:r>
                    </a:p>
                  </a:txBody>
                  <a:tcPr marL="121920" marR="121920" marT="60960" marB="60960"/>
                </a:tc>
                <a:tc>
                  <a:txBody>
                    <a:bodyPr/>
                    <a:lstStyle/>
                    <a:p>
                      <a:r>
                        <a:rPr lang="en-US" sz="2400" dirty="0"/>
                        <a:t>Grade 2 - 5: 0%: (Grade 5: 0%)</a:t>
                      </a:r>
                    </a:p>
                  </a:txBody>
                  <a:tcPr marL="121920" marR="121920" marT="60960" marB="60960"/>
                </a:tc>
                <a:extLst>
                  <a:ext uri="{0D108BD9-81ED-4DB2-BD59-A6C34878D82A}">
                    <a16:rowId xmlns:a16="http://schemas.microsoft.com/office/drawing/2014/main" val="3732493046"/>
                  </a:ext>
                </a:extLst>
              </a:tr>
              <a:tr h="608808">
                <a:tc>
                  <a:txBody>
                    <a:bodyPr/>
                    <a:lstStyle/>
                    <a:p>
                      <a:r>
                        <a:rPr lang="en-US" sz="2400"/>
                        <a:t>Lehrer et al.</a:t>
                      </a:r>
                      <a:endParaRPr lang="en-US" sz="2400" dirty="0"/>
                    </a:p>
                  </a:txBody>
                  <a:tcPr marL="121920" marR="121920" marT="60960" marB="60960"/>
                </a:tc>
                <a:tc>
                  <a:txBody>
                    <a:bodyPr/>
                    <a:lstStyle/>
                    <a:p>
                      <a:r>
                        <a:rPr lang="en-US" sz="2400" dirty="0"/>
                        <a:t>943</a:t>
                      </a:r>
                    </a:p>
                  </a:txBody>
                  <a:tcPr marL="121920" marR="121920" marT="60960" marB="60960"/>
                </a:tc>
                <a:tc>
                  <a:txBody>
                    <a:bodyPr/>
                    <a:lstStyle/>
                    <a:p>
                      <a:r>
                        <a:rPr lang="en-US" sz="2400" dirty="0"/>
                        <a:t>Mix</a:t>
                      </a:r>
                    </a:p>
                  </a:txBody>
                  <a:tcPr marL="121920" marR="121920" marT="60960" marB="60960"/>
                </a:tc>
                <a:tc>
                  <a:txBody>
                    <a:bodyPr/>
                    <a:lstStyle/>
                    <a:p>
                      <a:r>
                        <a:rPr lang="en-US" sz="2400" dirty="0"/>
                        <a:t>Grade 3 – 5: 1.2%</a:t>
                      </a:r>
                    </a:p>
                  </a:txBody>
                  <a:tcPr marL="121920" marR="121920" marT="60960" marB="60960"/>
                </a:tc>
                <a:extLst>
                  <a:ext uri="{0D108BD9-81ED-4DB2-BD59-A6C34878D82A}">
                    <a16:rowId xmlns:a16="http://schemas.microsoft.com/office/drawing/2014/main" val="3495161911"/>
                  </a:ext>
                </a:extLst>
              </a:tr>
              <a:tr h="608808">
                <a:tc>
                  <a:txBody>
                    <a:bodyPr/>
                    <a:lstStyle/>
                    <a:p>
                      <a:r>
                        <a:rPr lang="en-US" sz="2400" dirty="0"/>
                        <a:t>SAFRON</a:t>
                      </a:r>
                    </a:p>
                  </a:txBody>
                  <a:tcPr marL="121920" marR="121920" marT="60960" marB="60960"/>
                </a:tc>
                <a:tc>
                  <a:txBody>
                    <a:bodyPr/>
                    <a:lstStyle/>
                    <a:p>
                      <a:r>
                        <a:rPr lang="en-US" sz="2400" dirty="0"/>
                        <a:t>87</a:t>
                      </a:r>
                    </a:p>
                  </a:txBody>
                  <a:tcPr marL="121920" marR="121920" marT="60960" marB="60960"/>
                </a:tc>
                <a:tc>
                  <a:txBody>
                    <a:bodyPr/>
                    <a:lstStyle/>
                    <a:p>
                      <a:r>
                        <a:rPr lang="en-US" sz="2400" dirty="0"/>
                        <a:t>Lung</a:t>
                      </a:r>
                    </a:p>
                  </a:txBody>
                  <a:tcPr marL="121920" marR="121920" marT="60960" marB="60960"/>
                </a:tc>
                <a:tc>
                  <a:txBody>
                    <a:bodyPr/>
                    <a:lstStyle/>
                    <a:p>
                      <a:r>
                        <a:rPr lang="en-US" sz="2400" dirty="0"/>
                        <a:t>Grade 3 – 5: 5% (grade 5: 1.1%)</a:t>
                      </a:r>
                    </a:p>
                  </a:txBody>
                  <a:tcPr marL="121920" marR="121920" marT="60960" marB="60960"/>
                </a:tc>
                <a:extLst>
                  <a:ext uri="{0D108BD9-81ED-4DB2-BD59-A6C34878D82A}">
                    <a16:rowId xmlns:a16="http://schemas.microsoft.com/office/drawing/2014/main" val="1232131865"/>
                  </a:ext>
                </a:extLst>
              </a:tr>
              <a:tr h="608808">
                <a:tc>
                  <a:txBody>
                    <a:bodyPr/>
                    <a:lstStyle/>
                    <a:p>
                      <a:r>
                        <a:rPr lang="en-US" sz="2400" dirty="0"/>
                        <a:t>SABR COMET</a:t>
                      </a:r>
                    </a:p>
                  </a:txBody>
                  <a:tcPr marL="121920" marR="121920" marT="60960" marB="60960"/>
                </a:tc>
                <a:tc>
                  <a:txBody>
                    <a:bodyPr/>
                    <a:lstStyle/>
                    <a:p>
                      <a:r>
                        <a:rPr lang="en-US" sz="2400" dirty="0"/>
                        <a:t>99</a:t>
                      </a:r>
                    </a:p>
                  </a:txBody>
                  <a:tcPr marL="121920" marR="121920" marT="60960" marB="60960"/>
                </a:tc>
                <a:tc>
                  <a:txBody>
                    <a:bodyPr/>
                    <a:lstStyle/>
                    <a:p>
                      <a:r>
                        <a:rPr lang="en-US" sz="2400" dirty="0"/>
                        <a:t>Mix</a:t>
                      </a:r>
                    </a:p>
                  </a:txBody>
                  <a:tcPr marL="121920" marR="121920" marT="60960" marB="60960"/>
                </a:tc>
                <a:tc>
                  <a:txBody>
                    <a:bodyPr/>
                    <a:lstStyle/>
                    <a:p>
                      <a:r>
                        <a:rPr lang="en-US" sz="2400" dirty="0"/>
                        <a:t>Grade 2 – 5: 29% (grade 5: 4.5%)</a:t>
                      </a:r>
                    </a:p>
                  </a:txBody>
                  <a:tcPr marL="121920" marR="121920" marT="60960" marB="60960"/>
                </a:tc>
                <a:extLst>
                  <a:ext uri="{0D108BD9-81ED-4DB2-BD59-A6C34878D82A}">
                    <a16:rowId xmlns:a16="http://schemas.microsoft.com/office/drawing/2014/main" val="383840593"/>
                  </a:ext>
                </a:extLst>
              </a:tr>
            </a:tbl>
          </a:graphicData>
        </a:graphic>
      </p:graphicFrame>
    </p:spTree>
    <p:extLst>
      <p:ext uri="{BB962C8B-B14F-4D97-AF65-F5344CB8AC3E}">
        <p14:creationId xmlns:p14="http://schemas.microsoft.com/office/powerpoint/2010/main" val="11487802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1DAF4-A3F4-CF88-43C4-93D040C663C1}"/>
              </a:ext>
            </a:extLst>
          </p:cNvPr>
          <p:cNvSpPr>
            <a:spLocks noGrp="1"/>
          </p:cNvSpPr>
          <p:nvPr>
            <p:ph type="title"/>
          </p:nvPr>
        </p:nvSpPr>
        <p:spPr>
          <a:xfrm>
            <a:off x="203200" y="23999"/>
            <a:ext cx="10515600" cy="1193424"/>
          </a:xfrm>
        </p:spPr>
        <p:txBody>
          <a:bodyPr/>
          <a:lstStyle/>
          <a:p>
            <a:r>
              <a:rPr lang="en-US" b="1" dirty="0">
                <a:solidFill>
                  <a:srgbClr val="0070C0"/>
                </a:solidFill>
              </a:rPr>
              <a:t>MDT Without Systemic Therapy</a:t>
            </a:r>
          </a:p>
        </p:txBody>
      </p:sp>
      <p:sp>
        <p:nvSpPr>
          <p:cNvPr id="3" name="Content Placeholder 2">
            <a:extLst>
              <a:ext uri="{FF2B5EF4-FFF2-40B4-BE49-F238E27FC236}">
                <a16:creationId xmlns:a16="http://schemas.microsoft.com/office/drawing/2014/main" id="{AFD5BB39-4699-55DF-2A82-6284BA334F2C}"/>
              </a:ext>
            </a:extLst>
          </p:cNvPr>
          <p:cNvSpPr>
            <a:spLocks noGrp="1"/>
          </p:cNvSpPr>
          <p:nvPr>
            <p:ph idx="1"/>
          </p:nvPr>
        </p:nvSpPr>
        <p:spPr>
          <a:xfrm>
            <a:off x="203201" y="1253331"/>
            <a:ext cx="6686697" cy="4351339"/>
          </a:xfrm>
        </p:spPr>
        <p:txBody>
          <a:bodyPr>
            <a:noAutofit/>
          </a:bodyPr>
          <a:lstStyle/>
          <a:p>
            <a:pPr marL="0" indent="0">
              <a:buNone/>
            </a:pPr>
            <a:r>
              <a:rPr lang="en-US" sz="2133" b="1" dirty="0"/>
              <a:t>Controversial</a:t>
            </a:r>
            <a:r>
              <a:rPr lang="en-US" sz="2133" dirty="0"/>
              <a:t>; Most studied in prostate cancer to avoid or delay systemic therapy (</a:t>
            </a:r>
            <a:r>
              <a:rPr lang="en-US" sz="2133" b="1" dirty="0"/>
              <a:t>STOMP, ORIOLE, EXTEND</a:t>
            </a:r>
            <a:r>
              <a:rPr lang="en-US" sz="2133" dirty="0"/>
              <a:t>)</a:t>
            </a:r>
          </a:p>
          <a:p>
            <a:pPr marL="0" indent="0">
              <a:buNone/>
            </a:pPr>
            <a:endParaRPr lang="en-US" sz="2133" dirty="0"/>
          </a:p>
          <a:p>
            <a:pPr marL="0" indent="0">
              <a:buNone/>
            </a:pPr>
            <a:r>
              <a:rPr lang="en-US" sz="2133" dirty="0"/>
              <a:t>RCC (</a:t>
            </a:r>
            <a:r>
              <a:rPr lang="en-US" sz="2133" b="1" dirty="0"/>
              <a:t>Tang </a:t>
            </a:r>
            <a:r>
              <a:rPr lang="en-US" sz="2133" b="1" i="1" dirty="0"/>
              <a:t>et al</a:t>
            </a:r>
            <a:r>
              <a:rPr lang="en-US" sz="2133" b="1" dirty="0"/>
              <a:t>. 2021</a:t>
            </a:r>
            <a:r>
              <a:rPr lang="en-US" sz="2133" dirty="0"/>
              <a:t>)</a:t>
            </a:r>
          </a:p>
          <a:p>
            <a:pPr marL="0" indent="0">
              <a:buNone/>
            </a:pPr>
            <a:r>
              <a:rPr lang="en-US" sz="2133" dirty="0"/>
              <a:t>- Phase II (30 patients) treated with MDT alone</a:t>
            </a:r>
          </a:p>
          <a:p>
            <a:pPr marL="0" indent="0">
              <a:buNone/>
            </a:pPr>
            <a:r>
              <a:rPr lang="en-US" sz="2133" dirty="0"/>
              <a:t>- One year systemic therapy free survival 77%; patients could be treated with multiple rounds of MDT</a:t>
            </a:r>
          </a:p>
          <a:p>
            <a:pPr marL="0" indent="0">
              <a:buNone/>
            </a:pPr>
            <a:endParaRPr lang="en-US" sz="2133" dirty="0"/>
          </a:p>
          <a:p>
            <a:pPr marL="0" indent="0">
              <a:buNone/>
            </a:pPr>
            <a:r>
              <a:rPr lang="en-US" sz="2133" b="1" dirty="0"/>
              <a:t>EORTC 40983</a:t>
            </a:r>
          </a:p>
          <a:p>
            <a:pPr marL="0" indent="0">
              <a:buNone/>
            </a:pPr>
            <a:r>
              <a:rPr lang="en-US" sz="2133" dirty="0"/>
              <a:t>- CRC with liver mets; Phase III randomized to resection +/- neoadjuvant chemo</a:t>
            </a:r>
          </a:p>
          <a:p>
            <a:pPr marL="0" indent="0">
              <a:buNone/>
            </a:pPr>
            <a:r>
              <a:rPr lang="en-US" sz="2133" dirty="0"/>
              <a:t>- No difference in OS (HR 0.88, p = 0.34); PFS (0.81, = 0.07)</a:t>
            </a:r>
          </a:p>
        </p:txBody>
      </p:sp>
      <p:sp>
        <p:nvSpPr>
          <p:cNvPr id="5" name="Footer Placeholder 4">
            <a:extLst>
              <a:ext uri="{FF2B5EF4-FFF2-40B4-BE49-F238E27FC236}">
                <a16:creationId xmlns:a16="http://schemas.microsoft.com/office/drawing/2014/main" id="{88FF3648-9FC4-A667-4599-44C630A06A01}"/>
              </a:ext>
            </a:extLst>
          </p:cNvPr>
          <p:cNvSpPr>
            <a:spLocks noGrp="1"/>
          </p:cNvSpPr>
          <p:nvPr>
            <p:ph type="ftr" sz="quarter" idx="11"/>
          </p:nvPr>
        </p:nvSpPr>
        <p:spPr>
          <a:xfrm>
            <a:off x="3149600" y="6356351"/>
            <a:ext cx="6604000" cy="365125"/>
          </a:xfrm>
        </p:spPr>
        <p:txBody>
          <a:bodyPr/>
          <a:lstStyle/>
          <a:p>
            <a:r>
              <a:rPr lang="en-US" altLang="en-US" sz="1867" dirty="0">
                <a:solidFill>
                  <a:schemeClr val="tx1"/>
                </a:solidFill>
              </a:rPr>
              <a:t>Tang </a:t>
            </a:r>
            <a:r>
              <a:rPr lang="en-US" altLang="en-US" sz="1867" i="1" dirty="0">
                <a:solidFill>
                  <a:schemeClr val="tx1"/>
                </a:solidFill>
              </a:rPr>
              <a:t>et al</a:t>
            </a:r>
            <a:r>
              <a:rPr lang="en-US" altLang="en-US" sz="1867" dirty="0">
                <a:solidFill>
                  <a:schemeClr val="tx1"/>
                </a:solidFill>
              </a:rPr>
              <a:t>. Lancet Oncol 2021; </a:t>
            </a:r>
            <a:r>
              <a:rPr lang="en-US" altLang="en-US" sz="1867" dirty="0" err="1">
                <a:solidFill>
                  <a:schemeClr val="tx1"/>
                </a:solidFill>
              </a:rPr>
              <a:t>Nordlinger</a:t>
            </a:r>
            <a:r>
              <a:rPr lang="en-US" altLang="en-US" sz="1867" dirty="0">
                <a:solidFill>
                  <a:schemeClr val="tx1"/>
                </a:solidFill>
              </a:rPr>
              <a:t> </a:t>
            </a:r>
            <a:r>
              <a:rPr lang="en-US" altLang="en-US" sz="1867" i="1" dirty="0">
                <a:solidFill>
                  <a:schemeClr val="tx1"/>
                </a:solidFill>
              </a:rPr>
              <a:t>et al </a:t>
            </a:r>
            <a:r>
              <a:rPr lang="en-US" altLang="en-US" sz="1867" dirty="0">
                <a:solidFill>
                  <a:schemeClr val="tx1"/>
                </a:solidFill>
              </a:rPr>
              <a:t>Lancet Oncol 2013 </a:t>
            </a:r>
          </a:p>
        </p:txBody>
      </p:sp>
      <p:sp>
        <p:nvSpPr>
          <p:cNvPr id="6" name="Slide Number Placeholder 5">
            <a:extLst>
              <a:ext uri="{FF2B5EF4-FFF2-40B4-BE49-F238E27FC236}">
                <a16:creationId xmlns:a16="http://schemas.microsoft.com/office/drawing/2014/main" id="{FB18ED7B-64F0-4C6A-02D0-BC70A11354FE}"/>
              </a:ext>
            </a:extLst>
          </p:cNvPr>
          <p:cNvSpPr>
            <a:spLocks noGrp="1"/>
          </p:cNvSpPr>
          <p:nvPr>
            <p:ph type="sldNum" sz="quarter" idx="12"/>
          </p:nvPr>
        </p:nvSpPr>
        <p:spPr/>
        <p:txBody>
          <a:bodyPr/>
          <a:lstStyle/>
          <a:p>
            <a:fld id="{5A957963-CFA8-4CF9-A0F7-E40888690779}" type="slidenum">
              <a:rPr lang="en-US" altLang="en-US" smtClean="0"/>
              <a:pPr/>
              <a:t>38</a:t>
            </a:fld>
            <a:endParaRPr lang="en-US" altLang="en-US" dirty="0">
              <a:solidFill>
                <a:srgbClr val="002C77"/>
              </a:solidFill>
            </a:endParaRPr>
          </a:p>
        </p:txBody>
      </p:sp>
      <p:pic>
        <p:nvPicPr>
          <p:cNvPr id="7" name="Picture 6">
            <a:extLst>
              <a:ext uri="{FF2B5EF4-FFF2-40B4-BE49-F238E27FC236}">
                <a16:creationId xmlns:a16="http://schemas.microsoft.com/office/drawing/2014/main" id="{4A38A2E8-F96D-1838-C3FD-3B517C168689}"/>
              </a:ext>
            </a:extLst>
          </p:cNvPr>
          <p:cNvPicPr>
            <a:picLocks noChangeAspect="1"/>
          </p:cNvPicPr>
          <p:nvPr/>
        </p:nvPicPr>
        <p:blipFill>
          <a:blip r:embed="rId3"/>
          <a:stretch>
            <a:fillRect/>
          </a:stretch>
        </p:blipFill>
        <p:spPr>
          <a:xfrm>
            <a:off x="6806886" y="1462087"/>
            <a:ext cx="5418981" cy="4178491"/>
          </a:xfrm>
          <a:prstGeom prst="rect">
            <a:avLst/>
          </a:prstGeom>
        </p:spPr>
      </p:pic>
    </p:spTree>
    <p:extLst>
      <p:ext uri="{BB962C8B-B14F-4D97-AF65-F5344CB8AC3E}">
        <p14:creationId xmlns:p14="http://schemas.microsoft.com/office/powerpoint/2010/main" val="1618322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A69ED-CC41-9625-C103-79FA6D049524}"/>
              </a:ext>
            </a:extLst>
          </p:cNvPr>
          <p:cNvSpPr>
            <a:spLocks noGrp="1"/>
          </p:cNvSpPr>
          <p:nvPr>
            <p:ph type="title"/>
          </p:nvPr>
        </p:nvSpPr>
        <p:spPr>
          <a:xfrm>
            <a:off x="23447" y="-1"/>
            <a:ext cx="10972800" cy="985999"/>
          </a:xfrm>
        </p:spPr>
        <p:txBody>
          <a:bodyPr>
            <a:normAutofit/>
          </a:bodyPr>
          <a:lstStyle/>
          <a:p>
            <a:r>
              <a:rPr lang="en-US" b="1" dirty="0">
                <a:solidFill>
                  <a:srgbClr val="0070C0"/>
                </a:solidFill>
              </a:rPr>
              <a:t>Unsuccessful Trials of MDT</a:t>
            </a:r>
          </a:p>
        </p:txBody>
      </p:sp>
      <p:sp>
        <p:nvSpPr>
          <p:cNvPr id="3" name="Content Placeholder 2">
            <a:extLst>
              <a:ext uri="{FF2B5EF4-FFF2-40B4-BE49-F238E27FC236}">
                <a16:creationId xmlns:a16="http://schemas.microsoft.com/office/drawing/2014/main" id="{48C28B1F-3442-FDBD-F8CA-99C05D8CAC65}"/>
              </a:ext>
            </a:extLst>
          </p:cNvPr>
          <p:cNvSpPr>
            <a:spLocks noGrp="1"/>
          </p:cNvSpPr>
          <p:nvPr>
            <p:ph idx="1"/>
          </p:nvPr>
        </p:nvSpPr>
        <p:spPr>
          <a:xfrm>
            <a:off x="304800" y="1035960"/>
            <a:ext cx="6266488" cy="4351339"/>
          </a:xfrm>
        </p:spPr>
        <p:txBody>
          <a:bodyPr>
            <a:normAutofit/>
          </a:bodyPr>
          <a:lstStyle/>
          <a:p>
            <a:pPr marL="0" indent="0">
              <a:buNone/>
            </a:pPr>
            <a:r>
              <a:rPr lang="en-US" sz="2400" b="1" dirty="0"/>
              <a:t>BR-002</a:t>
            </a:r>
          </a:p>
          <a:p>
            <a:pPr marL="0" indent="0">
              <a:buNone/>
            </a:pPr>
            <a:r>
              <a:rPr lang="en-US" sz="2400" dirty="0"/>
              <a:t>- Phase II/III trial oligometastatic breast randomized to systemic therapy +/- SBRT</a:t>
            </a:r>
          </a:p>
          <a:p>
            <a:pPr marL="0" indent="0">
              <a:buNone/>
            </a:pPr>
            <a:r>
              <a:rPr lang="en-US" sz="2400" dirty="0"/>
              <a:t>- mPFS 23 vs 19.5 mo (p = 0.36) </a:t>
            </a:r>
          </a:p>
        </p:txBody>
      </p:sp>
      <p:sp>
        <p:nvSpPr>
          <p:cNvPr id="5" name="Footer Placeholder 4">
            <a:extLst>
              <a:ext uri="{FF2B5EF4-FFF2-40B4-BE49-F238E27FC236}">
                <a16:creationId xmlns:a16="http://schemas.microsoft.com/office/drawing/2014/main" id="{B04CCDF0-D9C9-0F66-82E2-6BF5C8CC54EE}"/>
              </a:ext>
            </a:extLst>
          </p:cNvPr>
          <p:cNvSpPr>
            <a:spLocks noGrp="1"/>
          </p:cNvSpPr>
          <p:nvPr>
            <p:ph type="ftr" sz="quarter" idx="11"/>
          </p:nvPr>
        </p:nvSpPr>
        <p:spPr>
          <a:xfrm>
            <a:off x="4038600" y="6356351"/>
            <a:ext cx="4394200" cy="365125"/>
          </a:xfrm>
        </p:spPr>
        <p:txBody>
          <a:bodyPr/>
          <a:lstStyle/>
          <a:p>
            <a:r>
              <a:rPr lang="en-US" altLang="en-US" sz="1600" dirty="0">
                <a:solidFill>
                  <a:schemeClr val="tx1"/>
                </a:solidFill>
              </a:rPr>
              <a:t>Chmura </a:t>
            </a:r>
            <a:r>
              <a:rPr lang="en-US" altLang="en-US" sz="1600" i="1" dirty="0">
                <a:solidFill>
                  <a:schemeClr val="tx1"/>
                </a:solidFill>
              </a:rPr>
              <a:t>et al</a:t>
            </a:r>
            <a:r>
              <a:rPr lang="en-US" altLang="en-US" sz="1600" dirty="0">
                <a:solidFill>
                  <a:schemeClr val="tx1"/>
                </a:solidFill>
              </a:rPr>
              <a:t>. ASCO 2022; Gore </a:t>
            </a:r>
            <a:r>
              <a:rPr lang="en-US" altLang="en-US" sz="1600" i="1" dirty="0">
                <a:solidFill>
                  <a:schemeClr val="tx1"/>
                </a:solidFill>
              </a:rPr>
              <a:t>et al</a:t>
            </a:r>
            <a:r>
              <a:rPr lang="en-US" altLang="en-US" sz="1600" dirty="0">
                <a:solidFill>
                  <a:schemeClr val="tx1"/>
                </a:solidFill>
              </a:rPr>
              <a:t>. JTO 2018 </a:t>
            </a:r>
          </a:p>
        </p:txBody>
      </p:sp>
      <p:sp>
        <p:nvSpPr>
          <p:cNvPr id="6" name="Slide Number Placeholder 5">
            <a:extLst>
              <a:ext uri="{FF2B5EF4-FFF2-40B4-BE49-F238E27FC236}">
                <a16:creationId xmlns:a16="http://schemas.microsoft.com/office/drawing/2014/main" id="{A79C897B-45A2-C9BC-3A71-667134C275F1}"/>
              </a:ext>
            </a:extLst>
          </p:cNvPr>
          <p:cNvSpPr>
            <a:spLocks noGrp="1"/>
          </p:cNvSpPr>
          <p:nvPr>
            <p:ph type="sldNum" sz="quarter" idx="12"/>
          </p:nvPr>
        </p:nvSpPr>
        <p:spPr/>
        <p:txBody>
          <a:bodyPr/>
          <a:lstStyle/>
          <a:p>
            <a:fld id="{5A957963-CFA8-4CF9-A0F7-E40888690779}" type="slidenum">
              <a:rPr lang="en-US" altLang="en-US" smtClean="0"/>
              <a:pPr/>
              <a:t>39</a:t>
            </a:fld>
            <a:endParaRPr lang="en-US" altLang="en-US" dirty="0">
              <a:solidFill>
                <a:srgbClr val="002C77"/>
              </a:solidFill>
            </a:endParaRPr>
          </a:p>
        </p:txBody>
      </p:sp>
      <p:pic>
        <p:nvPicPr>
          <p:cNvPr id="7" name="Picture 6">
            <a:extLst>
              <a:ext uri="{FF2B5EF4-FFF2-40B4-BE49-F238E27FC236}">
                <a16:creationId xmlns:a16="http://schemas.microsoft.com/office/drawing/2014/main" id="{A55BA0E5-FF9F-6EB3-823E-6D5EE511231A}"/>
              </a:ext>
            </a:extLst>
          </p:cNvPr>
          <p:cNvPicPr>
            <a:picLocks noChangeAspect="1"/>
          </p:cNvPicPr>
          <p:nvPr/>
        </p:nvPicPr>
        <p:blipFill>
          <a:blip r:embed="rId3"/>
          <a:stretch>
            <a:fillRect/>
          </a:stretch>
        </p:blipFill>
        <p:spPr>
          <a:xfrm>
            <a:off x="499459" y="2864760"/>
            <a:ext cx="5505388" cy="3455013"/>
          </a:xfrm>
          <a:prstGeom prst="rect">
            <a:avLst/>
          </a:prstGeom>
        </p:spPr>
      </p:pic>
      <p:sp>
        <p:nvSpPr>
          <p:cNvPr id="8" name="Content Placeholder 2">
            <a:extLst>
              <a:ext uri="{FF2B5EF4-FFF2-40B4-BE49-F238E27FC236}">
                <a16:creationId xmlns:a16="http://schemas.microsoft.com/office/drawing/2014/main" id="{2A2CF3A7-8B3C-831A-A007-DA4243C97973}"/>
              </a:ext>
            </a:extLst>
          </p:cNvPr>
          <p:cNvSpPr txBox="1">
            <a:spLocks/>
          </p:cNvSpPr>
          <p:nvPr/>
        </p:nvSpPr>
        <p:spPr>
          <a:xfrm>
            <a:off x="6571288" y="985997"/>
            <a:ext cx="5502029" cy="4351339"/>
          </a:xfrm>
          <a:prstGeom prst="rect">
            <a:avLst/>
          </a:prstGeom>
        </p:spPr>
        <p:txBody>
          <a:bodyPr vert="horz" lIns="121920" tIns="60960" rIns="121920" bIns="6096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b="1" dirty="0"/>
              <a:t>RTOG 0937</a:t>
            </a:r>
          </a:p>
          <a:p>
            <a:pPr marL="0" indent="0">
              <a:buNone/>
            </a:pPr>
            <a:r>
              <a:rPr lang="en-US" sz="2400" dirty="0"/>
              <a:t>- Phase II trial extensive stage small cell lung cancer randomized to systemic therapy +/- consolidative radiation</a:t>
            </a:r>
          </a:p>
          <a:p>
            <a:pPr marL="0" indent="0">
              <a:buNone/>
            </a:pPr>
            <a:r>
              <a:rPr lang="en-US" sz="2400" dirty="0"/>
              <a:t>- One year OS 60 vs 50% ( p = 0.21)</a:t>
            </a:r>
          </a:p>
        </p:txBody>
      </p:sp>
      <p:pic>
        <p:nvPicPr>
          <p:cNvPr id="9" name="Picture 8">
            <a:extLst>
              <a:ext uri="{FF2B5EF4-FFF2-40B4-BE49-F238E27FC236}">
                <a16:creationId xmlns:a16="http://schemas.microsoft.com/office/drawing/2014/main" id="{04374F0D-F5F4-A4BD-FB87-6AADF0E73A7A}"/>
              </a:ext>
            </a:extLst>
          </p:cNvPr>
          <p:cNvPicPr>
            <a:picLocks noChangeAspect="1"/>
          </p:cNvPicPr>
          <p:nvPr/>
        </p:nvPicPr>
        <p:blipFill>
          <a:blip r:embed="rId4"/>
          <a:stretch>
            <a:fillRect/>
          </a:stretch>
        </p:blipFill>
        <p:spPr>
          <a:xfrm>
            <a:off x="6221835" y="2998335"/>
            <a:ext cx="5700044" cy="3455013"/>
          </a:xfrm>
          <a:prstGeom prst="rect">
            <a:avLst/>
          </a:prstGeom>
        </p:spPr>
      </p:pic>
    </p:spTree>
    <p:extLst>
      <p:ext uri="{BB962C8B-B14F-4D97-AF65-F5344CB8AC3E}">
        <p14:creationId xmlns:p14="http://schemas.microsoft.com/office/powerpoint/2010/main" val="249367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34281-E391-FA4F-A6FD-92DD456D1A1D}"/>
              </a:ext>
            </a:extLst>
          </p:cNvPr>
          <p:cNvSpPr>
            <a:spLocks noGrp="1"/>
          </p:cNvSpPr>
          <p:nvPr>
            <p:ph type="title"/>
          </p:nvPr>
        </p:nvSpPr>
        <p:spPr>
          <a:xfrm>
            <a:off x="155787" y="260322"/>
            <a:ext cx="10972800" cy="937447"/>
          </a:xfrm>
        </p:spPr>
        <p:txBody>
          <a:bodyPr wrap="square" anchor="t">
            <a:normAutofit/>
          </a:bodyPr>
          <a:lstStyle/>
          <a:p>
            <a:r>
              <a:rPr lang="en-US" b="1" dirty="0">
                <a:solidFill>
                  <a:srgbClr val="0070C0"/>
                </a:solidFill>
              </a:rPr>
              <a:t>Systemic Theory of Cancer</a:t>
            </a:r>
          </a:p>
        </p:txBody>
      </p:sp>
      <p:sp>
        <p:nvSpPr>
          <p:cNvPr id="14" name="Content Placeholder 3">
            <a:extLst>
              <a:ext uri="{FF2B5EF4-FFF2-40B4-BE49-F238E27FC236}">
                <a16:creationId xmlns:a16="http://schemas.microsoft.com/office/drawing/2014/main" id="{77607AFE-E143-4A66-9AE9-832A827D0369}"/>
              </a:ext>
            </a:extLst>
          </p:cNvPr>
          <p:cNvSpPr>
            <a:spLocks noGrp="1"/>
          </p:cNvSpPr>
          <p:nvPr>
            <p:ph sz="half" idx="2"/>
          </p:nvPr>
        </p:nvSpPr>
        <p:spPr>
          <a:xfrm>
            <a:off x="203200" y="1600200"/>
            <a:ext cx="5990168" cy="3951288"/>
          </a:xfrm>
        </p:spPr>
        <p:txBody>
          <a:bodyPr/>
          <a:lstStyle/>
          <a:p>
            <a:r>
              <a:rPr lang="en-US" dirty="0"/>
              <a:t>“We then concluded that local recurrences following operation were apt to be the result of systemically disseminated cells lodging and growing at a site of trauma rather than because of inadequate surgical technique </a:t>
            </a:r>
            <a:r>
              <a:rPr lang="en-US" u="sng" dirty="0"/>
              <a:t>and that a tumor is a systemic disease, probably from its inception.”</a:t>
            </a:r>
          </a:p>
          <a:p>
            <a:r>
              <a:rPr lang="en-US" dirty="0"/>
              <a:t>Bernard Fisher, The David A. Karnofsky Memorial Lecture, 1980</a:t>
            </a:r>
          </a:p>
          <a:p>
            <a:endParaRPr lang="en-US" dirty="0"/>
          </a:p>
          <a:p>
            <a:endParaRPr lang="en-US" dirty="0"/>
          </a:p>
          <a:p>
            <a:endParaRPr lang="en-US" dirty="0"/>
          </a:p>
          <a:p>
            <a:endParaRPr lang="en-US" dirty="0"/>
          </a:p>
        </p:txBody>
      </p:sp>
      <p:sp>
        <p:nvSpPr>
          <p:cNvPr id="18" name="Footer Placeholder 7">
            <a:extLst>
              <a:ext uri="{FF2B5EF4-FFF2-40B4-BE49-F238E27FC236}">
                <a16:creationId xmlns:a16="http://schemas.microsoft.com/office/drawing/2014/main" id="{E8118564-8DC0-4945-B837-430BF6EC90A0}"/>
              </a:ext>
            </a:extLst>
          </p:cNvPr>
          <p:cNvSpPr>
            <a:spLocks noGrp="1"/>
          </p:cNvSpPr>
          <p:nvPr>
            <p:ph type="ftr" sz="quarter" idx="11"/>
          </p:nvPr>
        </p:nvSpPr>
        <p:spPr>
          <a:xfrm>
            <a:off x="4038600" y="6356351"/>
            <a:ext cx="4114800" cy="365125"/>
          </a:xfrm>
        </p:spPr>
        <p:txBody>
          <a:bodyPr/>
          <a:lstStyle/>
          <a:p>
            <a:r>
              <a:rPr lang="en-US" altLang="en-US" sz="1867" dirty="0">
                <a:solidFill>
                  <a:schemeClr val="tx1"/>
                </a:solidFill>
              </a:rPr>
              <a:t>B. Fisher </a:t>
            </a:r>
            <a:r>
              <a:rPr lang="en-US" altLang="en-US" sz="1867" i="1" dirty="0">
                <a:solidFill>
                  <a:schemeClr val="tx1"/>
                </a:solidFill>
              </a:rPr>
              <a:t>Cancer Research</a:t>
            </a:r>
            <a:r>
              <a:rPr lang="en-US" altLang="en-US" sz="1867" dirty="0">
                <a:solidFill>
                  <a:schemeClr val="tx1"/>
                </a:solidFill>
              </a:rPr>
              <a:t> 1980</a:t>
            </a:r>
          </a:p>
        </p:txBody>
      </p:sp>
      <p:sp>
        <p:nvSpPr>
          <p:cNvPr id="6" name="Slide Number Placeholder 5">
            <a:extLst>
              <a:ext uri="{FF2B5EF4-FFF2-40B4-BE49-F238E27FC236}">
                <a16:creationId xmlns:a16="http://schemas.microsoft.com/office/drawing/2014/main" id="{F0CF4D07-3A8B-6F4B-80B1-C4A4462CF512}"/>
              </a:ext>
            </a:extLst>
          </p:cNvPr>
          <p:cNvSpPr>
            <a:spLocks noGrp="1"/>
          </p:cNvSpPr>
          <p:nvPr>
            <p:ph type="sldNum" sz="quarter" idx="12"/>
          </p:nvPr>
        </p:nvSpPr>
        <p:spPr/>
        <p:txBody>
          <a:bodyPr wrap="square" anchor="t">
            <a:normAutofit/>
          </a:bodyPr>
          <a:lstStyle/>
          <a:p>
            <a:pPr>
              <a:lnSpc>
                <a:spcPct val="90000"/>
              </a:lnSpc>
              <a:spcAft>
                <a:spcPts val="800"/>
              </a:spcAft>
            </a:pPr>
            <a:fld id="{5A957963-CFA8-4CF9-A0F7-E40888690779}" type="slidenum">
              <a:rPr lang="en-US" altLang="en-US" sz="1333"/>
              <a:pPr>
                <a:lnSpc>
                  <a:spcPct val="90000"/>
                </a:lnSpc>
                <a:spcAft>
                  <a:spcPts val="800"/>
                </a:spcAft>
              </a:pPr>
              <a:t>4</a:t>
            </a:fld>
            <a:endParaRPr lang="en-US" altLang="en-US" sz="1333" dirty="0"/>
          </a:p>
        </p:txBody>
      </p:sp>
      <p:pic>
        <p:nvPicPr>
          <p:cNvPr id="7" name="Picture 6">
            <a:extLst>
              <a:ext uri="{FF2B5EF4-FFF2-40B4-BE49-F238E27FC236}">
                <a16:creationId xmlns:a16="http://schemas.microsoft.com/office/drawing/2014/main" id="{43BEFB4F-4641-BE44-80B1-1E871FDC6B13}"/>
              </a:ext>
            </a:extLst>
          </p:cNvPr>
          <p:cNvPicPr/>
          <p:nvPr/>
        </p:nvPicPr>
        <p:blipFill>
          <a:blip r:embed="rId3"/>
          <a:stretch>
            <a:fillRect/>
          </a:stretch>
        </p:blipFill>
        <p:spPr>
          <a:xfrm>
            <a:off x="6193368" y="1905001"/>
            <a:ext cx="5592232" cy="4178833"/>
          </a:xfrm>
          <a:prstGeom prst="rect">
            <a:avLst/>
          </a:prstGeom>
          <a:noFill/>
        </p:spPr>
      </p:pic>
    </p:spTree>
    <p:extLst>
      <p:ext uri="{BB962C8B-B14F-4D97-AF65-F5344CB8AC3E}">
        <p14:creationId xmlns:p14="http://schemas.microsoft.com/office/powerpoint/2010/main" val="42599748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361EC-D5D5-C24F-B1B3-1354AE32C4DA}"/>
              </a:ext>
            </a:extLst>
          </p:cNvPr>
          <p:cNvSpPr>
            <a:spLocks noGrp="1"/>
          </p:cNvSpPr>
          <p:nvPr>
            <p:ph type="title"/>
          </p:nvPr>
        </p:nvSpPr>
        <p:spPr>
          <a:xfrm>
            <a:off x="0" y="13043"/>
            <a:ext cx="10515600" cy="1325563"/>
          </a:xfrm>
        </p:spPr>
        <p:txBody>
          <a:bodyPr/>
          <a:lstStyle/>
          <a:p>
            <a:r>
              <a:rPr lang="en-US" b="1" dirty="0">
                <a:solidFill>
                  <a:srgbClr val="0070C0"/>
                </a:solidFill>
              </a:rPr>
              <a:t>Other Randomized Trials of MDT</a:t>
            </a:r>
          </a:p>
        </p:txBody>
      </p:sp>
      <p:sp>
        <p:nvSpPr>
          <p:cNvPr id="5" name="Footer Placeholder 4">
            <a:extLst>
              <a:ext uri="{FF2B5EF4-FFF2-40B4-BE49-F238E27FC236}">
                <a16:creationId xmlns:a16="http://schemas.microsoft.com/office/drawing/2014/main" id="{F2EC43CB-B47C-417F-EA9C-FD2020CFB895}"/>
              </a:ext>
            </a:extLst>
          </p:cNvPr>
          <p:cNvSpPr>
            <a:spLocks noGrp="1"/>
          </p:cNvSpPr>
          <p:nvPr>
            <p:ph type="ftr" sz="quarter" idx="11"/>
          </p:nvPr>
        </p:nvSpPr>
        <p:spPr>
          <a:xfrm>
            <a:off x="4038600" y="6356351"/>
            <a:ext cx="4114800" cy="365125"/>
          </a:xfrm>
        </p:spPr>
        <p:txBody>
          <a:bodyPr/>
          <a:lstStyle/>
          <a:p>
            <a:endParaRPr lang="en-US" altLang="en-US" dirty="0"/>
          </a:p>
        </p:txBody>
      </p:sp>
      <p:sp>
        <p:nvSpPr>
          <p:cNvPr id="6" name="Slide Number Placeholder 5">
            <a:extLst>
              <a:ext uri="{FF2B5EF4-FFF2-40B4-BE49-F238E27FC236}">
                <a16:creationId xmlns:a16="http://schemas.microsoft.com/office/drawing/2014/main" id="{19A4F35B-E654-06F5-AE1B-1B830357A210}"/>
              </a:ext>
            </a:extLst>
          </p:cNvPr>
          <p:cNvSpPr>
            <a:spLocks noGrp="1"/>
          </p:cNvSpPr>
          <p:nvPr>
            <p:ph type="sldNum" sz="quarter" idx="12"/>
          </p:nvPr>
        </p:nvSpPr>
        <p:spPr/>
        <p:txBody>
          <a:bodyPr/>
          <a:lstStyle/>
          <a:p>
            <a:fld id="{5A957963-CFA8-4CF9-A0F7-E40888690779}" type="slidenum">
              <a:rPr lang="en-US" altLang="en-US" smtClean="0"/>
              <a:pPr/>
              <a:t>40</a:t>
            </a:fld>
            <a:endParaRPr lang="en-US" altLang="en-US" dirty="0">
              <a:solidFill>
                <a:srgbClr val="002C77"/>
              </a:solidFill>
            </a:endParaRPr>
          </a:p>
        </p:txBody>
      </p:sp>
      <p:graphicFrame>
        <p:nvGraphicFramePr>
          <p:cNvPr id="7" name="Table 7">
            <a:extLst>
              <a:ext uri="{FF2B5EF4-FFF2-40B4-BE49-F238E27FC236}">
                <a16:creationId xmlns:a16="http://schemas.microsoft.com/office/drawing/2014/main" id="{9E115C71-F5D7-65CF-5FAB-DA25C0F26777}"/>
              </a:ext>
            </a:extLst>
          </p:cNvPr>
          <p:cNvGraphicFramePr>
            <a:graphicFrameLocks noGrp="1"/>
          </p:cNvGraphicFramePr>
          <p:nvPr/>
        </p:nvGraphicFramePr>
        <p:xfrm>
          <a:off x="248417" y="1975668"/>
          <a:ext cx="11684000" cy="2342787"/>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236204648"/>
                    </a:ext>
                  </a:extLst>
                </a:gridCol>
                <a:gridCol w="2743200">
                  <a:extLst>
                    <a:ext uri="{9D8B030D-6E8A-4147-A177-3AD203B41FA5}">
                      <a16:colId xmlns:a16="http://schemas.microsoft.com/office/drawing/2014/main" val="3867877060"/>
                    </a:ext>
                  </a:extLst>
                </a:gridCol>
                <a:gridCol w="2743200">
                  <a:extLst>
                    <a:ext uri="{9D8B030D-6E8A-4147-A177-3AD203B41FA5}">
                      <a16:colId xmlns:a16="http://schemas.microsoft.com/office/drawing/2014/main" val="466687338"/>
                    </a:ext>
                  </a:extLst>
                </a:gridCol>
                <a:gridCol w="4673600">
                  <a:extLst>
                    <a:ext uri="{9D8B030D-6E8A-4147-A177-3AD203B41FA5}">
                      <a16:colId xmlns:a16="http://schemas.microsoft.com/office/drawing/2014/main" val="1990633350"/>
                    </a:ext>
                  </a:extLst>
                </a:gridCol>
              </a:tblGrid>
              <a:tr h="635907">
                <a:tc>
                  <a:txBody>
                    <a:bodyPr/>
                    <a:lstStyle/>
                    <a:p>
                      <a:r>
                        <a:rPr lang="en-US" sz="2400" dirty="0"/>
                        <a:t>Trial</a:t>
                      </a:r>
                    </a:p>
                  </a:txBody>
                  <a:tcPr marL="121920" marR="121920" marT="60960" marB="60960"/>
                </a:tc>
                <a:tc>
                  <a:txBody>
                    <a:bodyPr/>
                    <a:lstStyle/>
                    <a:p>
                      <a:r>
                        <a:rPr lang="en-US" sz="2400" dirty="0"/>
                        <a:t>Site</a:t>
                      </a:r>
                    </a:p>
                  </a:txBody>
                  <a:tcPr marL="121920" marR="121920" marT="60960" marB="60960"/>
                </a:tc>
                <a:tc>
                  <a:txBody>
                    <a:bodyPr/>
                    <a:lstStyle/>
                    <a:p>
                      <a:r>
                        <a:rPr lang="en-US" sz="2400" dirty="0"/>
                        <a:t>Treatment</a:t>
                      </a:r>
                    </a:p>
                  </a:txBody>
                  <a:tcPr marL="121920" marR="121920" marT="60960" marB="60960"/>
                </a:tc>
                <a:tc>
                  <a:txBody>
                    <a:bodyPr/>
                    <a:lstStyle/>
                    <a:p>
                      <a:r>
                        <a:rPr lang="en-US" sz="2400" dirty="0"/>
                        <a:t>Outcome</a:t>
                      </a:r>
                    </a:p>
                  </a:txBody>
                  <a:tcPr marL="121920" marR="121920" marT="60960" marB="60960"/>
                </a:tc>
                <a:extLst>
                  <a:ext uri="{0D108BD9-81ED-4DB2-BD59-A6C34878D82A}">
                    <a16:rowId xmlns:a16="http://schemas.microsoft.com/office/drawing/2014/main" val="2725529202"/>
                  </a:ext>
                </a:extLst>
              </a:tr>
              <a:tr h="853440">
                <a:tc>
                  <a:txBody>
                    <a:bodyPr/>
                    <a:lstStyle/>
                    <a:p>
                      <a:r>
                        <a:rPr lang="en-US" sz="2400" b="1" dirty="0"/>
                        <a:t>EORTC 40004</a:t>
                      </a:r>
                    </a:p>
                  </a:txBody>
                  <a:tcPr marL="121920" marR="121920" marT="60960" marB="60960"/>
                </a:tc>
                <a:tc>
                  <a:txBody>
                    <a:bodyPr/>
                    <a:lstStyle/>
                    <a:p>
                      <a:r>
                        <a:rPr lang="en-US" sz="2400" dirty="0"/>
                        <a:t>CRC with liver metastases</a:t>
                      </a:r>
                    </a:p>
                  </a:txBody>
                  <a:tcPr marL="121920" marR="121920" marT="60960" marB="60960"/>
                </a:tc>
                <a:tc>
                  <a:txBody>
                    <a:bodyPr/>
                    <a:lstStyle/>
                    <a:p>
                      <a:r>
                        <a:rPr lang="en-US" sz="2400" dirty="0"/>
                        <a:t>Systemic therapy +/- RFA</a:t>
                      </a:r>
                    </a:p>
                  </a:txBody>
                  <a:tcPr marL="121920" marR="121920" marT="60960" marB="6096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900" dirty="0"/>
                        <a:t>8 year OS: 35.9% vs 8.9%</a:t>
                      </a:r>
                      <a:endParaRPr lang="en-US" sz="2400" dirty="0"/>
                    </a:p>
                  </a:txBody>
                  <a:tcPr marL="121920" marR="121920" marT="60960" marB="60960"/>
                </a:tc>
                <a:extLst>
                  <a:ext uri="{0D108BD9-81ED-4DB2-BD59-A6C34878D82A}">
                    <a16:rowId xmlns:a16="http://schemas.microsoft.com/office/drawing/2014/main" val="3214580200"/>
                  </a:ext>
                </a:extLst>
              </a:tr>
              <a:tr h="853440">
                <a:tc>
                  <a:txBody>
                    <a:bodyPr/>
                    <a:lstStyle/>
                    <a:p>
                      <a:r>
                        <a:rPr lang="en-US" sz="2400" b="1" dirty="0"/>
                        <a:t>STAMPEDE</a:t>
                      </a:r>
                    </a:p>
                  </a:txBody>
                  <a:tcPr marL="121920" marR="121920" marT="60960" marB="60960"/>
                </a:tc>
                <a:tc>
                  <a:txBody>
                    <a:bodyPr/>
                    <a:lstStyle/>
                    <a:p>
                      <a:r>
                        <a:rPr lang="en-US" sz="2400" dirty="0"/>
                        <a:t>De novo metastatic prostate cancer</a:t>
                      </a:r>
                    </a:p>
                  </a:txBody>
                  <a:tcPr marL="121920" marR="121920" marT="60960" marB="60960"/>
                </a:tc>
                <a:tc>
                  <a:txBody>
                    <a:bodyPr/>
                    <a:lstStyle/>
                    <a:p>
                      <a:r>
                        <a:rPr lang="en-US" sz="2400" dirty="0"/>
                        <a:t>Systemic therapy +/- RT to primary</a:t>
                      </a:r>
                    </a:p>
                  </a:txBody>
                  <a:tcPr marL="121920" marR="121920" marT="60960" marB="60960"/>
                </a:tc>
                <a:tc>
                  <a:txBody>
                    <a:bodyPr/>
                    <a:lstStyle/>
                    <a:p>
                      <a:r>
                        <a:rPr lang="en-US" sz="2400" dirty="0"/>
                        <a:t>Low volume disease OS: HR 0.68 (0.52 – 0.90)</a:t>
                      </a:r>
                    </a:p>
                  </a:txBody>
                  <a:tcPr marL="121920" marR="121920" marT="60960" marB="60960"/>
                </a:tc>
                <a:extLst>
                  <a:ext uri="{0D108BD9-81ED-4DB2-BD59-A6C34878D82A}">
                    <a16:rowId xmlns:a16="http://schemas.microsoft.com/office/drawing/2014/main" val="141332272"/>
                  </a:ext>
                </a:extLst>
              </a:tr>
            </a:tbl>
          </a:graphicData>
        </a:graphic>
      </p:graphicFrame>
    </p:spTree>
    <p:extLst>
      <p:ext uri="{BB962C8B-B14F-4D97-AF65-F5344CB8AC3E}">
        <p14:creationId xmlns:p14="http://schemas.microsoft.com/office/powerpoint/2010/main" val="35265134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F013C-CF97-0263-3E35-0F87F3394052}"/>
              </a:ext>
            </a:extLst>
          </p:cNvPr>
          <p:cNvSpPr>
            <a:spLocks noGrp="1"/>
          </p:cNvSpPr>
          <p:nvPr>
            <p:ph type="title"/>
          </p:nvPr>
        </p:nvSpPr>
        <p:spPr>
          <a:xfrm>
            <a:off x="203200" y="1"/>
            <a:ext cx="11988800" cy="1156788"/>
          </a:xfrm>
        </p:spPr>
        <p:txBody>
          <a:bodyPr>
            <a:normAutofit/>
          </a:bodyPr>
          <a:lstStyle/>
          <a:p>
            <a:r>
              <a:rPr lang="en-US" b="1" dirty="0">
                <a:solidFill>
                  <a:srgbClr val="0070C0"/>
                </a:solidFill>
              </a:rPr>
              <a:t>Currently Accruing/Recently Completed Trials</a:t>
            </a:r>
          </a:p>
        </p:txBody>
      </p:sp>
      <p:sp>
        <p:nvSpPr>
          <p:cNvPr id="6" name="Slide Number Placeholder 5">
            <a:extLst>
              <a:ext uri="{FF2B5EF4-FFF2-40B4-BE49-F238E27FC236}">
                <a16:creationId xmlns:a16="http://schemas.microsoft.com/office/drawing/2014/main" id="{C791D875-F6A1-68FB-C948-5220C3CD3D32}"/>
              </a:ext>
            </a:extLst>
          </p:cNvPr>
          <p:cNvSpPr>
            <a:spLocks noGrp="1"/>
          </p:cNvSpPr>
          <p:nvPr>
            <p:ph type="sldNum" sz="quarter" idx="12"/>
          </p:nvPr>
        </p:nvSpPr>
        <p:spPr/>
        <p:txBody>
          <a:bodyPr/>
          <a:lstStyle/>
          <a:p>
            <a:fld id="{5A957963-CFA8-4CF9-A0F7-E40888690779}" type="slidenum">
              <a:rPr lang="en-US" altLang="en-US" smtClean="0"/>
              <a:pPr/>
              <a:t>41</a:t>
            </a:fld>
            <a:endParaRPr lang="en-US" altLang="en-US" dirty="0">
              <a:solidFill>
                <a:srgbClr val="002C77"/>
              </a:solidFill>
            </a:endParaRPr>
          </a:p>
        </p:txBody>
      </p:sp>
      <p:graphicFrame>
        <p:nvGraphicFramePr>
          <p:cNvPr id="7" name="Table 7">
            <a:extLst>
              <a:ext uri="{FF2B5EF4-FFF2-40B4-BE49-F238E27FC236}">
                <a16:creationId xmlns:a16="http://schemas.microsoft.com/office/drawing/2014/main" id="{7881CED1-C6E2-2715-C83A-E51075A0AB3F}"/>
              </a:ext>
            </a:extLst>
          </p:cNvPr>
          <p:cNvGraphicFramePr>
            <a:graphicFrameLocks noGrp="1"/>
          </p:cNvGraphicFramePr>
          <p:nvPr>
            <p:extLst>
              <p:ext uri="{D42A27DB-BD31-4B8C-83A1-F6EECF244321}">
                <p14:modId xmlns:p14="http://schemas.microsoft.com/office/powerpoint/2010/main" val="862595038"/>
              </p:ext>
            </p:extLst>
          </p:nvPr>
        </p:nvGraphicFramePr>
        <p:xfrm>
          <a:off x="1325671" y="1210849"/>
          <a:ext cx="9749112" cy="6244813"/>
        </p:xfrm>
        <a:graphic>
          <a:graphicData uri="http://schemas.openxmlformats.org/drawingml/2006/table">
            <a:tbl>
              <a:tblPr firstRow="1" bandRow="1">
                <a:tableStyleId>{5C22544A-7EE6-4342-B048-85BDC9FD1C3A}</a:tableStyleId>
              </a:tblPr>
              <a:tblGrid>
                <a:gridCol w="1750918">
                  <a:extLst>
                    <a:ext uri="{9D8B030D-6E8A-4147-A177-3AD203B41FA5}">
                      <a16:colId xmlns:a16="http://schemas.microsoft.com/office/drawing/2014/main" val="2859496389"/>
                    </a:ext>
                  </a:extLst>
                </a:gridCol>
                <a:gridCol w="2843490">
                  <a:extLst>
                    <a:ext uri="{9D8B030D-6E8A-4147-A177-3AD203B41FA5}">
                      <a16:colId xmlns:a16="http://schemas.microsoft.com/office/drawing/2014/main" val="693317674"/>
                    </a:ext>
                  </a:extLst>
                </a:gridCol>
                <a:gridCol w="3137646">
                  <a:extLst>
                    <a:ext uri="{9D8B030D-6E8A-4147-A177-3AD203B41FA5}">
                      <a16:colId xmlns:a16="http://schemas.microsoft.com/office/drawing/2014/main" val="1118966557"/>
                    </a:ext>
                  </a:extLst>
                </a:gridCol>
                <a:gridCol w="2017058">
                  <a:extLst>
                    <a:ext uri="{9D8B030D-6E8A-4147-A177-3AD203B41FA5}">
                      <a16:colId xmlns:a16="http://schemas.microsoft.com/office/drawing/2014/main" val="107599174"/>
                    </a:ext>
                  </a:extLst>
                </a:gridCol>
              </a:tblGrid>
              <a:tr h="406213">
                <a:tc>
                  <a:txBody>
                    <a:bodyPr/>
                    <a:lstStyle/>
                    <a:p>
                      <a:r>
                        <a:rPr lang="en-US" sz="1800" dirty="0"/>
                        <a:t>Study</a:t>
                      </a:r>
                    </a:p>
                  </a:txBody>
                  <a:tcPr marL="121920" marR="121920" marT="60960" marB="60960"/>
                </a:tc>
                <a:tc>
                  <a:txBody>
                    <a:bodyPr/>
                    <a:lstStyle/>
                    <a:p>
                      <a:r>
                        <a:rPr lang="en-US" sz="1800" dirty="0"/>
                        <a:t>Treatment</a:t>
                      </a:r>
                    </a:p>
                  </a:txBody>
                  <a:tcPr marL="121920" marR="121920" marT="60960" marB="60960"/>
                </a:tc>
                <a:tc>
                  <a:txBody>
                    <a:bodyPr/>
                    <a:lstStyle/>
                    <a:p>
                      <a:r>
                        <a:rPr lang="en-US" sz="1800" dirty="0"/>
                        <a:t>Histology</a:t>
                      </a:r>
                    </a:p>
                  </a:txBody>
                  <a:tcPr marL="121920" marR="121920" marT="60960" marB="6096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t>Primary endpoint</a:t>
                      </a:r>
                    </a:p>
                  </a:txBody>
                  <a:tcPr marL="121920" marR="121920" marT="60960" marB="60960"/>
                </a:tc>
                <a:extLst>
                  <a:ext uri="{0D108BD9-81ED-4DB2-BD59-A6C34878D82A}">
                    <a16:rowId xmlns:a16="http://schemas.microsoft.com/office/drawing/2014/main" val="3631778751"/>
                  </a:ext>
                </a:extLst>
              </a:tr>
              <a:tr h="686360">
                <a:tc>
                  <a:txBody>
                    <a:bodyPr/>
                    <a:lstStyle/>
                    <a:p>
                      <a:r>
                        <a:rPr lang="en-US" sz="1800" dirty="0"/>
                        <a:t>SABR COMET 3 </a:t>
                      </a:r>
                      <a:endParaRPr lang="en-US"/>
                    </a:p>
                    <a:p>
                      <a:pPr lvl="0">
                        <a:buNone/>
                      </a:pPr>
                      <a:r>
                        <a:rPr lang="en-US" sz="1800" dirty="0"/>
                        <a:t>(Phase III)</a:t>
                      </a:r>
                    </a:p>
                  </a:txBody>
                  <a:tcPr marL="121920" marR="121920" marT="60960" marB="60960"/>
                </a:tc>
                <a:tc>
                  <a:txBody>
                    <a:bodyPr/>
                    <a:lstStyle/>
                    <a:p>
                      <a:r>
                        <a:rPr lang="en-US" sz="1800" dirty="0"/>
                        <a:t>Standard of care systemic therapy +/- SBRT</a:t>
                      </a:r>
                      <a:endParaRPr lang="en-US" sz="1800" u="sng"/>
                    </a:p>
                  </a:txBody>
                  <a:tcPr marL="121920" marR="121920" marT="60960" marB="60960"/>
                </a:tc>
                <a:tc>
                  <a:txBody>
                    <a:bodyPr/>
                    <a:lstStyle/>
                    <a:p>
                      <a:r>
                        <a:rPr lang="en-US" sz="1800" dirty="0"/>
                        <a:t>Mixture (metachronous)</a:t>
                      </a:r>
                    </a:p>
                  </a:txBody>
                  <a:tcPr marL="121920" marR="121920" marT="60960" marB="6096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t>Overall survival</a:t>
                      </a:r>
                    </a:p>
                  </a:txBody>
                  <a:tcPr marL="121920" marR="121920" marT="60960" marB="60960"/>
                </a:tc>
                <a:extLst>
                  <a:ext uri="{0D108BD9-81ED-4DB2-BD59-A6C34878D82A}">
                    <a16:rowId xmlns:a16="http://schemas.microsoft.com/office/drawing/2014/main" val="3126364973"/>
                  </a:ext>
                </a:extLst>
              </a:tr>
              <a:tr h="686360">
                <a:tc>
                  <a:txBody>
                    <a:bodyPr/>
                    <a:lstStyle/>
                    <a:p>
                      <a:r>
                        <a:rPr lang="en-US" sz="1800" dirty="0"/>
                        <a:t>NRG – GU 011 </a:t>
                      </a:r>
                      <a:endParaRPr lang="en-US"/>
                    </a:p>
                    <a:p>
                      <a:pPr lvl="0">
                        <a:buNone/>
                      </a:pPr>
                      <a:r>
                        <a:rPr lang="en-US" sz="1800" dirty="0"/>
                        <a:t>(Phase II)</a:t>
                      </a:r>
                    </a:p>
                  </a:txBody>
                  <a:tcPr marL="121920" marR="121920" marT="60960" marB="60960"/>
                </a:tc>
                <a:tc>
                  <a:txBody>
                    <a:bodyPr/>
                    <a:lstStyle/>
                    <a:p>
                      <a:r>
                        <a:rPr lang="en-US" sz="1800" dirty="0"/>
                        <a:t>SBRT +/- ADT</a:t>
                      </a:r>
                    </a:p>
                  </a:txBody>
                  <a:tcPr marL="121920" marR="121920" marT="60960" marB="60960"/>
                </a:tc>
                <a:tc>
                  <a:txBody>
                    <a:bodyPr/>
                    <a:lstStyle/>
                    <a:p>
                      <a:r>
                        <a:rPr lang="en-US" sz="1800" dirty="0"/>
                        <a:t>Prostate (metachronous</a:t>
                      </a:r>
                    </a:p>
                  </a:txBody>
                  <a:tcPr marL="121920" marR="121920" marT="60960" marB="60960"/>
                </a:tc>
                <a:tc>
                  <a:txBody>
                    <a:bodyPr/>
                    <a:lstStyle/>
                    <a:p>
                      <a:r>
                        <a:rPr lang="en-US" sz="1800" dirty="0"/>
                        <a:t>rPFS</a:t>
                      </a:r>
                    </a:p>
                  </a:txBody>
                  <a:tcPr marL="121920" marR="121920" marT="60960" marB="60960"/>
                </a:tc>
                <a:extLst>
                  <a:ext uri="{0D108BD9-81ED-4DB2-BD59-A6C34878D82A}">
                    <a16:rowId xmlns:a16="http://schemas.microsoft.com/office/drawing/2014/main" val="3703334633"/>
                  </a:ext>
                </a:extLst>
              </a:tr>
              <a:tr h="686360">
                <a:tc>
                  <a:txBody>
                    <a:bodyPr/>
                    <a:lstStyle/>
                    <a:p>
                      <a:r>
                        <a:rPr lang="en-US" sz="1800" dirty="0"/>
                        <a:t>NRG – LU 002 </a:t>
                      </a:r>
                      <a:endParaRPr lang="en-US"/>
                    </a:p>
                    <a:p>
                      <a:pPr lvl="0">
                        <a:buNone/>
                      </a:pPr>
                      <a:r>
                        <a:rPr lang="en-US" sz="1800" dirty="0"/>
                        <a:t>(Phase II/III)</a:t>
                      </a:r>
                    </a:p>
                  </a:txBody>
                  <a:tcPr marL="121920" marR="121920" marT="60960" marB="6096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t>Standard of care systemic therapy +/- SBRT</a:t>
                      </a:r>
                    </a:p>
                  </a:txBody>
                  <a:tcPr marL="121920" marR="121920" marT="60960" marB="60960"/>
                </a:tc>
                <a:tc>
                  <a:txBody>
                    <a:bodyPr/>
                    <a:lstStyle/>
                    <a:p>
                      <a:r>
                        <a:rPr lang="en-US" sz="1800" dirty="0"/>
                        <a:t>NSCLC</a:t>
                      </a:r>
                    </a:p>
                  </a:txBody>
                  <a:tcPr marL="121920" marR="121920" marT="60960" marB="60960"/>
                </a:tc>
                <a:tc>
                  <a:txBody>
                    <a:bodyPr/>
                    <a:lstStyle/>
                    <a:p>
                      <a:r>
                        <a:rPr lang="en-US" sz="1800" dirty="0"/>
                        <a:t>PFS</a:t>
                      </a:r>
                    </a:p>
                  </a:txBody>
                  <a:tcPr marL="121920" marR="121920" marT="60960" marB="60960"/>
                </a:tc>
                <a:extLst>
                  <a:ext uri="{0D108BD9-81ED-4DB2-BD59-A6C34878D82A}">
                    <a16:rowId xmlns:a16="http://schemas.microsoft.com/office/drawing/2014/main" val="3732493046"/>
                  </a:ext>
                </a:extLst>
              </a:tr>
              <a:tr h="686360">
                <a:tc>
                  <a:txBody>
                    <a:bodyPr/>
                    <a:lstStyle/>
                    <a:p>
                      <a:r>
                        <a:rPr lang="en-US" sz="1800" dirty="0"/>
                        <a:t>NRG – LU 007 </a:t>
                      </a:r>
                      <a:endParaRPr lang="en-US"/>
                    </a:p>
                    <a:p>
                      <a:pPr lvl="0">
                        <a:buNone/>
                      </a:pPr>
                      <a:r>
                        <a:rPr lang="en-US" sz="1800" dirty="0"/>
                        <a:t>(Phase III)</a:t>
                      </a:r>
                    </a:p>
                  </a:txBody>
                  <a:tcPr marL="121920" marR="121920" marT="60960" marB="6096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t>Standard of care systemic therapy +/- consolidative RT</a:t>
                      </a:r>
                    </a:p>
                  </a:txBody>
                  <a:tcPr marL="121920" marR="121920" marT="60960" marB="60960"/>
                </a:tc>
                <a:tc>
                  <a:txBody>
                    <a:bodyPr/>
                    <a:lstStyle/>
                    <a:p>
                      <a:r>
                        <a:rPr lang="en-US" sz="1800" dirty="0"/>
                        <a:t>Small cell lung cancer</a:t>
                      </a:r>
                    </a:p>
                  </a:txBody>
                  <a:tcPr marL="121920" marR="121920" marT="60960" marB="60960"/>
                </a:tc>
                <a:tc>
                  <a:txBody>
                    <a:bodyPr/>
                    <a:lstStyle/>
                    <a:p>
                      <a:r>
                        <a:rPr lang="en-US" sz="1800" dirty="0"/>
                        <a:t>PFS</a:t>
                      </a:r>
                    </a:p>
                  </a:txBody>
                  <a:tcPr marL="121920" marR="121920" marT="60960" marB="60960"/>
                </a:tc>
                <a:extLst>
                  <a:ext uri="{0D108BD9-81ED-4DB2-BD59-A6C34878D82A}">
                    <a16:rowId xmlns:a16="http://schemas.microsoft.com/office/drawing/2014/main" val="3495161911"/>
                  </a:ext>
                </a:extLst>
              </a:tr>
              <a:tr h="686360">
                <a:tc>
                  <a:txBody>
                    <a:bodyPr/>
                    <a:lstStyle/>
                    <a:p>
                      <a:r>
                        <a:rPr lang="en-US" sz="1800" dirty="0"/>
                        <a:t>OligoRARE </a:t>
                      </a:r>
                      <a:endParaRPr lang="en-US"/>
                    </a:p>
                    <a:p>
                      <a:pPr lvl="0">
                        <a:buNone/>
                      </a:pPr>
                      <a:r>
                        <a:rPr lang="en-US" sz="1800" dirty="0"/>
                        <a:t>(Phase III)</a:t>
                      </a:r>
                    </a:p>
                  </a:txBody>
                  <a:tcPr marL="121920" marR="121920" marT="60960" marB="6096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t>Standard of care systemic therapy +/- consolidative RT</a:t>
                      </a:r>
                    </a:p>
                  </a:txBody>
                  <a:tcPr marL="121920" marR="121920" marT="60960" marB="60960"/>
                </a:tc>
                <a:tc>
                  <a:txBody>
                    <a:bodyPr/>
                    <a:lstStyle/>
                    <a:p>
                      <a:r>
                        <a:rPr lang="en-US" sz="1800" dirty="0"/>
                        <a:t>Rare histologies</a:t>
                      </a:r>
                    </a:p>
                  </a:txBody>
                  <a:tcPr marL="121920" marR="121920" marT="60960" marB="60960"/>
                </a:tc>
                <a:tc>
                  <a:txBody>
                    <a:bodyPr/>
                    <a:lstStyle/>
                    <a:p>
                      <a:r>
                        <a:rPr lang="en-US" sz="1800" dirty="0"/>
                        <a:t>Overall survival</a:t>
                      </a:r>
                    </a:p>
                  </a:txBody>
                  <a:tcPr marL="121920" marR="121920" marT="60960" marB="60960"/>
                </a:tc>
                <a:extLst>
                  <a:ext uri="{0D108BD9-81ED-4DB2-BD59-A6C34878D82A}">
                    <a16:rowId xmlns:a16="http://schemas.microsoft.com/office/drawing/2014/main" val="1232131865"/>
                  </a:ext>
                </a:extLst>
              </a:tr>
              <a:tr h="686360">
                <a:tc>
                  <a:txBody>
                    <a:bodyPr/>
                    <a:lstStyle/>
                    <a:p>
                      <a:r>
                        <a:rPr lang="en-US" sz="1800" dirty="0"/>
                        <a:t>EA2183 </a:t>
                      </a:r>
                      <a:endParaRPr lang="en-US"/>
                    </a:p>
                    <a:p>
                      <a:pPr lvl="0">
                        <a:buNone/>
                      </a:pPr>
                      <a:r>
                        <a:rPr lang="en-US" sz="1800" dirty="0"/>
                        <a:t>(Phase III)</a:t>
                      </a:r>
                    </a:p>
                  </a:txBody>
                  <a:tcPr marL="121920" marR="121920" marT="60960" marB="6096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t>Standard of care systemic therapy +/- consolidative RT</a:t>
                      </a:r>
                    </a:p>
                  </a:txBody>
                  <a:tcPr marL="121920" marR="121920" marT="60960" marB="60960"/>
                </a:tc>
                <a:tc>
                  <a:txBody>
                    <a:bodyPr/>
                    <a:lstStyle/>
                    <a:p>
                      <a:r>
                        <a:rPr lang="en-US" sz="1800" dirty="0"/>
                        <a:t>Esophageal and Gastric cancer</a:t>
                      </a:r>
                    </a:p>
                  </a:txBody>
                  <a:tcPr marL="121920" marR="121920" marT="60960" marB="60960"/>
                </a:tc>
                <a:tc>
                  <a:txBody>
                    <a:bodyPr/>
                    <a:lstStyle/>
                    <a:p>
                      <a:r>
                        <a:rPr lang="en-US" sz="1800" dirty="0"/>
                        <a:t>Overall survival</a:t>
                      </a:r>
                    </a:p>
                  </a:txBody>
                  <a:tcPr marL="121920" marR="121920" marT="60960" marB="60960"/>
                </a:tc>
                <a:extLst>
                  <a:ext uri="{0D108BD9-81ED-4DB2-BD59-A6C34878D82A}">
                    <a16:rowId xmlns:a16="http://schemas.microsoft.com/office/drawing/2014/main" val="2883144134"/>
                  </a:ext>
                </a:extLst>
              </a:tr>
              <a:tr h="700367">
                <a:tc>
                  <a:txBody>
                    <a:bodyPr/>
                    <a:lstStyle/>
                    <a:p>
                      <a:r>
                        <a:rPr lang="en-US" sz="1800" dirty="0"/>
                        <a:t>A022101 </a:t>
                      </a:r>
                      <a:endParaRPr lang="en-US"/>
                    </a:p>
                    <a:p>
                      <a:pPr lvl="0">
                        <a:buNone/>
                      </a:pPr>
                      <a:r>
                        <a:rPr lang="en-US" sz="1800" dirty="0"/>
                        <a:t>(Phase III)</a:t>
                      </a:r>
                    </a:p>
                  </a:txBody>
                  <a:tcPr marL="121920" marR="121920" marT="60960" marB="6096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t>Standard of care systemic therapy +/- consolidative RT</a:t>
                      </a:r>
                    </a:p>
                  </a:txBody>
                  <a:tcPr marL="121920" marR="121920" marT="60960" marB="60960"/>
                </a:tc>
                <a:tc>
                  <a:txBody>
                    <a:bodyPr/>
                    <a:lstStyle/>
                    <a:p>
                      <a:r>
                        <a:rPr lang="en-US" sz="1800" dirty="0"/>
                        <a:t>Colorectal cancer</a:t>
                      </a:r>
                    </a:p>
                  </a:txBody>
                  <a:tcPr marL="121920" marR="121920" marT="60960" marB="60960"/>
                </a:tc>
                <a:tc>
                  <a:txBody>
                    <a:bodyPr/>
                    <a:lstStyle/>
                    <a:p>
                      <a:r>
                        <a:rPr lang="en-US" sz="1800" dirty="0"/>
                        <a:t>Overall survival</a:t>
                      </a:r>
                    </a:p>
                  </a:txBody>
                  <a:tcPr marL="121920" marR="121920" marT="60960" marB="60960"/>
                </a:tc>
                <a:extLst>
                  <a:ext uri="{0D108BD9-81ED-4DB2-BD59-A6C34878D82A}">
                    <a16:rowId xmlns:a16="http://schemas.microsoft.com/office/drawing/2014/main" val="3108718212"/>
                  </a:ext>
                </a:extLst>
              </a:tr>
            </a:tbl>
          </a:graphicData>
        </a:graphic>
      </p:graphicFrame>
    </p:spTree>
    <p:extLst>
      <p:ext uri="{BB962C8B-B14F-4D97-AF65-F5344CB8AC3E}">
        <p14:creationId xmlns:p14="http://schemas.microsoft.com/office/powerpoint/2010/main" val="40652424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01" y="0"/>
            <a:ext cx="12052300" cy="1143000"/>
          </a:xfrm>
        </p:spPr>
        <p:txBody>
          <a:bodyPr>
            <a:noAutofit/>
          </a:bodyPr>
          <a:lstStyle/>
          <a:p>
            <a:r>
              <a:rPr lang="en-US" b="1" dirty="0">
                <a:solidFill>
                  <a:srgbClr val="0070C0"/>
                </a:solidFill>
              </a:rPr>
              <a:t>Open Questions in Oligometastasis/</a:t>
            </a:r>
            <a:r>
              <a:rPr lang="en-US" b="1" dirty="0" err="1">
                <a:solidFill>
                  <a:srgbClr val="0070C0"/>
                </a:solidFill>
              </a:rPr>
              <a:t>Oligoprogression</a:t>
            </a:r>
            <a:endParaRPr lang="en-US" b="1" dirty="0"/>
          </a:p>
        </p:txBody>
      </p:sp>
      <p:sp>
        <p:nvSpPr>
          <p:cNvPr id="3" name="Content Placeholder 2"/>
          <p:cNvSpPr>
            <a:spLocks noGrp="1"/>
          </p:cNvSpPr>
          <p:nvPr>
            <p:ph idx="1"/>
          </p:nvPr>
        </p:nvSpPr>
        <p:spPr>
          <a:xfrm>
            <a:off x="374650" y="1295400"/>
            <a:ext cx="11442700" cy="4914899"/>
          </a:xfrm>
        </p:spPr>
        <p:txBody>
          <a:bodyPr vert="horz" lIns="121920" tIns="60960" rIns="121920" bIns="60960" rtlCol="0" anchor="t">
            <a:normAutofit/>
          </a:bodyPr>
          <a:lstStyle/>
          <a:p>
            <a:r>
              <a:rPr lang="en-US" dirty="0"/>
              <a:t>Which oligometastatic/</a:t>
            </a:r>
            <a:r>
              <a:rPr lang="en-US" dirty="0" err="1"/>
              <a:t>oligoprogressive</a:t>
            </a:r>
            <a:r>
              <a:rPr lang="en-US" dirty="0"/>
              <a:t> patients will benefit from local consolidative therapy (LCT) to all sites of disease?</a:t>
            </a:r>
          </a:p>
          <a:p>
            <a:pPr lvl="1"/>
            <a:r>
              <a:rPr lang="en-US" dirty="0"/>
              <a:t>How do we biologically think about </a:t>
            </a:r>
            <a:r>
              <a:rPr lang="en-US" dirty="0" err="1"/>
              <a:t>oligometastasis</a:t>
            </a:r>
            <a:r>
              <a:rPr lang="en-US" dirty="0"/>
              <a:t>?</a:t>
            </a:r>
          </a:p>
          <a:p>
            <a:pPr lvl="1"/>
            <a:r>
              <a:rPr lang="en-US" dirty="0"/>
              <a:t>How do we define </a:t>
            </a:r>
            <a:r>
              <a:rPr lang="en-US" dirty="0" err="1"/>
              <a:t>oligometastasis</a:t>
            </a:r>
            <a:r>
              <a:rPr lang="en-US" dirty="0"/>
              <a:t>?</a:t>
            </a:r>
          </a:p>
          <a:p>
            <a:pPr lvl="1"/>
            <a:r>
              <a:rPr lang="en-US" dirty="0"/>
              <a:t>What cut offs should be used for treatment (# of lesions vs. # of sites)?</a:t>
            </a:r>
            <a:endParaRPr lang="en-US" dirty="0">
              <a:cs typeface="Calibri"/>
            </a:endParaRPr>
          </a:p>
          <a:p>
            <a:pPr lvl="1"/>
            <a:endParaRPr lang="en-US" dirty="0"/>
          </a:p>
          <a:p>
            <a:r>
              <a:rPr lang="en-US" dirty="0"/>
              <a:t>What prognostic factors tell us which patients are most likely to benefit?</a:t>
            </a:r>
          </a:p>
          <a:p>
            <a:endParaRPr lang="en-US" dirty="0"/>
          </a:p>
          <a:p>
            <a:r>
              <a:rPr lang="en-US" dirty="0"/>
              <a:t>Can we develop predictive biomarkers to decide treatment intervention?</a:t>
            </a:r>
          </a:p>
        </p:txBody>
      </p:sp>
    </p:spTree>
    <p:extLst>
      <p:ext uri="{BB962C8B-B14F-4D97-AF65-F5344CB8AC3E}">
        <p14:creationId xmlns:p14="http://schemas.microsoft.com/office/powerpoint/2010/main" val="285826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1901C-A086-4E37-8D95-E1C624A0BCA4}"/>
              </a:ext>
            </a:extLst>
          </p:cNvPr>
          <p:cNvSpPr>
            <a:spLocks noGrp="1"/>
          </p:cNvSpPr>
          <p:nvPr>
            <p:ph type="title"/>
          </p:nvPr>
        </p:nvSpPr>
        <p:spPr>
          <a:xfrm>
            <a:off x="101600" y="-37400"/>
            <a:ext cx="11582400" cy="1325563"/>
          </a:xfrm>
        </p:spPr>
        <p:txBody>
          <a:bodyPr>
            <a:noAutofit/>
          </a:bodyPr>
          <a:lstStyle/>
          <a:p>
            <a:r>
              <a:rPr lang="en-US" b="1" dirty="0">
                <a:solidFill>
                  <a:srgbClr val="0070C0"/>
                </a:solidFill>
              </a:rPr>
              <a:t>How to Select Patients for Local Consolidation</a:t>
            </a:r>
            <a:endParaRPr lang="en-US" dirty="0"/>
          </a:p>
        </p:txBody>
      </p:sp>
      <p:sp>
        <p:nvSpPr>
          <p:cNvPr id="3" name="Content Placeholder 2">
            <a:extLst>
              <a:ext uri="{FF2B5EF4-FFF2-40B4-BE49-F238E27FC236}">
                <a16:creationId xmlns:a16="http://schemas.microsoft.com/office/drawing/2014/main" id="{E295BC98-F1A4-4415-AD62-993D5DEE2086}"/>
              </a:ext>
            </a:extLst>
          </p:cNvPr>
          <p:cNvSpPr>
            <a:spLocks noGrp="1"/>
          </p:cNvSpPr>
          <p:nvPr>
            <p:ph idx="1"/>
          </p:nvPr>
        </p:nvSpPr>
        <p:spPr>
          <a:xfrm>
            <a:off x="304800" y="1253331"/>
            <a:ext cx="11176000" cy="5325269"/>
          </a:xfrm>
        </p:spPr>
        <p:txBody>
          <a:bodyPr vert="horz" lIns="121920" tIns="60960" rIns="121920" bIns="60960" rtlCol="0" anchor="t">
            <a:normAutofit fontScale="92500" lnSpcReduction="20000"/>
          </a:bodyPr>
          <a:lstStyle/>
          <a:p>
            <a:r>
              <a:rPr lang="en-US" dirty="0"/>
              <a:t>Number of lesions: prospective trials have typically defined “oligo” as </a:t>
            </a:r>
            <a:r>
              <a:rPr lang="en-US" u="sng" dirty="0"/>
              <a:t>&lt;</a:t>
            </a:r>
            <a:r>
              <a:rPr lang="en-US" dirty="0"/>
              <a:t> 3-5 lesions, though some subsites (prostate cancer) use other definitions of disease burden (e.g., </a:t>
            </a:r>
            <a:r>
              <a:rPr lang="en-US" b="1" dirty="0"/>
              <a:t>STAMPEDE trial</a:t>
            </a:r>
            <a:r>
              <a:rPr lang="en-US" dirty="0"/>
              <a:t>).</a:t>
            </a:r>
          </a:p>
          <a:p>
            <a:endParaRPr lang="en-US" dirty="0"/>
          </a:p>
          <a:p>
            <a:r>
              <a:rPr lang="en-US" dirty="0"/>
              <a:t>Performance status: is patient able to tolerate addition therapy?</a:t>
            </a:r>
          </a:p>
          <a:p>
            <a:endParaRPr lang="en-US" dirty="0"/>
          </a:p>
          <a:p>
            <a:r>
              <a:rPr lang="en-US" dirty="0"/>
              <a:t>Lesion location: </a:t>
            </a:r>
          </a:p>
          <a:p>
            <a:pPr lvl="1"/>
            <a:r>
              <a:rPr lang="en-US" dirty="0"/>
              <a:t>Is site amenable to ablative radiation?</a:t>
            </a:r>
          </a:p>
          <a:p>
            <a:pPr lvl="1"/>
            <a:r>
              <a:rPr lang="en-US" dirty="0"/>
              <a:t>Prognostic and predictive significance related to benefit of MDT?</a:t>
            </a:r>
          </a:p>
          <a:p>
            <a:endParaRPr lang="en-US" dirty="0"/>
          </a:p>
          <a:p>
            <a:r>
              <a:rPr lang="en-US" dirty="0"/>
              <a:t>Goals of treatment</a:t>
            </a:r>
          </a:p>
          <a:p>
            <a:pPr lvl="1"/>
            <a:r>
              <a:rPr lang="en-US" dirty="0"/>
              <a:t>Prolong efficacy or delay initiation of systemic therapy: best for more indolent disease</a:t>
            </a:r>
          </a:p>
          <a:p>
            <a:pPr lvl="1"/>
            <a:r>
              <a:rPr lang="en-US" dirty="0"/>
              <a:t>Avoid morbidity from local disease: best for rapidly growing, locally advanced or lesions in high-risk areas</a:t>
            </a:r>
          </a:p>
        </p:txBody>
      </p:sp>
      <p:sp>
        <p:nvSpPr>
          <p:cNvPr id="4" name="Footer Placeholder 3">
            <a:extLst>
              <a:ext uri="{FF2B5EF4-FFF2-40B4-BE49-F238E27FC236}">
                <a16:creationId xmlns:a16="http://schemas.microsoft.com/office/drawing/2014/main" id="{23065276-24BD-4D5A-83C3-E4A8DD801890}"/>
              </a:ext>
            </a:extLst>
          </p:cNvPr>
          <p:cNvSpPr>
            <a:spLocks noGrp="1"/>
          </p:cNvSpPr>
          <p:nvPr>
            <p:ph type="ftr" sz="quarter" idx="11"/>
          </p:nvPr>
        </p:nvSpPr>
        <p:spPr/>
        <p:txBody>
          <a:bodyPr/>
          <a:lstStyle/>
          <a:p>
            <a:endParaRPr lang="en-US" altLang="en-US" dirty="0"/>
          </a:p>
        </p:txBody>
      </p:sp>
      <p:sp>
        <p:nvSpPr>
          <p:cNvPr id="5" name="Slide Number Placeholder 4">
            <a:extLst>
              <a:ext uri="{FF2B5EF4-FFF2-40B4-BE49-F238E27FC236}">
                <a16:creationId xmlns:a16="http://schemas.microsoft.com/office/drawing/2014/main" id="{D60F9338-1E0A-4EE0-9481-F0195238D38F}"/>
              </a:ext>
            </a:extLst>
          </p:cNvPr>
          <p:cNvSpPr>
            <a:spLocks noGrp="1"/>
          </p:cNvSpPr>
          <p:nvPr>
            <p:ph type="sldNum" sz="quarter" idx="12"/>
          </p:nvPr>
        </p:nvSpPr>
        <p:spPr/>
        <p:txBody>
          <a:bodyPr/>
          <a:lstStyle/>
          <a:p>
            <a:fld id="{5A957963-CFA8-4CF9-A0F7-E40888690779}" type="slidenum">
              <a:rPr lang="en-US" altLang="en-US" smtClean="0"/>
              <a:pPr/>
              <a:t>43</a:t>
            </a:fld>
            <a:endParaRPr lang="en-US" altLang="en-US" dirty="0">
              <a:solidFill>
                <a:srgbClr val="002C77"/>
              </a:solidFill>
            </a:endParaRPr>
          </a:p>
        </p:txBody>
      </p:sp>
    </p:spTree>
    <p:extLst>
      <p:ext uri="{BB962C8B-B14F-4D97-AF65-F5344CB8AC3E}">
        <p14:creationId xmlns:p14="http://schemas.microsoft.com/office/powerpoint/2010/main" val="33077886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0"/>
            <a:ext cx="11988800" cy="1143000"/>
          </a:xfrm>
        </p:spPr>
        <p:txBody>
          <a:bodyPr>
            <a:normAutofit/>
          </a:bodyPr>
          <a:lstStyle/>
          <a:p>
            <a:r>
              <a:rPr lang="en-US" b="1" dirty="0">
                <a:solidFill>
                  <a:srgbClr val="0070C0"/>
                </a:solidFill>
              </a:rPr>
              <a:t>Is the </a:t>
            </a:r>
            <a:r>
              <a:rPr lang="en-US" b="1" dirty="0" err="1">
                <a:solidFill>
                  <a:srgbClr val="0070C0"/>
                </a:solidFill>
              </a:rPr>
              <a:t>Oligometastatic</a:t>
            </a:r>
            <a:r>
              <a:rPr lang="en-US" b="1" dirty="0">
                <a:solidFill>
                  <a:srgbClr val="0070C0"/>
                </a:solidFill>
              </a:rPr>
              <a:t> State a Real Biologic Entity?</a:t>
            </a:r>
          </a:p>
        </p:txBody>
      </p:sp>
      <p:sp>
        <p:nvSpPr>
          <p:cNvPr id="3" name="Content Placeholder 2"/>
          <p:cNvSpPr>
            <a:spLocks noGrp="1"/>
          </p:cNvSpPr>
          <p:nvPr>
            <p:ph idx="1"/>
          </p:nvPr>
        </p:nvSpPr>
        <p:spPr>
          <a:xfrm>
            <a:off x="609600" y="1143002"/>
            <a:ext cx="10972800" cy="4983164"/>
          </a:xfrm>
        </p:spPr>
        <p:txBody>
          <a:bodyPr>
            <a:normAutofit lnSpcReduction="10000"/>
          </a:bodyPr>
          <a:lstStyle/>
          <a:p>
            <a:r>
              <a:rPr lang="en-US" dirty="0"/>
              <a:t>Emerging evidence, especially within prostate cancer trials with observation arms, suggests an oligometastatic state does indeed exist, but our biological understanding is still lacking.</a:t>
            </a:r>
          </a:p>
          <a:p>
            <a:endParaRPr lang="en-US" dirty="0"/>
          </a:p>
          <a:p>
            <a:r>
              <a:rPr lang="en-US" dirty="0"/>
              <a:t>In order to develop metastases, several processes are required, including loss of cell adhesion, increased motility, and invasiveness, followed by entry into the circulation with colonization of new organs.</a:t>
            </a:r>
          </a:p>
          <a:p>
            <a:endParaRPr lang="en-US" dirty="0"/>
          </a:p>
          <a:p>
            <a:r>
              <a:rPr lang="en-US" dirty="0"/>
              <a:t>Cancer cells that are efficient at some, but not all, of these components may be inefficient colonizers of distant sites, resulting in an </a:t>
            </a:r>
            <a:r>
              <a:rPr lang="en-US" dirty="0" err="1"/>
              <a:t>oligometastatic</a:t>
            </a:r>
            <a:r>
              <a:rPr lang="en-US" dirty="0"/>
              <a:t> state.</a:t>
            </a:r>
          </a:p>
          <a:p>
            <a:pPr marL="0" indent="0">
              <a:buNone/>
            </a:pPr>
            <a:endParaRPr lang="en-US" dirty="0"/>
          </a:p>
        </p:txBody>
      </p:sp>
    </p:spTree>
    <p:extLst>
      <p:ext uri="{BB962C8B-B14F-4D97-AF65-F5344CB8AC3E}">
        <p14:creationId xmlns:p14="http://schemas.microsoft.com/office/powerpoint/2010/main" val="19233272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9AF7DA0-3C2F-DF5B-D6FE-D4DCD9931178}"/>
              </a:ext>
            </a:extLst>
          </p:cNvPr>
          <p:cNvSpPr>
            <a:spLocks noGrp="1"/>
          </p:cNvSpPr>
          <p:nvPr>
            <p:ph type="ftr" sz="quarter" idx="11"/>
          </p:nvPr>
        </p:nvSpPr>
        <p:spPr>
          <a:xfrm>
            <a:off x="4038600" y="6356351"/>
            <a:ext cx="4114800" cy="365125"/>
          </a:xfrm>
        </p:spPr>
        <p:txBody>
          <a:bodyPr/>
          <a:lstStyle/>
          <a:p>
            <a:r>
              <a:rPr lang="en-US" altLang="en-US" sz="1867" dirty="0" err="1">
                <a:solidFill>
                  <a:schemeClr val="tx1"/>
                </a:solidFill>
              </a:rPr>
              <a:t>Deek</a:t>
            </a:r>
            <a:r>
              <a:rPr lang="en-US" altLang="en-US" sz="1867" dirty="0">
                <a:solidFill>
                  <a:schemeClr val="tx1"/>
                </a:solidFill>
              </a:rPr>
              <a:t> </a:t>
            </a:r>
            <a:r>
              <a:rPr lang="en-US" altLang="en-US" sz="1867" i="1" dirty="0">
                <a:solidFill>
                  <a:schemeClr val="tx1"/>
                </a:solidFill>
              </a:rPr>
              <a:t>et al</a:t>
            </a:r>
            <a:r>
              <a:rPr lang="en-US" altLang="en-US" sz="1867" dirty="0">
                <a:solidFill>
                  <a:schemeClr val="tx1"/>
                </a:solidFill>
              </a:rPr>
              <a:t>., </a:t>
            </a:r>
            <a:r>
              <a:rPr lang="en-US" altLang="en-US" sz="1867" i="1" dirty="0">
                <a:solidFill>
                  <a:schemeClr val="tx1"/>
                </a:solidFill>
              </a:rPr>
              <a:t>Eur Urol 2021</a:t>
            </a:r>
            <a:endParaRPr lang="en-US" altLang="en-US" sz="1867" dirty="0">
              <a:solidFill>
                <a:schemeClr val="tx1"/>
              </a:solidFill>
            </a:endParaRPr>
          </a:p>
        </p:txBody>
      </p:sp>
      <p:sp>
        <p:nvSpPr>
          <p:cNvPr id="6" name="Slide Number Placeholder 5">
            <a:extLst>
              <a:ext uri="{FF2B5EF4-FFF2-40B4-BE49-F238E27FC236}">
                <a16:creationId xmlns:a16="http://schemas.microsoft.com/office/drawing/2014/main" id="{8CC391E9-C65B-9574-30AD-9425B6F11CA2}"/>
              </a:ext>
            </a:extLst>
          </p:cNvPr>
          <p:cNvSpPr>
            <a:spLocks noGrp="1"/>
          </p:cNvSpPr>
          <p:nvPr>
            <p:ph type="sldNum" sz="quarter" idx="12"/>
          </p:nvPr>
        </p:nvSpPr>
        <p:spPr/>
        <p:txBody>
          <a:bodyPr/>
          <a:lstStyle/>
          <a:p>
            <a:fld id="{5A957963-CFA8-4CF9-A0F7-E40888690779}" type="slidenum">
              <a:rPr lang="en-US" altLang="en-US" smtClean="0"/>
              <a:pPr/>
              <a:t>45</a:t>
            </a:fld>
            <a:endParaRPr lang="en-US" altLang="en-US" dirty="0">
              <a:solidFill>
                <a:srgbClr val="002C77"/>
              </a:solidFill>
            </a:endParaRPr>
          </a:p>
        </p:txBody>
      </p:sp>
      <p:pic>
        <p:nvPicPr>
          <p:cNvPr id="7" name="Picture 6">
            <a:extLst>
              <a:ext uri="{FF2B5EF4-FFF2-40B4-BE49-F238E27FC236}">
                <a16:creationId xmlns:a16="http://schemas.microsoft.com/office/drawing/2014/main" id="{06FA677C-DBD9-304B-0D5C-59BC79B1E7AA}"/>
              </a:ext>
            </a:extLst>
          </p:cNvPr>
          <p:cNvPicPr>
            <a:picLocks noChangeAspect="1"/>
          </p:cNvPicPr>
          <p:nvPr/>
        </p:nvPicPr>
        <p:blipFill>
          <a:blip r:embed="rId3"/>
          <a:stretch>
            <a:fillRect/>
          </a:stretch>
        </p:blipFill>
        <p:spPr>
          <a:xfrm>
            <a:off x="0" y="2209800"/>
            <a:ext cx="12192000" cy="3352800"/>
          </a:xfrm>
          <a:prstGeom prst="rect">
            <a:avLst/>
          </a:prstGeom>
        </p:spPr>
      </p:pic>
      <p:sp>
        <p:nvSpPr>
          <p:cNvPr id="9" name="Title 1">
            <a:extLst>
              <a:ext uri="{FF2B5EF4-FFF2-40B4-BE49-F238E27FC236}">
                <a16:creationId xmlns:a16="http://schemas.microsoft.com/office/drawing/2014/main" id="{4660178F-6ADB-D3AE-57B2-1B8030F01D20}"/>
              </a:ext>
            </a:extLst>
          </p:cNvPr>
          <p:cNvSpPr txBox="1">
            <a:spLocks/>
          </p:cNvSpPr>
          <p:nvPr/>
        </p:nvSpPr>
        <p:spPr>
          <a:xfrm>
            <a:off x="203200" y="136524"/>
            <a:ext cx="10515600" cy="1325563"/>
          </a:xfrm>
          <a:prstGeom prst="rect">
            <a:avLst/>
          </a:prstGeom>
        </p:spPr>
        <p:txBody>
          <a:bodyPr vert="horz" lIns="121920" tIns="60960" rIns="121920" bIns="60960" rtlCol="0" anchor="ct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400" b="1" dirty="0">
                <a:solidFill>
                  <a:srgbClr val="0070C0"/>
                </a:solidFill>
              </a:rPr>
              <a:t>Future Directions: Can we Develop Biological Definitions of Disease Volume?</a:t>
            </a:r>
          </a:p>
        </p:txBody>
      </p:sp>
    </p:spTree>
    <p:extLst>
      <p:ext uri="{BB962C8B-B14F-4D97-AF65-F5344CB8AC3E}">
        <p14:creationId xmlns:p14="http://schemas.microsoft.com/office/powerpoint/2010/main" val="16691746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483B5-0487-4B3B-AB63-BA2CE7CCAC10}"/>
              </a:ext>
            </a:extLst>
          </p:cNvPr>
          <p:cNvSpPr>
            <a:spLocks noGrp="1"/>
          </p:cNvSpPr>
          <p:nvPr>
            <p:ph type="title"/>
          </p:nvPr>
        </p:nvSpPr>
        <p:spPr>
          <a:xfrm>
            <a:off x="78800" y="45000"/>
            <a:ext cx="10515600" cy="1325563"/>
          </a:xfrm>
        </p:spPr>
        <p:txBody>
          <a:bodyPr>
            <a:noAutofit/>
          </a:bodyPr>
          <a:lstStyle/>
          <a:p>
            <a:r>
              <a:rPr lang="en-US" b="1" dirty="0">
                <a:solidFill>
                  <a:srgbClr val="0070C0"/>
                </a:solidFill>
              </a:rPr>
              <a:t>Biology has Strong Correlation with Behavior When Comparing Volume Definitions</a:t>
            </a:r>
            <a:endParaRPr lang="en-US" dirty="0"/>
          </a:p>
        </p:txBody>
      </p:sp>
      <p:sp>
        <p:nvSpPr>
          <p:cNvPr id="4" name="Footer Placeholder 3">
            <a:extLst>
              <a:ext uri="{FF2B5EF4-FFF2-40B4-BE49-F238E27FC236}">
                <a16:creationId xmlns:a16="http://schemas.microsoft.com/office/drawing/2014/main" id="{B61BEEED-6BE6-4AF0-B2A9-E5E263E948EF}"/>
              </a:ext>
            </a:extLst>
          </p:cNvPr>
          <p:cNvSpPr>
            <a:spLocks noGrp="1"/>
          </p:cNvSpPr>
          <p:nvPr>
            <p:ph type="ftr" sz="quarter" idx="11"/>
          </p:nvPr>
        </p:nvSpPr>
        <p:spPr>
          <a:xfrm>
            <a:off x="4038600" y="6492875"/>
            <a:ext cx="4114800" cy="365125"/>
          </a:xfrm>
        </p:spPr>
        <p:txBody>
          <a:bodyPr/>
          <a:lstStyle/>
          <a:p>
            <a:r>
              <a:rPr lang="en-US" altLang="en-US" sz="1600" dirty="0" err="1">
                <a:solidFill>
                  <a:schemeClr val="tx1"/>
                </a:solidFill>
              </a:rPr>
              <a:t>Sutera</a:t>
            </a:r>
            <a:r>
              <a:rPr lang="en-US" altLang="en-US" sz="1600" dirty="0">
                <a:solidFill>
                  <a:schemeClr val="tx1"/>
                </a:solidFill>
              </a:rPr>
              <a:t>…Deek, </a:t>
            </a:r>
            <a:r>
              <a:rPr lang="en-US" altLang="en-US" sz="1600" i="1" dirty="0">
                <a:solidFill>
                  <a:schemeClr val="tx1"/>
                </a:solidFill>
              </a:rPr>
              <a:t>PCAN </a:t>
            </a:r>
            <a:r>
              <a:rPr lang="en-US" altLang="en-US" sz="1600" dirty="0">
                <a:solidFill>
                  <a:schemeClr val="tx1"/>
                </a:solidFill>
              </a:rPr>
              <a:t>2023</a:t>
            </a:r>
          </a:p>
          <a:p>
            <a:endParaRPr lang="en-US" altLang="en-US" dirty="0"/>
          </a:p>
        </p:txBody>
      </p:sp>
      <p:sp>
        <p:nvSpPr>
          <p:cNvPr id="5" name="Slide Number Placeholder 4">
            <a:extLst>
              <a:ext uri="{FF2B5EF4-FFF2-40B4-BE49-F238E27FC236}">
                <a16:creationId xmlns:a16="http://schemas.microsoft.com/office/drawing/2014/main" id="{71B14F1E-755F-4E32-B664-F08E2357B063}"/>
              </a:ext>
            </a:extLst>
          </p:cNvPr>
          <p:cNvSpPr>
            <a:spLocks noGrp="1"/>
          </p:cNvSpPr>
          <p:nvPr>
            <p:ph type="sldNum" sz="quarter" idx="12"/>
          </p:nvPr>
        </p:nvSpPr>
        <p:spPr/>
        <p:txBody>
          <a:bodyPr/>
          <a:lstStyle/>
          <a:p>
            <a:fld id="{5A957963-CFA8-4CF9-A0F7-E40888690779}" type="slidenum">
              <a:rPr lang="en-US" altLang="en-US" smtClean="0"/>
              <a:pPr/>
              <a:t>46</a:t>
            </a:fld>
            <a:endParaRPr lang="en-US" altLang="en-US" dirty="0">
              <a:solidFill>
                <a:srgbClr val="002C77"/>
              </a:solidFill>
            </a:endParaRPr>
          </a:p>
        </p:txBody>
      </p:sp>
      <p:pic>
        <p:nvPicPr>
          <p:cNvPr id="6" name="Picture 5">
            <a:extLst>
              <a:ext uri="{FF2B5EF4-FFF2-40B4-BE49-F238E27FC236}">
                <a16:creationId xmlns:a16="http://schemas.microsoft.com/office/drawing/2014/main" id="{A6C5DC58-F4B4-49DC-B32F-441D2F299CEA}"/>
              </a:ext>
            </a:extLst>
          </p:cNvPr>
          <p:cNvPicPr/>
          <p:nvPr/>
        </p:nvPicPr>
        <p:blipFill rotWithShape="1">
          <a:blip r:embed="rId3" cstate="print">
            <a:extLst>
              <a:ext uri="{28A0092B-C50C-407E-A947-70E740481C1C}">
                <a14:useLocalDpi xmlns:a14="http://schemas.microsoft.com/office/drawing/2010/main" val="0"/>
              </a:ext>
            </a:extLst>
          </a:blip>
          <a:srcRect l="5154" t="4995" r="5154" b="47918"/>
          <a:stretch/>
        </p:blipFill>
        <p:spPr bwMode="auto">
          <a:xfrm>
            <a:off x="1604373" y="1282182"/>
            <a:ext cx="8555627" cy="507416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226260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EE09BF-3534-1C4D-AED0-3F4CD1615990}"/>
              </a:ext>
            </a:extLst>
          </p:cNvPr>
          <p:cNvPicPr>
            <a:picLocks noChangeAspect="1"/>
          </p:cNvPicPr>
          <p:nvPr/>
        </p:nvPicPr>
        <p:blipFill>
          <a:blip r:embed="rId3"/>
          <a:stretch>
            <a:fillRect/>
          </a:stretch>
        </p:blipFill>
        <p:spPr>
          <a:xfrm>
            <a:off x="4874479" y="991621"/>
            <a:ext cx="7266699" cy="5282179"/>
          </a:xfrm>
          <a:prstGeom prst="rect">
            <a:avLst/>
          </a:prstGeom>
        </p:spPr>
      </p:pic>
      <p:sp>
        <p:nvSpPr>
          <p:cNvPr id="6" name="TextBox 5">
            <a:extLst>
              <a:ext uri="{FF2B5EF4-FFF2-40B4-BE49-F238E27FC236}">
                <a16:creationId xmlns:a16="http://schemas.microsoft.com/office/drawing/2014/main" id="{735F4EFD-B200-304A-9BF8-2312AB4B244C}"/>
              </a:ext>
            </a:extLst>
          </p:cNvPr>
          <p:cNvSpPr txBox="1"/>
          <p:nvPr/>
        </p:nvSpPr>
        <p:spPr>
          <a:xfrm>
            <a:off x="7558730" y="2791646"/>
            <a:ext cx="2380780" cy="461665"/>
          </a:xfrm>
          <a:prstGeom prst="rect">
            <a:avLst/>
          </a:prstGeom>
          <a:noFill/>
        </p:spPr>
        <p:txBody>
          <a:bodyPr wrap="none" rtlCol="0">
            <a:spAutoFit/>
          </a:bodyPr>
          <a:lstStyle/>
          <a:p>
            <a:r>
              <a:rPr lang="en-US" sz="2400" dirty="0"/>
              <a:t>HR: 1.90, p = 0.02</a:t>
            </a:r>
          </a:p>
        </p:txBody>
      </p:sp>
      <p:sp>
        <p:nvSpPr>
          <p:cNvPr id="7" name="TextBox 6">
            <a:extLst>
              <a:ext uri="{FF2B5EF4-FFF2-40B4-BE49-F238E27FC236}">
                <a16:creationId xmlns:a16="http://schemas.microsoft.com/office/drawing/2014/main" id="{D6DF369C-CB2E-2995-B739-BA362208DDC8}"/>
              </a:ext>
            </a:extLst>
          </p:cNvPr>
          <p:cNvSpPr txBox="1"/>
          <p:nvPr/>
        </p:nvSpPr>
        <p:spPr>
          <a:xfrm>
            <a:off x="4888993" y="6488668"/>
            <a:ext cx="2231316" cy="379656"/>
          </a:xfrm>
          <a:prstGeom prst="rect">
            <a:avLst/>
          </a:prstGeom>
          <a:noFill/>
        </p:spPr>
        <p:txBody>
          <a:bodyPr wrap="none" rtlCol="0">
            <a:spAutoFit/>
          </a:bodyPr>
          <a:lstStyle/>
          <a:p>
            <a:r>
              <a:rPr lang="en-US" sz="1867" dirty="0" err="1"/>
              <a:t>Deek</a:t>
            </a:r>
            <a:r>
              <a:rPr lang="en-US" sz="1867" dirty="0"/>
              <a:t> </a:t>
            </a:r>
            <a:r>
              <a:rPr lang="en-US" sz="1867" i="1" dirty="0"/>
              <a:t>et al</a:t>
            </a:r>
            <a:r>
              <a:rPr lang="en-US" sz="1867" dirty="0"/>
              <a:t>., </a:t>
            </a:r>
            <a:r>
              <a:rPr lang="en-US" sz="1867" i="1" dirty="0"/>
              <a:t>JCO</a:t>
            </a:r>
            <a:r>
              <a:rPr lang="en-US" sz="1867" dirty="0"/>
              <a:t> 2022</a:t>
            </a:r>
          </a:p>
        </p:txBody>
      </p:sp>
      <p:sp>
        <p:nvSpPr>
          <p:cNvPr id="3" name="TextBox 2">
            <a:extLst>
              <a:ext uri="{FF2B5EF4-FFF2-40B4-BE49-F238E27FC236}">
                <a16:creationId xmlns:a16="http://schemas.microsoft.com/office/drawing/2014/main" id="{23ACD797-524E-7DE1-18C3-2CE3EA689130}"/>
              </a:ext>
            </a:extLst>
          </p:cNvPr>
          <p:cNvSpPr txBox="1"/>
          <p:nvPr/>
        </p:nvSpPr>
        <p:spPr>
          <a:xfrm>
            <a:off x="218307" y="1745206"/>
            <a:ext cx="4928595" cy="3046988"/>
          </a:xfrm>
          <a:prstGeom prst="rect">
            <a:avLst/>
          </a:prstGeom>
          <a:noFill/>
        </p:spPr>
        <p:txBody>
          <a:bodyPr wrap="square" rtlCol="0">
            <a:spAutoFit/>
          </a:bodyPr>
          <a:lstStyle/>
          <a:p>
            <a:r>
              <a:rPr lang="en-US" sz="2400" dirty="0"/>
              <a:t>High-risk (HR) mutations are prognostic in metachronous omCSPC following MDT (analysis of </a:t>
            </a:r>
            <a:r>
              <a:rPr lang="en-US" sz="2400" b="1" dirty="0"/>
              <a:t>STOMP and ORIOLE trials</a:t>
            </a:r>
            <a:r>
              <a:rPr lang="en-US" sz="2400" dirty="0"/>
              <a:t>)</a:t>
            </a:r>
          </a:p>
          <a:p>
            <a:endParaRPr lang="en-US" sz="2400" dirty="0"/>
          </a:p>
          <a:p>
            <a:endParaRPr lang="en-US" sz="2400" dirty="0"/>
          </a:p>
          <a:p>
            <a:r>
              <a:rPr lang="en-US" sz="2400" dirty="0"/>
              <a:t>HR mutation = </a:t>
            </a:r>
            <a:r>
              <a:rPr lang="en-US" sz="2400" i="1" dirty="0"/>
              <a:t>TP53, BRCA1/2, Rb1, ATM</a:t>
            </a:r>
          </a:p>
        </p:txBody>
      </p:sp>
      <p:sp>
        <p:nvSpPr>
          <p:cNvPr id="9" name="Title 1">
            <a:extLst>
              <a:ext uri="{FF2B5EF4-FFF2-40B4-BE49-F238E27FC236}">
                <a16:creationId xmlns:a16="http://schemas.microsoft.com/office/drawing/2014/main" id="{D5CBD868-5D2A-C903-6769-E876DAA60E90}"/>
              </a:ext>
            </a:extLst>
          </p:cNvPr>
          <p:cNvSpPr txBox="1">
            <a:spLocks/>
          </p:cNvSpPr>
          <p:nvPr/>
        </p:nvSpPr>
        <p:spPr>
          <a:xfrm>
            <a:off x="170893" y="0"/>
            <a:ext cx="10515600" cy="1325563"/>
          </a:xfrm>
          <a:prstGeom prst="rect">
            <a:avLst/>
          </a:prstGeom>
        </p:spPr>
        <p:txBody>
          <a:bodyPr vert="horz" lIns="121920" tIns="60960" rIns="121920" bIns="6096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400" b="1" dirty="0">
                <a:solidFill>
                  <a:srgbClr val="0070C0"/>
                </a:solidFill>
              </a:rPr>
              <a:t>Future Directions: Biomarkers</a:t>
            </a:r>
          </a:p>
        </p:txBody>
      </p:sp>
    </p:spTree>
    <p:extLst>
      <p:ext uri="{BB962C8B-B14F-4D97-AF65-F5344CB8AC3E}">
        <p14:creationId xmlns:p14="http://schemas.microsoft.com/office/powerpoint/2010/main" val="33188160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4FDC2C-E6C2-4BEE-BBDB-8D00967C68E6}"/>
              </a:ext>
            </a:extLst>
          </p:cNvPr>
          <p:cNvSpPr>
            <a:spLocks noGrp="1"/>
          </p:cNvSpPr>
          <p:nvPr>
            <p:ph idx="1"/>
          </p:nvPr>
        </p:nvSpPr>
        <p:spPr>
          <a:xfrm>
            <a:off x="240309" y="1343817"/>
            <a:ext cx="3417292" cy="4351339"/>
          </a:xfrm>
        </p:spPr>
        <p:txBody>
          <a:bodyPr>
            <a:normAutofit lnSpcReduction="10000"/>
          </a:bodyPr>
          <a:lstStyle/>
          <a:p>
            <a:r>
              <a:rPr lang="en-US" dirty="0"/>
              <a:t>HR mutations are predictive for treatment response for patients with low volume de novo metastatic prostate cancer treated with prostate directed therapy</a:t>
            </a:r>
          </a:p>
        </p:txBody>
      </p:sp>
      <p:sp>
        <p:nvSpPr>
          <p:cNvPr id="4" name="Footer Placeholder 3">
            <a:extLst>
              <a:ext uri="{FF2B5EF4-FFF2-40B4-BE49-F238E27FC236}">
                <a16:creationId xmlns:a16="http://schemas.microsoft.com/office/drawing/2014/main" id="{B4FCB85B-EAEF-418E-8766-4DAAD246A6FE}"/>
              </a:ext>
            </a:extLst>
          </p:cNvPr>
          <p:cNvSpPr>
            <a:spLocks noGrp="1"/>
          </p:cNvSpPr>
          <p:nvPr>
            <p:ph type="ftr" sz="quarter" idx="11"/>
          </p:nvPr>
        </p:nvSpPr>
        <p:spPr/>
        <p:txBody>
          <a:bodyPr/>
          <a:lstStyle/>
          <a:p>
            <a:r>
              <a:rPr lang="en-US" sz="1867" dirty="0" err="1">
                <a:solidFill>
                  <a:schemeClr val="tx1"/>
                </a:solidFill>
              </a:rPr>
              <a:t>Sutera</a:t>
            </a:r>
            <a:r>
              <a:rPr lang="en-US" sz="1867" dirty="0">
                <a:solidFill>
                  <a:schemeClr val="tx1"/>
                </a:solidFill>
              </a:rPr>
              <a:t>…Deek, Tran, </a:t>
            </a:r>
            <a:r>
              <a:rPr lang="en-US" sz="1867" i="1" dirty="0">
                <a:solidFill>
                  <a:schemeClr val="tx1"/>
                </a:solidFill>
              </a:rPr>
              <a:t>Eur </a:t>
            </a:r>
            <a:r>
              <a:rPr lang="en-US" sz="1867" i="1" dirty="0" err="1">
                <a:solidFill>
                  <a:schemeClr val="tx1"/>
                </a:solidFill>
              </a:rPr>
              <a:t>Urol</a:t>
            </a:r>
            <a:r>
              <a:rPr lang="en-US" sz="1867" i="1" dirty="0">
                <a:solidFill>
                  <a:schemeClr val="tx1"/>
                </a:solidFill>
              </a:rPr>
              <a:t> Oncol</a:t>
            </a:r>
            <a:r>
              <a:rPr lang="en-US" sz="1867" dirty="0">
                <a:solidFill>
                  <a:schemeClr val="tx1"/>
                </a:solidFill>
              </a:rPr>
              <a:t> 2023</a:t>
            </a:r>
          </a:p>
        </p:txBody>
      </p:sp>
      <p:sp>
        <p:nvSpPr>
          <p:cNvPr id="5" name="Slide Number Placeholder 4">
            <a:extLst>
              <a:ext uri="{FF2B5EF4-FFF2-40B4-BE49-F238E27FC236}">
                <a16:creationId xmlns:a16="http://schemas.microsoft.com/office/drawing/2014/main" id="{B2DB746A-924B-43CE-8CF1-B5BD31FA934D}"/>
              </a:ext>
            </a:extLst>
          </p:cNvPr>
          <p:cNvSpPr>
            <a:spLocks noGrp="1"/>
          </p:cNvSpPr>
          <p:nvPr>
            <p:ph type="sldNum" sz="quarter" idx="12"/>
          </p:nvPr>
        </p:nvSpPr>
        <p:spPr/>
        <p:txBody>
          <a:bodyPr/>
          <a:lstStyle/>
          <a:p>
            <a:fld id="{5A957963-CFA8-4CF9-A0F7-E40888690779}" type="slidenum">
              <a:rPr lang="en-US" altLang="en-US" smtClean="0"/>
              <a:pPr/>
              <a:t>48</a:t>
            </a:fld>
            <a:endParaRPr lang="en-US" altLang="en-US" dirty="0">
              <a:solidFill>
                <a:srgbClr val="002C77"/>
              </a:solidFill>
            </a:endParaRPr>
          </a:p>
        </p:txBody>
      </p:sp>
      <p:sp>
        <p:nvSpPr>
          <p:cNvPr id="7" name="Title 6">
            <a:extLst>
              <a:ext uri="{FF2B5EF4-FFF2-40B4-BE49-F238E27FC236}">
                <a16:creationId xmlns:a16="http://schemas.microsoft.com/office/drawing/2014/main" id="{55F745D5-9896-464D-BEDB-D879AB5BCFB8}"/>
              </a:ext>
            </a:extLst>
          </p:cNvPr>
          <p:cNvSpPr>
            <a:spLocks noGrp="1"/>
          </p:cNvSpPr>
          <p:nvPr>
            <p:ph type="title"/>
          </p:nvPr>
        </p:nvSpPr>
        <p:spPr>
          <a:xfrm>
            <a:off x="240307" y="18255"/>
            <a:ext cx="10299292" cy="1325563"/>
          </a:xfrm>
        </p:spPr>
        <p:txBody>
          <a:bodyPr>
            <a:normAutofit/>
          </a:bodyPr>
          <a:lstStyle/>
          <a:p>
            <a:r>
              <a:rPr lang="en-US" b="1" dirty="0">
                <a:solidFill>
                  <a:srgbClr val="0070C0"/>
                </a:solidFill>
              </a:rPr>
              <a:t>Future Directions: Biomarkers</a:t>
            </a:r>
            <a:endParaRPr lang="en-US" dirty="0"/>
          </a:p>
        </p:txBody>
      </p:sp>
      <p:pic>
        <p:nvPicPr>
          <p:cNvPr id="9" name="Picture 8">
            <a:extLst>
              <a:ext uri="{FF2B5EF4-FFF2-40B4-BE49-F238E27FC236}">
                <a16:creationId xmlns:a16="http://schemas.microsoft.com/office/drawing/2014/main" id="{2451E8D8-B00F-4506-B22D-B256D69276C8}"/>
              </a:ext>
            </a:extLst>
          </p:cNvPr>
          <p:cNvPicPr>
            <a:picLocks noChangeAspect="1"/>
          </p:cNvPicPr>
          <p:nvPr/>
        </p:nvPicPr>
        <p:blipFill>
          <a:blip r:embed="rId3"/>
          <a:stretch>
            <a:fillRect/>
          </a:stretch>
        </p:blipFill>
        <p:spPr>
          <a:xfrm>
            <a:off x="3657601" y="1092200"/>
            <a:ext cx="8294092" cy="4922840"/>
          </a:xfrm>
          <a:prstGeom prst="rect">
            <a:avLst/>
          </a:prstGeom>
        </p:spPr>
      </p:pic>
    </p:spTree>
    <p:extLst>
      <p:ext uri="{BB962C8B-B14F-4D97-AF65-F5344CB8AC3E}">
        <p14:creationId xmlns:p14="http://schemas.microsoft.com/office/powerpoint/2010/main" val="20533786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829F7-65E4-4B70-9BFF-32E222526C04}"/>
              </a:ext>
            </a:extLst>
          </p:cNvPr>
          <p:cNvSpPr>
            <a:spLocks noGrp="1"/>
          </p:cNvSpPr>
          <p:nvPr>
            <p:ph type="title"/>
          </p:nvPr>
        </p:nvSpPr>
        <p:spPr>
          <a:xfrm>
            <a:off x="224200" y="-20531"/>
            <a:ext cx="10515600" cy="1211261"/>
          </a:xfrm>
        </p:spPr>
        <p:txBody>
          <a:bodyPr/>
          <a:lstStyle/>
          <a:p>
            <a:r>
              <a:rPr lang="en-US" b="1" dirty="0">
                <a:solidFill>
                  <a:srgbClr val="0070C0"/>
                </a:solidFill>
              </a:rPr>
              <a:t>Oligometastasis: Lesion Number</a:t>
            </a:r>
            <a:endParaRPr lang="en-US" dirty="0"/>
          </a:p>
        </p:txBody>
      </p:sp>
      <p:sp>
        <p:nvSpPr>
          <p:cNvPr id="3" name="Content Placeholder 2">
            <a:extLst>
              <a:ext uri="{FF2B5EF4-FFF2-40B4-BE49-F238E27FC236}">
                <a16:creationId xmlns:a16="http://schemas.microsoft.com/office/drawing/2014/main" id="{0E5D72C1-7676-4163-A4BF-F94E72A05B13}"/>
              </a:ext>
            </a:extLst>
          </p:cNvPr>
          <p:cNvSpPr>
            <a:spLocks noGrp="1"/>
          </p:cNvSpPr>
          <p:nvPr>
            <p:ph idx="1"/>
          </p:nvPr>
        </p:nvSpPr>
        <p:spPr>
          <a:xfrm>
            <a:off x="313100" y="1343470"/>
            <a:ext cx="5080000" cy="4682109"/>
          </a:xfrm>
        </p:spPr>
        <p:txBody>
          <a:bodyPr>
            <a:normAutofit fontScale="92500" lnSpcReduction="10000"/>
          </a:bodyPr>
          <a:lstStyle/>
          <a:p>
            <a:r>
              <a:rPr lang="en-US" dirty="0"/>
              <a:t>Trials have typically limited to &lt; 3-5 lesions, thought the metastatic spectrum is a continuum and patients with more lesions might benefit from local consolidative therapy</a:t>
            </a:r>
          </a:p>
          <a:p>
            <a:endParaRPr lang="en-US" dirty="0"/>
          </a:p>
          <a:p>
            <a:r>
              <a:rPr lang="en-US" dirty="0"/>
              <a:t>Several clinical trials including </a:t>
            </a:r>
            <a:r>
              <a:rPr lang="en-US" b="1" dirty="0"/>
              <a:t>SABR COMET 10 and ARREST-2</a:t>
            </a:r>
            <a:r>
              <a:rPr lang="en-US" dirty="0"/>
              <a:t> are enrolling patients with higher volume metastatic disease to assess the benefit of MDT</a:t>
            </a:r>
            <a:endParaRPr lang="en-US" b="1" dirty="0"/>
          </a:p>
        </p:txBody>
      </p:sp>
      <p:sp>
        <p:nvSpPr>
          <p:cNvPr id="5" name="Slide Number Placeholder 4">
            <a:extLst>
              <a:ext uri="{FF2B5EF4-FFF2-40B4-BE49-F238E27FC236}">
                <a16:creationId xmlns:a16="http://schemas.microsoft.com/office/drawing/2014/main" id="{F7B57597-5069-4688-AC70-84E647B95054}"/>
              </a:ext>
            </a:extLst>
          </p:cNvPr>
          <p:cNvSpPr>
            <a:spLocks noGrp="1"/>
          </p:cNvSpPr>
          <p:nvPr>
            <p:ph type="sldNum" sz="quarter" idx="12"/>
          </p:nvPr>
        </p:nvSpPr>
        <p:spPr/>
        <p:txBody>
          <a:bodyPr/>
          <a:lstStyle/>
          <a:p>
            <a:fld id="{5A957963-CFA8-4CF9-A0F7-E40888690779}" type="slidenum">
              <a:rPr lang="en-US" altLang="en-US" smtClean="0"/>
              <a:pPr/>
              <a:t>49</a:t>
            </a:fld>
            <a:endParaRPr lang="en-US" altLang="en-US" dirty="0">
              <a:solidFill>
                <a:srgbClr val="002C77"/>
              </a:solidFill>
            </a:endParaRPr>
          </a:p>
        </p:txBody>
      </p:sp>
      <p:pic>
        <p:nvPicPr>
          <p:cNvPr id="6" name="Picture 5">
            <a:extLst>
              <a:ext uri="{FF2B5EF4-FFF2-40B4-BE49-F238E27FC236}">
                <a16:creationId xmlns:a16="http://schemas.microsoft.com/office/drawing/2014/main" id="{44C70EBD-F44B-4882-B876-22AF59D7A0E7}"/>
              </a:ext>
            </a:extLst>
          </p:cNvPr>
          <p:cNvPicPr>
            <a:picLocks noChangeAspect="1"/>
          </p:cNvPicPr>
          <p:nvPr/>
        </p:nvPicPr>
        <p:blipFill rotWithShape="1">
          <a:blip r:embed="rId2"/>
          <a:srcRect l="2552" t="5644" r="6966"/>
          <a:stretch/>
        </p:blipFill>
        <p:spPr>
          <a:xfrm>
            <a:off x="5425579" y="1303629"/>
            <a:ext cx="6500735" cy="4721951"/>
          </a:xfrm>
          <a:prstGeom prst="rect">
            <a:avLst/>
          </a:prstGeom>
        </p:spPr>
      </p:pic>
      <p:sp>
        <p:nvSpPr>
          <p:cNvPr id="7" name="Footer Placeholder 4">
            <a:extLst>
              <a:ext uri="{FF2B5EF4-FFF2-40B4-BE49-F238E27FC236}">
                <a16:creationId xmlns:a16="http://schemas.microsoft.com/office/drawing/2014/main" id="{B3F9FBEF-262A-4A06-A9BA-060E6B6736EB}"/>
              </a:ext>
            </a:extLst>
          </p:cNvPr>
          <p:cNvSpPr>
            <a:spLocks noGrp="1"/>
          </p:cNvSpPr>
          <p:nvPr>
            <p:ph type="ftr" sz="quarter" idx="11"/>
          </p:nvPr>
        </p:nvSpPr>
        <p:spPr>
          <a:xfrm>
            <a:off x="4038600" y="6356351"/>
            <a:ext cx="4114800" cy="365125"/>
          </a:xfrm>
        </p:spPr>
        <p:txBody>
          <a:bodyPr/>
          <a:lstStyle/>
          <a:p>
            <a:r>
              <a:rPr lang="en-US" altLang="en-US" sz="1867" dirty="0" err="1">
                <a:solidFill>
                  <a:schemeClr val="tx1"/>
                </a:solidFill>
              </a:rPr>
              <a:t>Deek</a:t>
            </a:r>
            <a:r>
              <a:rPr lang="en-US" altLang="en-US" sz="1867" dirty="0">
                <a:solidFill>
                  <a:schemeClr val="tx1"/>
                </a:solidFill>
              </a:rPr>
              <a:t> </a:t>
            </a:r>
            <a:r>
              <a:rPr lang="en-US" altLang="en-US" sz="1867" i="1" dirty="0">
                <a:solidFill>
                  <a:schemeClr val="tx1"/>
                </a:solidFill>
              </a:rPr>
              <a:t>et al</a:t>
            </a:r>
            <a:r>
              <a:rPr lang="en-US" altLang="en-US" sz="1867" dirty="0">
                <a:solidFill>
                  <a:schemeClr val="tx1"/>
                </a:solidFill>
              </a:rPr>
              <a:t>., </a:t>
            </a:r>
            <a:r>
              <a:rPr lang="en-US" altLang="en-US" sz="1867" i="1" dirty="0">
                <a:solidFill>
                  <a:schemeClr val="tx1"/>
                </a:solidFill>
              </a:rPr>
              <a:t>Eur Urol 2021</a:t>
            </a:r>
            <a:endParaRPr lang="en-US" altLang="en-US" sz="1867" dirty="0">
              <a:solidFill>
                <a:schemeClr val="tx1"/>
              </a:solidFill>
            </a:endParaRPr>
          </a:p>
        </p:txBody>
      </p:sp>
      <p:sp>
        <p:nvSpPr>
          <p:cNvPr id="4" name="Rectangle 3"/>
          <p:cNvSpPr/>
          <p:nvPr/>
        </p:nvSpPr>
        <p:spPr>
          <a:xfrm>
            <a:off x="5588000" y="1600200"/>
            <a:ext cx="406400" cy="5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23129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D630F-8C1F-BC45-A1B6-A213DC345ACD}"/>
              </a:ext>
            </a:extLst>
          </p:cNvPr>
          <p:cNvSpPr>
            <a:spLocks noGrp="1"/>
          </p:cNvSpPr>
          <p:nvPr>
            <p:ph type="title"/>
          </p:nvPr>
        </p:nvSpPr>
        <p:spPr>
          <a:xfrm>
            <a:off x="101600" y="0"/>
            <a:ext cx="10363200" cy="1143000"/>
          </a:xfrm>
        </p:spPr>
        <p:txBody>
          <a:bodyPr>
            <a:normAutofit/>
          </a:bodyPr>
          <a:lstStyle/>
          <a:p>
            <a:r>
              <a:rPr lang="en-US" b="1" dirty="0">
                <a:solidFill>
                  <a:srgbClr val="0070C0"/>
                </a:solidFill>
              </a:rPr>
              <a:t>Conflicting Views of Cancer Invasion</a:t>
            </a:r>
          </a:p>
        </p:txBody>
      </p:sp>
      <p:sp>
        <p:nvSpPr>
          <p:cNvPr id="5" name="Footer Placeholder 4">
            <a:extLst>
              <a:ext uri="{FF2B5EF4-FFF2-40B4-BE49-F238E27FC236}">
                <a16:creationId xmlns:a16="http://schemas.microsoft.com/office/drawing/2014/main" id="{45E5FFCF-9C06-B846-B924-B40600E48F58}"/>
              </a:ext>
            </a:extLst>
          </p:cNvPr>
          <p:cNvSpPr>
            <a:spLocks noGrp="1"/>
          </p:cNvSpPr>
          <p:nvPr>
            <p:ph type="ftr" sz="quarter" idx="11"/>
          </p:nvPr>
        </p:nvSpPr>
        <p:spPr>
          <a:xfrm>
            <a:off x="4038600" y="6356351"/>
            <a:ext cx="4114800" cy="365125"/>
          </a:xfrm>
        </p:spPr>
        <p:txBody>
          <a:bodyPr/>
          <a:lstStyle/>
          <a:p>
            <a:r>
              <a:rPr lang="en-US" altLang="en-US" sz="1867" dirty="0">
                <a:solidFill>
                  <a:schemeClr val="tx1"/>
                </a:solidFill>
              </a:rPr>
              <a:t>B. Fisher </a:t>
            </a:r>
            <a:r>
              <a:rPr lang="en-US" altLang="en-US" sz="1867" i="1" dirty="0">
                <a:solidFill>
                  <a:schemeClr val="tx1"/>
                </a:solidFill>
              </a:rPr>
              <a:t>Cancer Research</a:t>
            </a:r>
            <a:r>
              <a:rPr lang="en-US" altLang="en-US" sz="1867" dirty="0">
                <a:solidFill>
                  <a:schemeClr val="tx1"/>
                </a:solidFill>
              </a:rPr>
              <a:t> 1980</a:t>
            </a:r>
          </a:p>
          <a:p>
            <a:endParaRPr lang="en-US" altLang="en-US" dirty="0"/>
          </a:p>
        </p:txBody>
      </p:sp>
      <p:sp>
        <p:nvSpPr>
          <p:cNvPr id="6" name="Slide Number Placeholder 5">
            <a:extLst>
              <a:ext uri="{FF2B5EF4-FFF2-40B4-BE49-F238E27FC236}">
                <a16:creationId xmlns:a16="http://schemas.microsoft.com/office/drawing/2014/main" id="{ECDA235C-F56E-8E4E-AE5B-56B9613BBB32}"/>
              </a:ext>
            </a:extLst>
          </p:cNvPr>
          <p:cNvSpPr>
            <a:spLocks noGrp="1"/>
          </p:cNvSpPr>
          <p:nvPr>
            <p:ph type="sldNum" sz="quarter" idx="12"/>
          </p:nvPr>
        </p:nvSpPr>
        <p:spPr/>
        <p:txBody>
          <a:bodyPr/>
          <a:lstStyle/>
          <a:p>
            <a:fld id="{5A957963-CFA8-4CF9-A0F7-E40888690779}" type="slidenum">
              <a:rPr lang="en-US" altLang="en-US" smtClean="0"/>
              <a:pPr/>
              <a:t>5</a:t>
            </a:fld>
            <a:endParaRPr lang="en-US" altLang="en-US" dirty="0">
              <a:solidFill>
                <a:srgbClr val="002C77"/>
              </a:solidFill>
            </a:endParaRPr>
          </a:p>
        </p:txBody>
      </p:sp>
      <p:pic>
        <p:nvPicPr>
          <p:cNvPr id="13" name="Picture 12">
            <a:extLst>
              <a:ext uri="{FF2B5EF4-FFF2-40B4-BE49-F238E27FC236}">
                <a16:creationId xmlns:a16="http://schemas.microsoft.com/office/drawing/2014/main" id="{8AA244EE-D6EB-9442-871E-BB59C2366DF5}"/>
              </a:ext>
            </a:extLst>
          </p:cNvPr>
          <p:cNvPicPr/>
          <p:nvPr/>
        </p:nvPicPr>
        <p:blipFill>
          <a:blip r:embed="rId3"/>
          <a:stretch>
            <a:fillRect/>
          </a:stretch>
        </p:blipFill>
        <p:spPr>
          <a:xfrm>
            <a:off x="3234532" y="990600"/>
            <a:ext cx="5722937" cy="5157216"/>
          </a:xfrm>
          <a:prstGeom prst="rect">
            <a:avLst/>
          </a:prstGeom>
        </p:spPr>
      </p:pic>
    </p:spTree>
    <p:extLst>
      <p:ext uri="{BB962C8B-B14F-4D97-AF65-F5344CB8AC3E}">
        <p14:creationId xmlns:p14="http://schemas.microsoft.com/office/powerpoint/2010/main" val="26669270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4D95CA-3FFB-440F-BD53-5B3A28CCEA0F}"/>
              </a:ext>
            </a:extLst>
          </p:cNvPr>
          <p:cNvSpPr>
            <a:spLocks noGrp="1"/>
          </p:cNvSpPr>
          <p:nvPr>
            <p:ph idx="1"/>
          </p:nvPr>
        </p:nvSpPr>
        <p:spPr>
          <a:xfrm>
            <a:off x="203200" y="1193800"/>
            <a:ext cx="6705600" cy="5384801"/>
          </a:xfrm>
        </p:spPr>
        <p:txBody>
          <a:bodyPr>
            <a:noAutofit/>
          </a:bodyPr>
          <a:lstStyle/>
          <a:p>
            <a:r>
              <a:rPr lang="en-US" sz="2667" dirty="0"/>
              <a:t>62-year-old with </a:t>
            </a:r>
            <a:r>
              <a:rPr lang="en-US" sz="2667" dirty="0" err="1"/>
              <a:t>mCRPC</a:t>
            </a:r>
            <a:r>
              <a:rPr lang="en-US" sz="2667" dirty="0"/>
              <a:t> on Abiraterone with rising PSA (doubling time 1 month). On PSMA, three bone lesions noted in the pelvis, in addition to multiple pelvic and para-aortic lymph nodes</a:t>
            </a:r>
          </a:p>
          <a:p>
            <a:endParaRPr lang="en-US" sz="2667" dirty="0"/>
          </a:p>
          <a:p>
            <a:r>
              <a:rPr lang="en-US" sz="2667" dirty="0"/>
              <a:t>Treated with radiation using a simultaneous integrated boost technique (35 </a:t>
            </a:r>
            <a:r>
              <a:rPr lang="en-US" sz="2667" dirty="0" err="1"/>
              <a:t>Gy</a:t>
            </a:r>
            <a:r>
              <a:rPr lang="en-US" sz="2667" dirty="0"/>
              <a:t> to gross disease, 30 </a:t>
            </a:r>
            <a:r>
              <a:rPr lang="en-US" sz="2667" dirty="0" err="1"/>
              <a:t>Gy</a:t>
            </a:r>
            <a:r>
              <a:rPr lang="en-US" sz="2667" dirty="0"/>
              <a:t> to high-risk CTV, and 25 </a:t>
            </a:r>
            <a:r>
              <a:rPr lang="en-US" sz="2667" dirty="0" err="1"/>
              <a:t>Gy</a:t>
            </a:r>
            <a:r>
              <a:rPr lang="en-US" sz="2667" dirty="0"/>
              <a:t> to para-aortic and pelvic lymph nodal regions)</a:t>
            </a:r>
          </a:p>
          <a:p>
            <a:endParaRPr lang="en-US" sz="2667" dirty="0"/>
          </a:p>
          <a:p>
            <a:r>
              <a:rPr lang="en-US" sz="2667" dirty="0"/>
              <a:t>PSA declined from 4.21 ng/mL to undetectable after radiation</a:t>
            </a:r>
          </a:p>
        </p:txBody>
      </p:sp>
      <p:sp>
        <p:nvSpPr>
          <p:cNvPr id="4" name="Footer Placeholder 3">
            <a:extLst>
              <a:ext uri="{FF2B5EF4-FFF2-40B4-BE49-F238E27FC236}">
                <a16:creationId xmlns:a16="http://schemas.microsoft.com/office/drawing/2014/main" id="{D61DD449-3967-49E5-88A3-7946322A855E}"/>
              </a:ext>
            </a:extLst>
          </p:cNvPr>
          <p:cNvSpPr>
            <a:spLocks noGrp="1"/>
          </p:cNvSpPr>
          <p:nvPr>
            <p:ph type="ftr" sz="quarter" idx="11"/>
          </p:nvPr>
        </p:nvSpPr>
        <p:spPr/>
        <p:txBody>
          <a:bodyPr/>
          <a:lstStyle/>
          <a:p>
            <a:endParaRPr lang="en-US" altLang="en-US" dirty="0"/>
          </a:p>
        </p:txBody>
      </p:sp>
      <p:sp>
        <p:nvSpPr>
          <p:cNvPr id="5" name="Slide Number Placeholder 4">
            <a:extLst>
              <a:ext uri="{FF2B5EF4-FFF2-40B4-BE49-F238E27FC236}">
                <a16:creationId xmlns:a16="http://schemas.microsoft.com/office/drawing/2014/main" id="{E2A20AE5-EAE6-41DB-82CB-40A300456C6F}"/>
              </a:ext>
            </a:extLst>
          </p:cNvPr>
          <p:cNvSpPr>
            <a:spLocks noGrp="1"/>
          </p:cNvSpPr>
          <p:nvPr>
            <p:ph type="sldNum" sz="quarter" idx="12"/>
          </p:nvPr>
        </p:nvSpPr>
        <p:spPr>
          <a:xfrm>
            <a:off x="8768897" y="6378479"/>
            <a:ext cx="2584903" cy="342996"/>
          </a:xfrm>
        </p:spPr>
        <p:txBody>
          <a:bodyPr/>
          <a:lstStyle/>
          <a:p>
            <a:fld id="{5A957963-CFA8-4CF9-A0F7-E40888690779}" type="slidenum">
              <a:rPr lang="en-US" altLang="en-US" smtClean="0"/>
              <a:pPr/>
              <a:t>50</a:t>
            </a:fld>
            <a:endParaRPr lang="en-US" altLang="en-US" dirty="0">
              <a:solidFill>
                <a:srgbClr val="002C77"/>
              </a:solidFill>
            </a:endParaRPr>
          </a:p>
        </p:txBody>
      </p:sp>
      <p:sp>
        <p:nvSpPr>
          <p:cNvPr id="6" name="Title 1">
            <a:extLst>
              <a:ext uri="{FF2B5EF4-FFF2-40B4-BE49-F238E27FC236}">
                <a16:creationId xmlns:a16="http://schemas.microsoft.com/office/drawing/2014/main" id="{9C9E68EE-2AED-404C-80FE-7EAD76B64DE1}"/>
              </a:ext>
            </a:extLst>
          </p:cNvPr>
          <p:cNvSpPr>
            <a:spLocks noGrp="1"/>
          </p:cNvSpPr>
          <p:nvPr>
            <p:ph type="title"/>
          </p:nvPr>
        </p:nvSpPr>
        <p:spPr>
          <a:xfrm>
            <a:off x="203200" y="-12702"/>
            <a:ext cx="10515600" cy="1325563"/>
          </a:xfrm>
        </p:spPr>
        <p:txBody>
          <a:bodyPr/>
          <a:lstStyle/>
          <a:p>
            <a:r>
              <a:rPr lang="en-US" b="1" dirty="0">
                <a:solidFill>
                  <a:srgbClr val="0070C0"/>
                </a:solidFill>
              </a:rPr>
              <a:t>Case #6</a:t>
            </a:r>
          </a:p>
        </p:txBody>
      </p:sp>
      <p:pic>
        <p:nvPicPr>
          <p:cNvPr id="7" name="Picture 6">
            <a:extLst>
              <a:ext uri="{FF2B5EF4-FFF2-40B4-BE49-F238E27FC236}">
                <a16:creationId xmlns:a16="http://schemas.microsoft.com/office/drawing/2014/main" id="{6D6802FB-045C-4686-B653-9DCEDE267D10}"/>
              </a:ext>
            </a:extLst>
          </p:cNvPr>
          <p:cNvPicPr>
            <a:picLocks noChangeAspect="1"/>
          </p:cNvPicPr>
          <p:nvPr/>
        </p:nvPicPr>
        <p:blipFill rotWithShape="1">
          <a:blip r:embed="rId3"/>
          <a:srcRect l="3811" t="6668" r="6329" b="5674"/>
          <a:stretch/>
        </p:blipFill>
        <p:spPr>
          <a:xfrm>
            <a:off x="7315200" y="3509019"/>
            <a:ext cx="4001000" cy="2869460"/>
          </a:xfrm>
          <a:prstGeom prst="rect">
            <a:avLst/>
          </a:prstGeom>
        </p:spPr>
      </p:pic>
      <p:pic>
        <p:nvPicPr>
          <p:cNvPr id="9" name="Picture 8">
            <a:extLst>
              <a:ext uri="{FF2B5EF4-FFF2-40B4-BE49-F238E27FC236}">
                <a16:creationId xmlns:a16="http://schemas.microsoft.com/office/drawing/2014/main" id="{87A6D0DF-0FEE-4DAE-8617-A66930799895}"/>
              </a:ext>
            </a:extLst>
          </p:cNvPr>
          <p:cNvPicPr>
            <a:picLocks noChangeAspect="1"/>
          </p:cNvPicPr>
          <p:nvPr/>
        </p:nvPicPr>
        <p:blipFill rotWithShape="1">
          <a:blip r:embed="rId4"/>
          <a:srcRect l="4178" r="4178" b="4074"/>
          <a:stretch/>
        </p:blipFill>
        <p:spPr>
          <a:xfrm>
            <a:off x="7315200" y="269675"/>
            <a:ext cx="4001000" cy="3159325"/>
          </a:xfrm>
          <a:prstGeom prst="rect">
            <a:avLst/>
          </a:prstGeom>
        </p:spPr>
      </p:pic>
    </p:spTree>
    <p:extLst>
      <p:ext uri="{BB962C8B-B14F-4D97-AF65-F5344CB8AC3E}">
        <p14:creationId xmlns:p14="http://schemas.microsoft.com/office/powerpoint/2010/main" val="9620212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8FB7D-9430-D847-B22F-1FFA210C18EB}"/>
              </a:ext>
            </a:extLst>
          </p:cNvPr>
          <p:cNvSpPr>
            <a:spLocks noGrp="1"/>
          </p:cNvSpPr>
          <p:nvPr>
            <p:ph type="title"/>
          </p:nvPr>
        </p:nvSpPr>
        <p:spPr>
          <a:xfrm>
            <a:off x="203200" y="0"/>
            <a:ext cx="10168467" cy="1143000"/>
          </a:xfrm>
        </p:spPr>
        <p:txBody>
          <a:bodyPr/>
          <a:lstStyle/>
          <a:p>
            <a:r>
              <a:rPr lang="en-US" b="1" dirty="0">
                <a:solidFill>
                  <a:srgbClr val="0070C0"/>
                </a:solidFill>
              </a:rPr>
              <a:t>Takeaway Points</a:t>
            </a:r>
          </a:p>
        </p:txBody>
      </p:sp>
      <p:sp>
        <p:nvSpPr>
          <p:cNvPr id="3" name="Content Placeholder 2">
            <a:extLst>
              <a:ext uri="{FF2B5EF4-FFF2-40B4-BE49-F238E27FC236}">
                <a16:creationId xmlns:a16="http://schemas.microsoft.com/office/drawing/2014/main" id="{649FCE38-CDB8-BE42-AC32-49F11AADBA48}"/>
              </a:ext>
            </a:extLst>
          </p:cNvPr>
          <p:cNvSpPr>
            <a:spLocks noGrp="1"/>
          </p:cNvSpPr>
          <p:nvPr>
            <p:ph idx="1"/>
          </p:nvPr>
        </p:nvSpPr>
        <p:spPr>
          <a:xfrm>
            <a:off x="304800" y="1805473"/>
            <a:ext cx="11785600" cy="4114800"/>
          </a:xfrm>
        </p:spPr>
        <p:txBody>
          <a:bodyPr vert="horz" lIns="121920" tIns="60960" rIns="121920" bIns="60960" rtlCol="0" anchor="t">
            <a:normAutofit fontScale="92500"/>
          </a:bodyPr>
          <a:lstStyle/>
          <a:p>
            <a:r>
              <a:rPr lang="en-US" sz="3733" dirty="0"/>
              <a:t>Inappropriately selected patients, local therapies are effective in metastatic disease and associated with mild toxicity profiles</a:t>
            </a:r>
          </a:p>
          <a:p>
            <a:endParaRPr lang="en-US" sz="3733" dirty="0"/>
          </a:p>
          <a:p>
            <a:r>
              <a:rPr lang="en-US" sz="3733" dirty="0"/>
              <a:t>Different paradigms can be used based on disease status</a:t>
            </a:r>
          </a:p>
          <a:p>
            <a:endParaRPr lang="en-US" sz="3733" dirty="0"/>
          </a:p>
          <a:p>
            <a:r>
              <a:rPr lang="en-US" sz="3733" dirty="0"/>
              <a:t>Accruing trials will continue to provide insight</a:t>
            </a:r>
            <a:endParaRPr lang="en-US" sz="3200" dirty="0"/>
          </a:p>
        </p:txBody>
      </p:sp>
      <p:sp>
        <p:nvSpPr>
          <p:cNvPr id="5" name="Footer Placeholder 4">
            <a:extLst>
              <a:ext uri="{FF2B5EF4-FFF2-40B4-BE49-F238E27FC236}">
                <a16:creationId xmlns:a16="http://schemas.microsoft.com/office/drawing/2014/main" id="{98182350-E969-B241-BD91-E5BBC9856882}"/>
              </a:ext>
            </a:extLst>
          </p:cNvPr>
          <p:cNvSpPr>
            <a:spLocks noGrp="1"/>
          </p:cNvSpPr>
          <p:nvPr>
            <p:ph type="ftr" sz="quarter" idx="11"/>
          </p:nvPr>
        </p:nvSpPr>
        <p:spPr>
          <a:xfrm>
            <a:off x="4038600" y="6356351"/>
            <a:ext cx="4114800" cy="365125"/>
          </a:xfrm>
        </p:spPr>
        <p:txBody>
          <a:bodyPr/>
          <a:lstStyle/>
          <a:p>
            <a:endParaRPr lang="en-US" altLang="en-US" dirty="0"/>
          </a:p>
        </p:txBody>
      </p:sp>
      <p:sp>
        <p:nvSpPr>
          <p:cNvPr id="6" name="Slide Number Placeholder 5">
            <a:extLst>
              <a:ext uri="{FF2B5EF4-FFF2-40B4-BE49-F238E27FC236}">
                <a16:creationId xmlns:a16="http://schemas.microsoft.com/office/drawing/2014/main" id="{59206E38-2963-AE4A-B781-8EC0593EC719}"/>
              </a:ext>
            </a:extLst>
          </p:cNvPr>
          <p:cNvSpPr>
            <a:spLocks noGrp="1"/>
          </p:cNvSpPr>
          <p:nvPr>
            <p:ph type="sldNum" sz="quarter" idx="12"/>
          </p:nvPr>
        </p:nvSpPr>
        <p:spPr/>
        <p:txBody>
          <a:bodyPr/>
          <a:lstStyle/>
          <a:p>
            <a:fld id="{5A957963-CFA8-4CF9-A0F7-E40888690779}" type="slidenum">
              <a:rPr lang="en-US" altLang="en-US" smtClean="0"/>
              <a:pPr/>
              <a:t>51</a:t>
            </a:fld>
            <a:endParaRPr lang="en-US" altLang="en-US" dirty="0">
              <a:solidFill>
                <a:srgbClr val="002C77"/>
              </a:solidFill>
            </a:endParaRPr>
          </a:p>
        </p:txBody>
      </p:sp>
    </p:spTree>
    <p:extLst>
      <p:ext uri="{BB962C8B-B14F-4D97-AF65-F5344CB8AC3E}">
        <p14:creationId xmlns:p14="http://schemas.microsoft.com/office/powerpoint/2010/main" val="19162606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A0585-FA10-4E38-BCE3-1FF058D36CE8}"/>
              </a:ext>
            </a:extLst>
          </p:cNvPr>
          <p:cNvSpPr>
            <a:spLocks noGrp="1"/>
          </p:cNvSpPr>
          <p:nvPr>
            <p:ph type="title"/>
          </p:nvPr>
        </p:nvSpPr>
        <p:spPr>
          <a:xfrm>
            <a:off x="0" y="0"/>
            <a:ext cx="10515600" cy="1325563"/>
          </a:xfrm>
        </p:spPr>
        <p:txBody>
          <a:bodyPr/>
          <a:lstStyle/>
          <a:p>
            <a:r>
              <a:rPr lang="en-US" b="1" dirty="0">
                <a:solidFill>
                  <a:srgbClr val="0070C0"/>
                </a:solidFill>
              </a:rPr>
              <a:t>References</a:t>
            </a:r>
            <a:endParaRPr lang="en-US" dirty="0"/>
          </a:p>
        </p:txBody>
      </p:sp>
      <p:sp>
        <p:nvSpPr>
          <p:cNvPr id="3" name="Content Placeholder 2">
            <a:extLst>
              <a:ext uri="{FF2B5EF4-FFF2-40B4-BE49-F238E27FC236}">
                <a16:creationId xmlns:a16="http://schemas.microsoft.com/office/drawing/2014/main" id="{EB5C51F0-940F-465A-82B3-6FF7DC0C4930}"/>
              </a:ext>
            </a:extLst>
          </p:cNvPr>
          <p:cNvSpPr>
            <a:spLocks noGrp="1"/>
          </p:cNvSpPr>
          <p:nvPr>
            <p:ph idx="1"/>
          </p:nvPr>
        </p:nvSpPr>
        <p:spPr>
          <a:xfrm>
            <a:off x="23447" y="1092200"/>
            <a:ext cx="10515600" cy="4351339"/>
          </a:xfrm>
        </p:spPr>
        <p:txBody>
          <a:bodyPr>
            <a:noAutofit/>
          </a:bodyPr>
          <a:lstStyle/>
          <a:p>
            <a:r>
              <a:rPr lang="en-US" sz="1867" dirty="0"/>
              <a:t>1.	Palma DA, Olson R, Harrow S, et al. Stereotactic ablative radiotherapy versus standard of care palliative treatment in patients with oligometastatic cancers (SABR-COMET): a </a:t>
            </a:r>
            <a:r>
              <a:rPr lang="en-US" sz="1867" dirty="0" err="1"/>
              <a:t>randomised</a:t>
            </a:r>
            <a:r>
              <a:rPr lang="en-US" sz="1867" dirty="0"/>
              <a:t>, phase 2, open-label trial. </a:t>
            </a:r>
            <a:r>
              <a:rPr lang="en-US" sz="1867" i="1" dirty="0"/>
              <a:t>Lancet</a:t>
            </a:r>
            <a:r>
              <a:rPr lang="en-US" sz="1867" dirty="0"/>
              <a:t>. May 18 2019;393(10185):2051-2058. doi:10.1016/S0140-6736(18)32487-5</a:t>
            </a:r>
          </a:p>
          <a:p>
            <a:r>
              <a:rPr lang="en-US" sz="1867" dirty="0"/>
              <a:t>2.	Tsai CJ, Yang JT, </a:t>
            </a:r>
            <a:r>
              <a:rPr lang="en-US" sz="1867" dirty="0" err="1"/>
              <a:t>Shaverdian</a:t>
            </a:r>
            <a:r>
              <a:rPr lang="en-US" sz="1867" dirty="0"/>
              <a:t> N, et al. Standard-of-care systemic therapy with or without stereotactic body radiotherapy in patients with </a:t>
            </a:r>
            <a:r>
              <a:rPr lang="en-US" sz="1867" dirty="0" err="1"/>
              <a:t>oligoprogressive</a:t>
            </a:r>
            <a:r>
              <a:rPr lang="en-US" sz="1867" dirty="0"/>
              <a:t> breast cancer or non-small-cell lung cancer (Consolidative Use of Radiotherapy to Block [CURB] </a:t>
            </a:r>
            <a:r>
              <a:rPr lang="en-US" sz="1867" dirty="0" err="1"/>
              <a:t>oligoprogression</a:t>
            </a:r>
            <a:r>
              <a:rPr lang="en-US" sz="1867" dirty="0"/>
              <a:t>): an open-label, </a:t>
            </a:r>
            <a:r>
              <a:rPr lang="en-US" sz="1867" dirty="0" err="1"/>
              <a:t>randomised</a:t>
            </a:r>
            <a:r>
              <a:rPr lang="en-US" sz="1867" dirty="0"/>
              <a:t>, controlled, phase 2 study. </a:t>
            </a:r>
            <a:r>
              <a:rPr lang="en-US" sz="1867" i="1" dirty="0"/>
              <a:t>Lancet</a:t>
            </a:r>
            <a:r>
              <a:rPr lang="en-US" sz="1867" dirty="0"/>
              <a:t>. Jan 13 2024;403(10422):171-182. doi:10.1016/S0140-6736(23)01857-3</a:t>
            </a:r>
          </a:p>
          <a:p>
            <a:r>
              <a:rPr lang="en-US" sz="1867" dirty="0"/>
              <a:t>3.	</a:t>
            </a:r>
            <a:r>
              <a:rPr lang="en-US" sz="1867" dirty="0" err="1"/>
              <a:t>Francolini</a:t>
            </a:r>
            <a:r>
              <a:rPr lang="en-US" sz="1867" dirty="0"/>
              <a:t> G, Allegra AG, </a:t>
            </a:r>
            <a:r>
              <a:rPr lang="en-US" sz="1867" dirty="0" err="1"/>
              <a:t>Detti</a:t>
            </a:r>
            <a:r>
              <a:rPr lang="en-US" sz="1867" dirty="0"/>
              <a:t> B, et al. Stereotactic Body Radiation Therapy and Abiraterone Acetate for Patients Affected by Oligometastatic Castrate-Resistant Prostate Cancer: A Randomized Phase II Trial (ARTO). </a:t>
            </a:r>
            <a:r>
              <a:rPr lang="en-US" sz="1867" i="1" dirty="0"/>
              <a:t>J Clin Oncol</a:t>
            </a:r>
            <a:r>
              <a:rPr lang="en-US" sz="1867" dirty="0"/>
              <a:t>. Dec 20 2023;41(36):5561-5568. doi:10.1200/JCO.23.00985</a:t>
            </a:r>
          </a:p>
          <a:p>
            <a:r>
              <a:rPr lang="en-US" sz="1867" dirty="0"/>
              <a:t>4.	Peng P, Gong J, Zhang Y, et al. EGFR-TKIs plus stereotactic body radiation therapy (SBRT) for stage IV Non-small cell lung cancer (NSCLC): A prospective, multicenter, randomized, controlled phase II study. </a:t>
            </a:r>
            <a:r>
              <a:rPr lang="en-US" sz="1867" i="1" dirty="0" err="1"/>
              <a:t>Radiother</a:t>
            </a:r>
            <a:r>
              <a:rPr lang="en-US" sz="1867" i="1" dirty="0"/>
              <a:t> Oncol</a:t>
            </a:r>
            <a:r>
              <a:rPr lang="en-US" sz="1867" dirty="0"/>
              <a:t>. Jul 2023;184:109681. doi:10.1016/j.radonc.2023.109681</a:t>
            </a:r>
          </a:p>
          <a:p>
            <a:r>
              <a:rPr lang="en-US" sz="1867" dirty="0"/>
              <a:t>5.	Tang C, Sherry AD, Haymaker C, et al. Addition of Metastasis-Directed Therapy to Intermittent Hormone Therapy for Oligometastatic Prostate Cancer: The EXTEND Phase 2 Randomized Clinical Trial. </a:t>
            </a:r>
            <a:r>
              <a:rPr lang="en-US" sz="1867" i="1" dirty="0"/>
              <a:t>JAMA Oncol</a:t>
            </a:r>
            <a:r>
              <a:rPr lang="en-US" sz="1867" dirty="0"/>
              <a:t>. Jun 1 2023;9(6):825-834. doi:10.1001/jamaoncol.2023.0161</a:t>
            </a:r>
          </a:p>
          <a:p>
            <a:endParaRPr lang="en-US" sz="1867" dirty="0"/>
          </a:p>
        </p:txBody>
      </p:sp>
      <p:sp>
        <p:nvSpPr>
          <p:cNvPr id="4" name="Footer Placeholder 3">
            <a:extLst>
              <a:ext uri="{FF2B5EF4-FFF2-40B4-BE49-F238E27FC236}">
                <a16:creationId xmlns:a16="http://schemas.microsoft.com/office/drawing/2014/main" id="{34341DFF-C7B9-4559-B791-B30155E675C2}"/>
              </a:ext>
            </a:extLst>
          </p:cNvPr>
          <p:cNvSpPr>
            <a:spLocks noGrp="1"/>
          </p:cNvSpPr>
          <p:nvPr>
            <p:ph type="ftr" sz="quarter" idx="11"/>
          </p:nvPr>
        </p:nvSpPr>
        <p:spPr/>
        <p:txBody>
          <a:bodyPr/>
          <a:lstStyle/>
          <a:p>
            <a:endParaRPr lang="en-US" altLang="en-US" dirty="0"/>
          </a:p>
        </p:txBody>
      </p:sp>
      <p:sp>
        <p:nvSpPr>
          <p:cNvPr id="5" name="Slide Number Placeholder 4">
            <a:extLst>
              <a:ext uri="{FF2B5EF4-FFF2-40B4-BE49-F238E27FC236}">
                <a16:creationId xmlns:a16="http://schemas.microsoft.com/office/drawing/2014/main" id="{B021C74D-FAD4-427E-A1D6-90236C24584B}"/>
              </a:ext>
            </a:extLst>
          </p:cNvPr>
          <p:cNvSpPr>
            <a:spLocks noGrp="1"/>
          </p:cNvSpPr>
          <p:nvPr>
            <p:ph type="sldNum" sz="quarter" idx="12"/>
          </p:nvPr>
        </p:nvSpPr>
        <p:spPr/>
        <p:txBody>
          <a:bodyPr/>
          <a:lstStyle/>
          <a:p>
            <a:fld id="{5A957963-CFA8-4CF9-A0F7-E40888690779}" type="slidenum">
              <a:rPr lang="en-US" altLang="en-US" smtClean="0"/>
              <a:pPr/>
              <a:t>52</a:t>
            </a:fld>
            <a:endParaRPr lang="en-US" altLang="en-US" dirty="0">
              <a:solidFill>
                <a:srgbClr val="002C77"/>
              </a:solidFill>
            </a:endParaRPr>
          </a:p>
        </p:txBody>
      </p:sp>
    </p:spTree>
    <p:extLst>
      <p:ext uri="{BB962C8B-B14F-4D97-AF65-F5344CB8AC3E}">
        <p14:creationId xmlns:p14="http://schemas.microsoft.com/office/powerpoint/2010/main" val="14938670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A17834-B5BC-4501-A8C7-B194F2992E54}"/>
              </a:ext>
            </a:extLst>
          </p:cNvPr>
          <p:cNvSpPr>
            <a:spLocks noGrp="1"/>
          </p:cNvSpPr>
          <p:nvPr>
            <p:ph idx="1"/>
          </p:nvPr>
        </p:nvSpPr>
        <p:spPr>
          <a:xfrm>
            <a:off x="0" y="1325563"/>
            <a:ext cx="10515600" cy="4351339"/>
          </a:xfrm>
        </p:spPr>
        <p:txBody>
          <a:bodyPr>
            <a:noAutofit/>
          </a:bodyPr>
          <a:lstStyle/>
          <a:p>
            <a:r>
              <a:rPr lang="en-US" sz="1867" dirty="0"/>
              <a:t>6.	Deek MP, Van der </a:t>
            </a:r>
            <a:r>
              <a:rPr lang="en-US" sz="1867" dirty="0" err="1"/>
              <a:t>Eecken</a:t>
            </a:r>
            <a:r>
              <a:rPr lang="en-US" sz="1867" dirty="0"/>
              <a:t> K, </a:t>
            </a:r>
            <a:r>
              <a:rPr lang="en-US" sz="1867" dirty="0" err="1"/>
              <a:t>Sutera</a:t>
            </a:r>
            <a:r>
              <a:rPr lang="en-US" sz="1867" dirty="0"/>
              <a:t> P, et al. Long-Term Outcomes and Genetic Predictors of Response to Metastasis-Directed Therapy Versus Observation in Oligometastatic Prostate Cancer: Analysis of STOMP and ORIOLE Trials. </a:t>
            </a:r>
            <a:r>
              <a:rPr lang="en-US" sz="1867" i="1" dirty="0"/>
              <a:t>J Clin Oncol</a:t>
            </a:r>
            <a:r>
              <a:rPr lang="en-US" sz="1867" dirty="0"/>
              <a:t>. Oct 10 2022;40(29):3377-3382. doi:10.1200/JCO.22.00644</a:t>
            </a:r>
          </a:p>
          <a:p>
            <a:r>
              <a:rPr lang="en-US" sz="1867" dirty="0"/>
              <a:t>7.	Wang XS, Bai YF, Verma V, et al. Randomized Trial of First-Line Tyrosine Kinase Inhibitor With or Without Radiotherapy for Synchronous Oligometastatic EGFR-Mutated Non-Small Cell Lung Cancer. </a:t>
            </a:r>
            <a:r>
              <a:rPr lang="en-US" sz="1867" i="1" dirty="0"/>
              <a:t>J Natl Cancer Inst</a:t>
            </a:r>
            <a:r>
              <a:rPr lang="en-US" sz="1867" dirty="0"/>
              <a:t>. Jun 8 2023;115(6):742-748. doi:10.1093/</a:t>
            </a:r>
            <a:r>
              <a:rPr lang="en-US" sz="1867" dirty="0" err="1"/>
              <a:t>jnci</a:t>
            </a:r>
            <a:r>
              <a:rPr lang="en-US" sz="1867" dirty="0"/>
              <a:t>/djac015</a:t>
            </a:r>
          </a:p>
          <a:p>
            <a:r>
              <a:rPr lang="en-US" sz="1867" dirty="0"/>
              <a:t>8.	Gomez DR, Tang C, Zhang J, et al. Local Consolidative Therapy Vs. Maintenance Therapy or Observation for Patients With Oligometastatic Non-Small-Cell Lung Cancer: Long-Term Results of a Multi-Institutional, Phase II, Randomized Study. </a:t>
            </a:r>
            <a:r>
              <a:rPr lang="en-US" sz="1867" i="1" dirty="0"/>
              <a:t>J Clin Oncol</a:t>
            </a:r>
            <a:r>
              <a:rPr lang="en-US" sz="1867" dirty="0"/>
              <a:t>. Jun 20 2019;37(18):1558-1565. doi:10.1200/JCO.19.00201</a:t>
            </a:r>
          </a:p>
          <a:p>
            <a:r>
              <a:rPr lang="en-US" sz="1867" dirty="0"/>
              <a:t>9.	Iyengar P, Wardak Z, Gerber DE, et al. Consolidative Radiotherapy for Limited Metastatic Non-Small-Cell Lung Cancer: A Phase 2 Randomized Clinical Trial. </a:t>
            </a:r>
            <a:r>
              <a:rPr lang="en-US" sz="1867" i="1" dirty="0"/>
              <a:t>JAMA Oncol</a:t>
            </a:r>
            <a:r>
              <a:rPr lang="en-US" sz="1867" dirty="0"/>
              <a:t>. Jan 11 2018;4(1):e173501. doi:10.1001/jamaoncol.2017.3501</a:t>
            </a:r>
          </a:p>
          <a:p>
            <a:r>
              <a:rPr lang="en-US" sz="1867" dirty="0"/>
              <a:t>10.	Hellman S, </a:t>
            </a:r>
            <a:r>
              <a:rPr lang="en-US" sz="1867" dirty="0" err="1"/>
              <a:t>Weichselbaum</a:t>
            </a:r>
            <a:r>
              <a:rPr lang="en-US" sz="1867" dirty="0"/>
              <a:t> RR. </a:t>
            </a:r>
            <a:r>
              <a:rPr lang="en-US" sz="1867" dirty="0" err="1"/>
              <a:t>Oligometastases</a:t>
            </a:r>
            <a:r>
              <a:rPr lang="en-US" sz="1867" dirty="0"/>
              <a:t>. </a:t>
            </a:r>
            <a:r>
              <a:rPr lang="en-US" sz="1867" i="1" dirty="0"/>
              <a:t>J Clin Oncol</a:t>
            </a:r>
            <a:r>
              <a:rPr lang="en-US" sz="1867" dirty="0"/>
              <a:t>. Jan 1995;13(1):8-10. doi:10.1200/JCO.1995.13.1.8</a:t>
            </a:r>
          </a:p>
          <a:p>
            <a:endParaRPr lang="en-US" sz="1867" dirty="0"/>
          </a:p>
        </p:txBody>
      </p:sp>
      <p:sp>
        <p:nvSpPr>
          <p:cNvPr id="4" name="Footer Placeholder 3">
            <a:extLst>
              <a:ext uri="{FF2B5EF4-FFF2-40B4-BE49-F238E27FC236}">
                <a16:creationId xmlns:a16="http://schemas.microsoft.com/office/drawing/2014/main" id="{31B33948-ABA5-4194-B4FD-1C9107FCF424}"/>
              </a:ext>
            </a:extLst>
          </p:cNvPr>
          <p:cNvSpPr>
            <a:spLocks noGrp="1"/>
          </p:cNvSpPr>
          <p:nvPr>
            <p:ph type="ftr" sz="quarter" idx="11"/>
          </p:nvPr>
        </p:nvSpPr>
        <p:spPr/>
        <p:txBody>
          <a:bodyPr/>
          <a:lstStyle/>
          <a:p>
            <a:endParaRPr lang="en-US" altLang="en-US" dirty="0"/>
          </a:p>
        </p:txBody>
      </p:sp>
      <p:sp>
        <p:nvSpPr>
          <p:cNvPr id="5" name="Slide Number Placeholder 4">
            <a:extLst>
              <a:ext uri="{FF2B5EF4-FFF2-40B4-BE49-F238E27FC236}">
                <a16:creationId xmlns:a16="http://schemas.microsoft.com/office/drawing/2014/main" id="{96DDDF4A-77F7-4D93-A42D-20EF9FF33873}"/>
              </a:ext>
            </a:extLst>
          </p:cNvPr>
          <p:cNvSpPr>
            <a:spLocks noGrp="1"/>
          </p:cNvSpPr>
          <p:nvPr>
            <p:ph type="sldNum" sz="quarter" idx="12"/>
          </p:nvPr>
        </p:nvSpPr>
        <p:spPr/>
        <p:txBody>
          <a:bodyPr/>
          <a:lstStyle/>
          <a:p>
            <a:fld id="{5A957963-CFA8-4CF9-A0F7-E40888690779}" type="slidenum">
              <a:rPr lang="en-US" altLang="en-US" smtClean="0"/>
              <a:pPr/>
              <a:t>53</a:t>
            </a:fld>
            <a:endParaRPr lang="en-US" altLang="en-US" dirty="0">
              <a:solidFill>
                <a:srgbClr val="002C77"/>
              </a:solidFill>
            </a:endParaRPr>
          </a:p>
        </p:txBody>
      </p:sp>
      <p:sp>
        <p:nvSpPr>
          <p:cNvPr id="6" name="Title 1">
            <a:extLst>
              <a:ext uri="{FF2B5EF4-FFF2-40B4-BE49-F238E27FC236}">
                <a16:creationId xmlns:a16="http://schemas.microsoft.com/office/drawing/2014/main" id="{1467E1A2-6EDF-4436-93C1-626C844483D0}"/>
              </a:ext>
            </a:extLst>
          </p:cNvPr>
          <p:cNvSpPr>
            <a:spLocks noGrp="1"/>
          </p:cNvSpPr>
          <p:nvPr>
            <p:ph type="title"/>
          </p:nvPr>
        </p:nvSpPr>
        <p:spPr>
          <a:xfrm>
            <a:off x="0" y="0"/>
            <a:ext cx="10515600" cy="1325563"/>
          </a:xfrm>
        </p:spPr>
        <p:txBody>
          <a:bodyPr/>
          <a:lstStyle/>
          <a:p>
            <a:r>
              <a:rPr lang="en-US" b="1" dirty="0">
                <a:solidFill>
                  <a:srgbClr val="0070C0"/>
                </a:solidFill>
              </a:rPr>
              <a:t>References</a:t>
            </a:r>
            <a:endParaRPr lang="en-US" dirty="0"/>
          </a:p>
        </p:txBody>
      </p:sp>
    </p:spTree>
    <p:extLst>
      <p:ext uri="{BB962C8B-B14F-4D97-AF65-F5344CB8AC3E}">
        <p14:creationId xmlns:p14="http://schemas.microsoft.com/office/powerpoint/2010/main" val="2852690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05A50-0038-474A-901A-98894342F02F}"/>
              </a:ext>
            </a:extLst>
          </p:cNvPr>
          <p:cNvSpPr>
            <a:spLocks noGrp="1"/>
          </p:cNvSpPr>
          <p:nvPr>
            <p:ph type="title"/>
          </p:nvPr>
        </p:nvSpPr>
        <p:spPr>
          <a:xfrm>
            <a:off x="101600" y="72913"/>
            <a:ext cx="10363200" cy="1143000"/>
          </a:xfrm>
        </p:spPr>
        <p:txBody>
          <a:bodyPr/>
          <a:lstStyle/>
          <a:p>
            <a:r>
              <a:rPr lang="en-US" b="1" dirty="0">
                <a:solidFill>
                  <a:srgbClr val="0070C0"/>
                </a:solidFill>
              </a:rPr>
              <a:t>Spectrum Theory of Metastasis</a:t>
            </a:r>
          </a:p>
        </p:txBody>
      </p:sp>
      <p:sp>
        <p:nvSpPr>
          <p:cNvPr id="3" name="Content Placeholder 2">
            <a:extLst>
              <a:ext uri="{FF2B5EF4-FFF2-40B4-BE49-F238E27FC236}">
                <a16:creationId xmlns:a16="http://schemas.microsoft.com/office/drawing/2014/main" id="{71BFCAE5-2589-9847-8B9F-CE14B2EDCF41}"/>
              </a:ext>
            </a:extLst>
          </p:cNvPr>
          <p:cNvSpPr>
            <a:spLocks noGrp="1"/>
          </p:cNvSpPr>
          <p:nvPr>
            <p:ph idx="1"/>
          </p:nvPr>
        </p:nvSpPr>
        <p:spPr>
          <a:xfrm>
            <a:off x="220134" y="1701800"/>
            <a:ext cx="5202767" cy="4114800"/>
          </a:xfrm>
        </p:spPr>
        <p:txBody>
          <a:bodyPr/>
          <a:lstStyle/>
          <a:p>
            <a:r>
              <a:rPr lang="en-US" sz="2400" dirty="0"/>
              <a:t>“Both the contiguous and systemic theories of cancer pathogenesis are too restricting…A third paradigm, one that synthesizes the contiguous-systemic dialectic, has been suggested …This thesis argues that cancer comprises a biologic spectrum extending from a disease that remains localized to one that is systemic when first detectable but with many intermediate states.” </a:t>
            </a:r>
          </a:p>
          <a:p>
            <a:endParaRPr lang="en-US" sz="2133" dirty="0"/>
          </a:p>
        </p:txBody>
      </p:sp>
      <p:sp>
        <p:nvSpPr>
          <p:cNvPr id="5" name="Footer Placeholder 4">
            <a:extLst>
              <a:ext uri="{FF2B5EF4-FFF2-40B4-BE49-F238E27FC236}">
                <a16:creationId xmlns:a16="http://schemas.microsoft.com/office/drawing/2014/main" id="{67150323-A029-454C-B15A-484F0141DBFA}"/>
              </a:ext>
            </a:extLst>
          </p:cNvPr>
          <p:cNvSpPr>
            <a:spLocks noGrp="1"/>
          </p:cNvSpPr>
          <p:nvPr>
            <p:ph type="ftr" sz="quarter" idx="11"/>
          </p:nvPr>
        </p:nvSpPr>
        <p:spPr>
          <a:xfrm>
            <a:off x="4038600" y="6356351"/>
            <a:ext cx="4114800" cy="365125"/>
          </a:xfrm>
        </p:spPr>
        <p:txBody>
          <a:bodyPr/>
          <a:lstStyle/>
          <a:p>
            <a:r>
              <a:rPr lang="en-US" altLang="en-US" sz="1867" dirty="0">
                <a:solidFill>
                  <a:schemeClr val="tx1"/>
                </a:solidFill>
              </a:rPr>
              <a:t>Hellman and Weichselbaum </a:t>
            </a:r>
            <a:r>
              <a:rPr lang="en-US" altLang="en-US" sz="1867" i="1" dirty="0">
                <a:solidFill>
                  <a:schemeClr val="tx1"/>
                </a:solidFill>
              </a:rPr>
              <a:t>JCO</a:t>
            </a:r>
            <a:r>
              <a:rPr lang="en-US" altLang="en-US" sz="1867" dirty="0">
                <a:solidFill>
                  <a:schemeClr val="tx1"/>
                </a:solidFill>
              </a:rPr>
              <a:t> 1995</a:t>
            </a:r>
          </a:p>
        </p:txBody>
      </p:sp>
      <p:sp>
        <p:nvSpPr>
          <p:cNvPr id="6" name="Slide Number Placeholder 5">
            <a:extLst>
              <a:ext uri="{FF2B5EF4-FFF2-40B4-BE49-F238E27FC236}">
                <a16:creationId xmlns:a16="http://schemas.microsoft.com/office/drawing/2014/main" id="{70C3CFBC-3460-C146-827B-00995467BD95}"/>
              </a:ext>
            </a:extLst>
          </p:cNvPr>
          <p:cNvSpPr>
            <a:spLocks noGrp="1"/>
          </p:cNvSpPr>
          <p:nvPr>
            <p:ph type="sldNum" sz="quarter" idx="12"/>
          </p:nvPr>
        </p:nvSpPr>
        <p:spPr/>
        <p:txBody>
          <a:bodyPr/>
          <a:lstStyle/>
          <a:p>
            <a:fld id="{5A957963-CFA8-4CF9-A0F7-E40888690779}" type="slidenum">
              <a:rPr lang="en-US" altLang="en-US" smtClean="0"/>
              <a:pPr/>
              <a:t>6</a:t>
            </a:fld>
            <a:endParaRPr lang="en-US" altLang="en-US" dirty="0">
              <a:solidFill>
                <a:srgbClr val="002C77"/>
              </a:solidFill>
            </a:endParaRPr>
          </a:p>
        </p:txBody>
      </p:sp>
      <p:pic>
        <p:nvPicPr>
          <p:cNvPr id="10" name="Picture 9">
            <a:extLst>
              <a:ext uri="{FF2B5EF4-FFF2-40B4-BE49-F238E27FC236}">
                <a16:creationId xmlns:a16="http://schemas.microsoft.com/office/drawing/2014/main" id="{265E4806-17CA-E946-806F-5C249AB51A1B}"/>
              </a:ext>
            </a:extLst>
          </p:cNvPr>
          <p:cNvPicPr/>
          <p:nvPr/>
        </p:nvPicPr>
        <p:blipFill>
          <a:blip r:embed="rId3"/>
          <a:stretch>
            <a:fillRect/>
          </a:stretch>
        </p:blipFill>
        <p:spPr>
          <a:xfrm>
            <a:off x="5458150" y="1762967"/>
            <a:ext cx="3090333" cy="4387461"/>
          </a:xfrm>
          <a:prstGeom prst="rect">
            <a:avLst/>
          </a:prstGeom>
        </p:spPr>
      </p:pic>
      <p:pic>
        <p:nvPicPr>
          <p:cNvPr id="11" name="Picture 10">
            <a:extLst>
              <a:ext uri="{FF2B5EF4-FFF2-40B4-BE49-F238E27FC236}">
                <a16:creationId xmlns:a16="http://schemas.microsoft.com/office/drawing/2014/main" id="{F069F11C-7B8B-BA49-9CF3-57346A266340}"/>
              </a:ext>
            </a:extLst>
          </p:cNvPr>
          <p:cNvPicPr/>
          <p:nvPr/>
        </p:nvPicPr>
        <p:blipFill>
          <a:blip r:embed="rId4"/>
          <a:stretch>
            <a:fillRect/>
          </a:stretch>
        </p:blipFill>
        <p:spPr>
          <a:xfrm>
            <a:off x="8754534" y="1695440"/>
            <a:ext cx="3217333" cy="4622800"/>
          </a:xfrm>
          <a:prstGeom prst="rect">
            <a:avLst/>
          </a:prstGeom>
        </p:spPr>
      </p:pic>
    </p:spTree>
    <p:extLst>
      <p:ext uri="{BB962C8B-B14F-4D97-AF65-F5344CB8AC3E}">
        <p14:creationId xmlns:p14="http://schemas.microsoft.com/office/powerpoint/2010/main" val="3972998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F9347-0D64-4242-9BEE-35FB792F9CD4}"/>
              </a:ext>
            </a:extLst>
          </p:cNvPr>
          <p:cNvSpPr>
            <a:spLocks noGrp="1"/>
          </p:cNvSpPr>
          <p:nvPr>
            <p:ph type="title"/>
          </p:nvPr>
        </p:nvSpPr>
        <p:spPr>
          <a:xfrm>
            <a:off x="203200" y="61912"/>
            <a:ext cx="10363200" cy="1143000"/>
          </a:xfrm>
        </p:spPr>
        <p:txBody>
          <a:bodyPr/>
          <a:lstStyle/>
          <a:p>
            <a:r>
              <a:rPr lang="en-US" b="1" dirty="0">
                <a:solidFill>
                  <a:srgbClr val="0070C0"/>
                </a:solidFill>
              </a:rPr>
              <a:t>Oligometastasis</a:t>
            </a:r>
          </a:p>
        </p:txBody>
      </p:sp>
      <p:sp>
        <p:nvSpPr>
          <p:cNvPr id="5" name="Footer Placeholder 4">
            <a:extLst>
              <a:ext uri="{FF2B5EF4-FFF2-40B4-BE49-F238E27FC236}">
                <a16:creationId xmlns:a16="http://schemas.microsoft.com/office/drawing/2014/main" id="{E27CBC1A-D8EC-694A-A785-9FCE53EF9689}"/>
              </a:ext>
            </a:extLst>
          </p:cNvPr>
          <p:cNvSpPr>
            <a:spLocks noGrp="1"/>
          </p:cNvSpPr>
          <p:nvPr>
            <p:ph type="ftr" sz="quarter" idx="11"/>
          </p:nvPr>
        </p:nvSpPr>
        <p:spPr>
          <a:xfrm>
            <a:off x="4038600" y="6356351"/>
            <a:ext cx="4114800" cy="365125"/>
          </a:xfrm>
        </p:spPr>
        <p:txBody>
          <a:bodyPr/>
          <a:lstStyle/>
          <a:p>
            <a:endParaRPr lang="en-US" altLang="en-US" dirty="0"/>
          </a:p>
        </p:txBody>
      </p:sp>
      <p:sp>
        <p:nvSpPr>
          <p:cNvPr id="6" name="Slide Number Placeholder 5">
            <a:extLst>
              <a:ext uri="{FF2B5EF4-FFF2-40B4-BE49-F238E27FC236}">
                <a16:creationId xmlns:a16="http://schemas.microsoft.com/office/drawing/2014/main" id="{909BAB8A-9C12-8D42-8FEC-73C2492F914A}"/>
              </a:ext>
            </a:extLst>
          </p:cNvPr>
          <p:cNvSpPr>
            <a:spLocks noGrp="1"/>
          </p:cNvSpPr>
          <p:nvPr>
            <p:ph type="sldNum" sz="quarter" idx="12"/>
          </p:nvPr>
        </p:nvSpPr>
        <p:spPr>
          <a:xfrm>
            <a:off x="8610600" y="6356351"/>
            <a:ext cx="2743200" cy="365125"/>
          </a:xfrm>
        </p:spPr>
        <p:txBody>
          <a:bodyPr/>
          <a:lstStyle/>
          <a:p>
            <a:fld id="{5A957963-CFA8-4CF9-A0F7-E40888690779}" type="slidenum">
              <a:rPr lang="en-US" altLang="en-US" smtClean="0"/>
              <a:pPr/>
              <a:t>7</a:t>
            </a:fld>
            <a:endParaRPr lang="en-US" altLang="en-US" dirty="0">
              <a:solidFill>
                <a:srgbClr val="002C77"/>
              </a:solidFill>
            </a:endParaRPr>
          </a:p>
        </p:txBody>
      </p:sp>
      <p:pic>
        <p:nvPicPr>
          <p:cNvPr id="7" name="Picture 2">
            <a:extLst>
              <a:ext uri="{FF2B5EF4-FFF2-40B4-BE49-F238E27FC236}">
                <a16:creationId xmlns:a16="http://schemas.microsoft.com/office/drawing/2014/main" id="{45397B27-F8D8-2B4C-AED3-70BF342173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9601" y="1600200"/>
            <a:ext cx="6101801"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8" name="Lightning Bolt 7">
            <a:extLst>
              <a:ext uri="{FF2B5EF4-FFF2-40B4-BE49-F238E27FC236}">
                <a16:creationId xmlns:a16="http://schemas.microsoft.com/office/drawing/2014/main" id="{5FBE4410-67BD-0444-B2EA-DE8E82387641}"/>
              </a:ext>
            </a:extLst>
          </p:cNvPr>
          <p:cNvSpPr/>
          <p:nvPr/>
        </p:nvSpPr>
        <p:spPr bwMode="auto">
          <a:xfrm>
            <a:off x="7782559" y="3987800"/>
            <a:ext cx="203200" cy="304800"/>
          </a:xfrm>
          <a:prstGeom prst="lightningBol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dirty="0">
              <a:latin typeface="Times" charset="0"/>
            </a:endParaRPr>
          </a:p>
        </p:txBody>
      </p:sp>
      <p:sp>
        <p:nvSpPr>
          <p:cNvPr id="9" name="Lightning Bolt 8">
            <a:extLst>
              <a:ext uri="{FF2B5EF4-FFF2-40B4-BE49-F238E27FC236}">
                <a16:creationId xmlns:a16="http://schemas.microsoft.com/office/drawing/2014/main" id="{56E41F89-50AB-C841-92E0-46E11D9055CC}"/>
              </a:ext>
            </a:extLst>
          </p:cNvPr>
          <p:cNvSpPr/>
          <p:nvPr/>
        </p:nvSpPr>
        <p:spPr bwMode="auto">
          <a:xfrm>
            <a:off x="7542036" y="4799887"/>
            <a:ext cx="203200" cy="304800"/>
          </a:xfrm>
          <a:prstGeom prst="lightningBol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dirty="0">
              <a:latin typeface="Times" charset="0"/>
            </a:endParaRPr>
          </a:p>
        </p:txBody>
      </p:sp>
      <p:sp>
        <p:nvSpPr>
          <p:cNvPr id="10" name="Multiply 9">
            <a:extLst>
              <a:ext uri="{FF2B5EF4-FFF2-40B4-BE49-F238E27FC236}">
                <a16:creationId xmlns:a16="http://schemas.microsoft.com/office/drawing/2014/main" id="{688EF4C4-FC50-FF46-B5FB-9DD65EC14E08}"/>
              </a:ext>
            </a:extLst>
          </p:cNvPr>
          <p:cNvSpPr/>
          <p:nvPr/>
        </p:nvSpPr>
        <p:spPr bwMode="auto">
          <a:xfrm>
            <a:off x="8822195" y="4094615"/>
            <a:ext cx="1016000" cy="1010072"/>
          </a:xfrm>
          <a:prstGeom prst="mathMultiply">
            <a:avLst/>
          </a:prstGeom>
          <a:solidFill>
            <a:schemeClr val="tx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dirty="0">
              <a:latin typeface="Times" charset="0"/>
            </a:endParaRPr>
          </a:p>
        </p:txBody>
      </p:sp>
      <p:pic>
        <p:nvPicPr>
          <p:cNvPr id="14" name="Picture 1">
            <a:extLst>
              <a:ext uri="{FF2B5EF4-FFF2-40B4-BE49-F238E27FC236}">
                <a16:creationId xmlns:a16="http://schemas.microsoft.com/office/drawing/2014/main" id="{C669FB88-EE42-1947-8ABF-4B14DBFCD7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621" b="63857"/>
          <a:stretch/>
        </p:blipFill>
        <p:spPr bwMode="auto">
          <a:xfrm>
            <a:off x="5689600" y="2501900"/>
            <a:ext cx="6101801"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a:extLst>
              <a:ext uri="{FF2B5EF4-FFF2-40B4-BE49-F238E27FC236}">
                <a16:creationId xmlns:a16="http://schemas.microsoft.com/office/drawing/2014/main" id="{D5BDC5F2-909D-481E-BD23-EA3D1451DF86}"/>
              </a:ext>
            </a:extLst>
          </p:cNvPr>
          <p:cNvSpPr>
            <a:spLocks noGrp="1"/>
          </p:cNvSpPr>
          <p:nvPr>
            <p:ph idx="1"/>
          </p:nvPr>
        </p:nvSpPr>
        <p:spPr>
          <a:xfrm>
            <a:off x="203201" y="1701800"/>
            <a:ext cx="5219700" cy="4114800"/>
          </a:xfrm>
        </p:spPr>
        <p:txBody>
          <a:bodyPr vert="horz" lIns="121920" tIns="60960" rIns="121920" bIns="60960" rtlCol="0" anchor="t">
            <a:normAutofit lnSpcReduction="10000"/>
          </a:bodyPr>
          <a:lstStyle/>
          <a:p>
            <a:r>
              <a:rPr lang="en-US" sz="2400" dirty="0"/>
              <a:t>Oligometastasis is a state on the spectrum of metastasis characterized by a few number of metastatic lesions</a:t>
            </a:r>
          </a:p>
          <a:p>
            <a:r>
              <a:rPr lang="en-US" sz="2400" dirty="0"/>
              <a:t>Its biological behavior might be more akin to a locally confined metastatic state rather than a widely systemic process</a:t>
            </a:r>
          </a:p>
          <a:p>
            <a:r>
              <a:rPr lang="en-US" sz="2400" dirty="0"/>
              <a:t>The few number of lesions and biological behavior make these lesions amenable to local therapies</a:t>
            </a:r>
            <a:endParaRPr lang="en-US" sz="2133" dirty="0"/>
          </a:p>
        </p:txBody>
      </p:sp>
      <p:sp>
        <p:nvSpPr>
          <p:cNvPr id="3" name="Rectangle 2">
            <a:extLst>
              <a:ext uri="{FF2B5EF4-FFF2-40B4-BE49-F238E27FC236}">
                <a16:creationId xmlns:a16="http://schemas.microsoft.com/office/drawing/2014/main" id="{F53FD137-DD52-437F-A6E6-396FE93854E8}"/>
              </a:ext>
            </a:extLst>
          </p:cNvPr>
          <p:cNvSpPr/>
          <p:nvPr/>
        </p:nvSpPr>
        <p:spPr>
          <a:xfrm>
            <a:off x="7315200" y="1600201"/>
            <a:ext cx="1295400" cy="422937"/>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TextBox 3">
            <a:extLst>
              <a:ext uri="{FF2B5EF4-FFF2-40B4-BE49-F238E27FC236}">
                <a16:creationId xmlns:a16="http://schemas.microsoft.com/office/drawing/2014/main" id="{274892F8-8673-4674-B385-33F310DA24C1}"/>
              </a:ext>
            </a:extLst>
          </p:cNvPr>
          <p:cNvSpPr txBox="1"/>
          <p:nvPr/>
        </p:nvSpPr>
        <p:spPr>
          <a:xfrm>
            <a:off x="7315201" y="1595427"/>
            <a:ext cx="1311513" cy="297454"/>
          </a:xfrm>
          <a:prstGeom prst="rect">
            <a:avLst/>
          </a:prstGeom>
          <a:noFill/>
        </p:spPr>
        <p:txBody>
          <a:bodyPr wrap="none" rtlCol="0">
            <a:spAutoFit/>
          </a:bodyPr>
          <a:lstStyle/>
          <a:p>
            <a:r>
              <a:rPr lang="en-US" sz="1333" b="1" dirty="0"/>
              <a:t>Oligometastasis</a:t>
            </a:r>
          </a:p>
        </p:txBody>
      </p:sp>
      <p:sp>
        <p:nvSpPr>
          <p:cNvPr id="16" name="Oval 15">
            <a:extLst>
              <a:ext uri="{FF2B5EF4-FFF2-40B4-BE49-F238E27FC236}">
                <a16:creationId xmlns:a16="http://schemas.microsoft.com/office/drawing/2014/main" id="{9F640422-11AD-9442-ADA8-FFAFB7563422}"/>
              </a:ext>
            </a:extLst>
          </p:cNvPr>
          <p:cNvSpPr/>
          <p:nvPr/>
        </p:nvSpPr>
        <p:spPr>
          <a:xfrm>
            <a:off x="7578272" y="1882775"/>
            <a:ext cx="769257" cy="1561387"/>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lIns="162556" tIns="81277" rIns="162556" bIns="81277" rtlCol="0" anchor="ctr"/>
          <a:lstStyle/>
          <a:p>
            <a:pPr algn="ctr"/>
            <a:endParaRPr lang="en-US" sz="2400" dirty="0">
              <a:solidFill>
                <a:schemeClr val="tx2"/>
              </a:solidFill>
            </a:endParaRPr>
          </a:p>
        </p:txBody>
      </p:sp>
    </p:spTree>
    <p:extLst>
      <p:ext uri="{BB962C8B-B14F-4D97-AF65-F5344CB8AC3E}">
        <p14:creationId xmlns:p14="http://schemas.microsoft.com/office/powerpoint/2010/main" val="23433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heckerboard(across)">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F9347-0D64-4242-9BEE-35FB792F9CD4}"/>
              </a:ext>
            </a:extLst>
          </p:cNvPr>
          <p:cNvSpPr>
            <a:spLocks noGrp="1"/>
          </p:cNvSpPr>
          <p:nvPr>
            <p:ph type="title"/>
          </p:nvPr>
        </p:nvSpPr>
        <p:spPr>
          <a:xfrm>
            <a:off x="158232" y="154065"/>
            <a:ext cx="10363200" cy="1143000"/>
          </a:xfrm>
        </p:spPr>
        <p:txBody>
          <a:bodyPr/>
          <a:lstStyle/>
          <a:p>
            <a:r>
              <a:rPr lang="en-US" b="1" dirty="0">
                <a:solidFill>
                  <a:srgbClr val="0070C0"/>
                </a:solidFill>
              </a:rPr>
              <a:t>Oligometastasis</a:t>
            </a:r>
          </a:p>
        </p:txBody>
      </p:sp>
      <p:sp>
        <p:nvSpPr>
          <p:cNvPr id="5" name="Footer Placeholder 4">
            <a:extLst>
              <a:ext uri="{FF2B5EF4-FFF2-40B4-BE49-F238E27FC236}">
                <a16:creationId xmlns:a16="http://schemas.microsoft.com/office/drawing/2014/main" id="{E27CBC1A-D8EC-694A-A785-9FCE53EF9689}"/>
              </a:ext>
            </a:extLst>
          </p:cNvPr>
          <p:cNvSpPr>
            <a:spLocks noGrp="1"/>
          </p:cNvSpPr>
          <p:nvPr>
            <p:ph type="ftr" sz="quarter" idx="11"/>
          </p:nvPr>
        </p:nvSpPr>
        <p:spPr>
          <a:xfrm>
            <a:off x="4038600" y="6356351"/>
            <a:ext cx="4114800" cy="365125"/>
          </a:xfrm>
        </p:spPr>
        <p:txBody>
          <a:bodyPr/>
          <a:lstStyle/>
          <a:p>
            <a:endParaRPr lang="en-US" altLang="en-US" dirty="0"/>
          </a:p>
        </p:txBody>
      </p:sp>
      <p:sp>
        <p:nvSpPr>
          <p:cNvPr id="6" name="Slide Number Placeholder 5">
            <a:extLst>
              <a:ext uri="{FF2B5EF4-FFF2-40B4-BE49-F238E27FC236}">
                <a16:creationId xmlns:a16="http://schemas.microsoft.com/office/drawing/2014/main" id="{909BAB8A-9C12-8D42-8FEC-73C2492F914A}"/>
              </a:ext>
            </a:extLst>
          </p:cNvPr>
          <p:cNvSpPr>
            <a:spLocks noGrp="1"/>
          </p:cNvSpPr>
          <p:nvPr>
            <p:ph type="sldNum" sz="quarter" idx="12"/>
          </p:nvPr>
        </p:nvSpPr>
        <p:spPr>
          <a:xfrm>
            <a:off x="8610600" y="6356351"/>
            <a:ext cx="2743200" cy="365125"/>
          </a:xfrm>
        </p:spPr>
        <p:txBody>
          <a:bodyPr/>
          <a:lstStyle/>
          <a:p>
            <a:fld id="{5A957963-CFA8-4CF9-A0F7-E40888690779}" type="slidenum">
              <a:rPr lang="en-US" altLang="en-US" smtClean="0"/>
              <a:pPr/>
              <a:t>8</a:t>
            </a:fld>
            <a:endParaRPr lang="en-US" altLang="en-US" dirty="0">
              <a:solidFill>
                <a:srgbClr val="002C77"/>
              </a:solidFill>
            </a:endParaRPr>
          </a:p>
        </p:txBody>
      </p:sp>
      <p:pic>
        <p:nvPicPr>
          <p:cNvPr id="7" name="Picture 2">
            <a:extLst>
              <a:ext uri="{FF2B5EF4-FFF2-40B4-BE49-F238E27FC236}">
                <a16:creationId xmlns:a16="http://schemas.microsoft.com/office/drawing/2014/main" id="{45397B27-F8D8-2B4C-AED3-70BF342173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9601" y="1600200"/>
            <a:ext cx="6101801"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8" name="Lightning Bolt 7">
            <a:extLst>
              <a:ext uri="{FF2B5EF4-FFF2-40B4-BE49-F238E27FC236}">
                <a16:creationId xmlns:a16="http://schemas.microsoft.com/office/drawing/2014/main" id="{5FBE4410-67BD-0444-B2EA-DE8E82387641}"/>
              </a:ext>
            </a:extLst>
          </p:cNvPr>
          <p:cNvSpPr/>
          <p:nvPr/>
        </p:nvSpPr>
        <p:spPr bwMode="auto">
          <a:xfrm>
            <a:off x="7782559" y="3987800"/>
            <a:ext cx="203200" cy="304800"/>
          </a:xfrm>
          <a:prstGeom prst="lightningBol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dirty="0">
              <a:latin typeface="Times" charset="0"/>
            </a:endParaRPr>
          </a:p>
        </p:txBody>
      </p:sp>
      <p:sp>
        <p:nvSpPr>
          <p:cNvPr id="9" name="Lightning Bolt 8">
            <a:extLst>
              <a:ext uri="{FF2B5EF4-FFF2-40B4-BE49-F238E27FC236}">
                <a16:creationId xmlns:a16="http://schemas.microsoft.com/office/drawing/2014/main" id="{56E41F89-50AB-C841-92E0-46E11D9055CC}"/>
              </a:ext>
            </a:extLst>
          </p:cNvPr>
          <p:cNvSpPr/>
          <p:nvPr/>
        </p:nvSpPr>
        <p:spPr bwMode="auto">
          <a:xfrm>
            <a:off x="7542036" y="4799887"/>
            <a:ext cx="203200" cy="304800"/>
          </a:xfrm>
          <a:prstGeom prst="lightningBol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dirty="0">
              <a:latin typeface="Times" charset="0"/>
            </a:endParaRPr>
          </a:p>
        </p:txBody>
      </p:sp>
      <p:sp>
        <p:nvSpPr>
          <p:cNvPr id="10" name="Multiply 9">
            <a:extLst>
              <a:ext uri="{FF2B5EF4-FFF2-40B4-BE49-F238E27FC236}">
                <a16:creationId xmlns:a16="http://schemas.microsoft.com/office/drawing/2014/main" id="{688EF4C4-FC50-FF46-B5FB-9DD65EC14E08}"/>
              </a:ext>
            </a:extLst>
          </p:cNvPr>
          <p:cNvSpPr/>
          <p:nvPr/>
        </p:nvSpPr>
        <p:spPr bwMode="auto">
          <a:xfrm>
            <a:off x="8822195" y="4094615"/>
            <a:ext cx="1016000" cy="1010072"/>
          </a:xfrm>
          <a:prstGeom prst="mathMultiply">
            <a:avLst/>
          </a:prstGeom>
          <a:solidFill>
            <a:schemeClr val="tx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US" sz="3200" dirty="0">
              <a:latin typeface="Times" charset="0"/>
            </a:endParaRPr>
          </a:p>
        </p:txBody>
      </p:sp>
      <p:pic>
        <p:nvPicPr>
          <p:cNvPr id="14" name="Picture 1">
            <a:extLst>
              <a:ext uri="{FF2B5EF4-FFF2-40B4-BE49-F238E27FC236}">
                <a16:creationId xmlns:a16="http://schemas.microsoft.com/office/drawing/2014/main" id="{C669FB88-EE42-1947-8ABF-4B14DBFCD7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621" b="63857"/>
          <a:stretch/>
        </p:blipFill>
        <p:spPr bwMode="auto">
          <a:xfrm>
            <a:off x="5689600" y="2501900"/>
            <a:ext cx="6101801"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a:extLst>
              <a:ext uri="{FF2B5EF4-FFF2-40B4-BE49-F238E27FC236}">
                <a16:creationId xmlns:a16="http://schemas.microsoft.com/office/drawing/2014/main" id="{D5BDC5F2-909D-481E-BD23-EA3D1451DF86}"/>
              </a:ext>
            </a:extLst>
          </p:cNvPr>
          <p:cNvSpPr>
            <a:spLocks noGrp="1"/>
          </p:cNvSpPr>
          <p:nvPr>
            <p:ph idx="1"/>
          </p:nvPr>
        </p:nvSpPr>
        <p:spPr>
          <a:xfrm>
            <a:off x="236108" y="1701800"/>
            <a:ext cx="5186793" cy="4114800"/>
          </a:xfrm>
        </p:spPr>
        <p:txBody>
          <a:bodyPr vert="horz" lIns="121920" tIns="60960" rIns="121920" bIns="60960" rtlCol="0" anchor="t">
            <a:normAutofit/>
          </a:bodyPr>
          <a:lstStyle/>
          <a:p>
            <a:r>
              <a:rPr lang="en-US" sz="2400" dirty="0"/>
              <a:t>If oligometastatic lesions behavior more akin to locally confined disease, ablation of these lesions might lead to prolonged periods of disease-free survival, and in some cases possibly even cure</a:t>
            </a:r>
          </a:p>
        </p:txBody>
      </p:sp>
      <p:sp>
        <p:nvSpPr>
          <p:cNvPr id="3" name="Rectangle 2">
            <a:extLst>
              <a:ext uri="{FF2B5EF4-FFF2-40B4-BE49-F238E27FC236}">
                <a16:creationId xmlns:a16="http://schemas.microsoft.com/office/drawing/2014/main" id="{F53FD137-DD52-437F-A6E6-396FE93854E8}"/>
              </a:ext>
            </a:extLst>
          </p:cNvPr>
          <p:cNvSpPr/>
          <p:nvPr/>
        </p:nvSpPr>
        <p:spPr>
          <a:xfrm>
            <a:off x="7315200" y="1600201"/>
            <a:ext cx="1295400" cy="422937"/>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TextBox 3">
            <a:extLst>
              <a:ext uri="{FF2B5EF4-FFF2-40B4-BE49-F238E27FC236}">
                <a16:creationId xmlns:a16="http://schemas.microsoft.com/office/drawing/2014/main" id="{274892F8-8673-4674-B385-33F310DA24C1}"/>
              </a:ext>
            </a:extLst>
          </p:cNvPr>
          <p:cNvSpPr txBox="1"/>
          <p:nvPr/>
        </p:nvSpPr>
        <p:spPr>
          <a:xfrm>
            <a:off x="7315201" y="1595427"/>
            <a:ext cx="1311513" cy="297454"/>
          </a:xfrm>
          <a:prstGeom prst="rect">
            <a:avLst/>
          </a:prstGeom>
          <a:noFill/>
        </p:spPr>
        <p:txBody>
          <a:bodyPr wrap="none" rtlCol="0">
            <a:spAutoFit/>
          </a:bodyPr>
          <a:lstStyle/>
          <a:p>
            <a:r>
              <a:rPr lang="en-US" sz="1333" b="1" dirty="0"/>
              <a:t>Oligometastasis</a:t>
            </a:r>
          </a:p>
        </p:txBody>
      </p:sp>
      <p:sp>
        <p:nvSpPr>
          <p:cNvPr id="15" name="TextBox 24">
            <a:extLst>
              <a:ext uri="{FF2B5EF4-FFF2-40B4-BE49-F238E27FC236}">
                <a16:creationId xmlns:a16="http://schemas.microsoft.com/office/drawing/2014/main" id="{84AA4809-4E3A-46EF-9499-FED375B51A78}"/>
              </a:ext>
            </a:extLst>
          </p:cNvPr>
          <p:cNvSpPr txBox="1">
            <a:spLocks noChangeArrowheads="1"/>
          </p:cNvSpPr>
          <p:nvPr/>
        </p:nvSpPr>
        <p:spPr bwMode="auto">
          <a:xfrm>
            <a:off x="10438373" y="1639252"/>
            <a:ext cx="1353027" cy="26161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100" b="1" dirty="0">
                <a:solidFill>
                  <a:schemeClr val="bg1"/>
                </a:solidFill>
              </a:rPr>
              <a:t>Cure</a:t>
            </a:r>
          </a:p>
        </p:txBody>
      </p:sp>
      <p:sp>
        <p:nvSpPr>
          <p:cNvPr id="21" name="Oval 15">
            <a:extLst>
              <a:ext uri="{FF2B5EF4-FFF2-40B4-BE49-F238E27FC236}">
                <a16:creationId xmlns:a16="http://schemas.microsoft.com/office/drawing/2014/main" id="{8C9010E3-9EE6-4EEB-9861-94B5729331A9}"/>
              </a:ext>
            </a:extLst>
          </p:cNvPr>
          <p:cNvSpPr>
            <a:spLocks noChangeArrowheads="1"/>
          </p:cNvSpPr>
          <p:nvPr/>
        </p:nvSpPr>
        <p:spPr bwMode="auto">
          <a:xfrm>
            <a:off x="10725016" y="4048061"/>
            <a:ext cx="628784" cy="1209740"/>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22" name="Oval 15">
            <a:extLst>
              <a:ext uri="{FF2B5EF4-FFF2-40B4-BE49-F238E27FC236}">
                <a16:creationId xmlns:a16="http://schemas.microsoft.com/office/drawing/2014/main" id="{3D9EFE43-225D-4EE6-B526-D4B377ECE468}"/>
              </a:ext>
            </a:extLst>
          </p:cNvPr>
          <p:cNvSpPr>
            <a:spLocks noChangeArrowheads="1"/>
          </p:cNvSpPr>
          <p:nvPr/>
        </p:nvSpPr>
        <p:spPr bwMode="auto">
          <a:xfrm>
            <a:off x="11244064" y="4048061"/>
            <a:ext cx="193769" cy="251736"/>
          </a:xfrm>
          <a:prstGeom prst="ellipse">
            <a:avLst/>
          </a:prstGeom>
          <a:solidFill>
            <a:schemeClr val="bg1"/>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23" name="Oval 22">
            <a:extLst>
              <a:ext uri="{FF2B5EF4-FFF2-40B4-BE49-F238E27FC236}">
                <a16:creationId xmlns:a16="http://schemas.microsoft.com/office/drawing/2014/main" id="{F6BD7321-9F75-4A41-B879-73602E9EDB3A}"/>
              </a:ext>
            </a:extLst>
          </p:cNvPr>
          <p:cNvSpPr>
            <a:spLocks noChangeArrowheads="1"/>
          </p:cNvSpPr>
          <p:nvPr/>
        </p:nvSpPr>
        <p:spPr bwMode="auto">
          <a:xfrm>
            <a:off x="10599308" y="4099735"/>
            <a:ext cx="193769" cy="251736"/>
          </a:xfrm>
          <a:prstGeom prst="ellipse">
            <a:avLst/>
          </a:prstGeom>
          <a:solidFill>
            <a:schemeClr val="bg1"/>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24" name="Oval 15">
            <a:extLst>
              <a:ext uri="{FF2B5EF4-FFF2-40B4-BE49-F238E27FC236}">
                <a16:creationId xmlns:a16="http://schemas.microsoft.com/office/drawing/2014/main" id="{7251EE2D-AA78-4458-A34A-79786DC4DCF0}"/>
              </a:ext>
            </a:extLst>
          </p:cNvPr>
          <p:cNvSpPr>
            <a:spLocks noChangeArrowheads="1"/>
          </p:cNvSpPr>
          <p:nvPr/>
        </p:nvSpPr>
        <p:spPr bwMode="auto">
          <a:xfrm>
            <a:off x="10803444" y="4991491"/>
            <a:ext cx="193769" cy="251736"/>
          </a:xfrm>
          <a:prstGeom prst="ellipse">
            <a:avLst/>
          </a:prstGeom>
          <a:solidFill>
            <a:schemeClr val="bg1"/>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25" name="Oval 15">
            <a:extLst>
              <a:ext uri="{FF2B5EF4-FFF2-40B4-BE49-F238E27FC236}">
                <a16:creationId xmlns:a16="http://schemas.microsoft.com/office/drawing/2014/main" id="{B222F62C-6C3F-4164-BB43-19CA23FFE32C}"/>
              </a:ext>
            </a:extLst>
          </p:cNvPr>
          <p:cNvSpPr>
            <a:spLocks noChangeArrowheads="1"/>
          </p:cNvSpPr>
          <p:nvPr/>
        </p:nvSpPr>
        <p:spPr bwMode="auto">
          <a:xfrm>
            <a:off x="10868653" y="3885844"/>
            <a:ext cx="214075" cy="661113"/>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26" name="Oval 15">
            <a:extLst>
              <a:ext uri="{FF2B5EF4-FFF2-40B4-BE49-F238E27FC236}">
                <a16:creationId xmlns:a16="http://schemas.microsoft.com/office/drawing/2014/main" id="{62368DDB-1DA5-46D4-A19D-7D98A8A27669}"/>
              </a:ext>
            </a:extLst>
          </p:cNvPr>
          <p:cNvSpPr>
            <a:spLocks noChangeArrowheads="1"/>
          </p:cNvSpPr>
          <p:nvPr/>
        </p:nvSpPr>
        <p:spPr bwMode="auto">
          <a:xfrm>
            <a:off x="10735981" y="4147219"/>
            <a:ext cx="154512" cy="305156"/>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27" name="Oval 15">
            <a:extLst>
              <a:ext uri="{FF2B5EF4-FFF2-40B4-BE49-F238E27FC236}">
                <a16:creationId xmlns:a16="http://schemas.microsoft.com/office/drawing/2014/main" id="{AB32B77D-A627-4F68-80D0-76B17011EF70}"/>
              </a:ext>
            </a:extLst>
          </p:cNvPr>
          <p:cNvSpPr>
            <a:spLocks noChangeArrowheads="1"/>
          </p:cNvSpPr>
          <p:nvPr/>
        </p:nvSpPr>
        <p:spPr bwMode="auto">
          <a:xfrm>
            <a:off x="10562621" y="4216399"/>
            <a:ext cx="154512" cy="251736"/>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28" name="Oval 15">
            <a:extLst>
              <a:ext uri="{FF2B5EF4-FFF2-40B4-BE49-F238E27FC236}">
                <a16:creationId xmlns:a16="http://schemas.microsoft.com/office/drawing/2014/main" id="{8C749491-88A1-4D9F-A78D-9D9556899AEF}"/>
              </a:ext>
            </a:extLst>
          </p:cNvPr>
          <p:cNvSpPr>
            <a:spLocks noChangeArrowheads="1"/>
          </p:cNvSpPr>
          <p:nvPr/>
        </p:nvSpPr>
        <p:spPr bwMode="auto">
          <a:xfrm>
            <a:off x="10858992" y="5047101"/>
            <a:ext cx="154512" cy="251736"/>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29" name="Oval 15">
            <a:extLst>
              <a:ext uri="{FF2B5EF4-FFF2-40B4-BE49-F238E27FC236}">
                <a16:creationId xmlns:a16="http://schemas.microsoft.com/office/drawing/2014/main" id="{ACE7D4C7-B4D0-49E3-9E03-8835E2646989}"/>
              </a:ext>
            </a:extLst>
          </p:cNvPr>
          <p:cNvSpPr>
            <a:spLocks noChangeArrowheads="1"/>
          </p:cNvSpPr>
          <p:nvPr/>
        </p:nvSpPr>
        <p:spPr bwMode="auto">
          <a:xfrm>
            <a:off x="11166807" y="5669216"/>
            <a:ext cx="154512" cy="251736"/>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30" name="Oval 15">
            <a:extLst>
              <a:ext uri="{FF2B5EF4-FFF2-40B4-BE49-F238E27FC236}">
                <a16:creationId xmlns:a16="http://schemas.microsoft.com/office/drawing/2014/main" id="{23F0B04F-A0E4-4504-BF00-60ADD867E047}"/>
              </a:ext>
            </a:extLst>
          </p:cNvPr>
          <p:cNvSpPr>
            <a:spLocks noChangeArrowheads="1"/>
          </p:cNvSpPr>
          <p:nvPr/>
        </p:nvSpPr>
        <p:spPr bwMode="auto">
          <a:xfrm>
            <a:off x="11160297" y="5487331"/>
            <a:ext cx="154512" cy="251736"/>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31" name="Oval 15">
            <a:extLst>
              <a:ext uri="{FF2B5EF4-FFF2-40B4-BE49-F238E27FC236}">
                <a16:creationId xmlns:a16="http://schemas.microsoft.com/office/drawing/2014/main" id="{089F815F-E92F-412C-894E-C182FB6AA953}"/>
              </a:ext>
            </a:extLst>
          </p:cNvPr>
          <p:cNvSpPr>
            <a:spLocks noChangeArrowheads="1"/>
          </p:cNvSpPr>
          <p:nvPr/>
        </p:nvSpPr>
        <p:spPr bwMode="auto">
          <a:xfrm>
            <a:off x="11379973" y="5688265"/>
            <a:ext cx="154512" cy="251736"/>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32" name="Oval 15">
            <a:extLst>
              <a:ext uri="{FF2B5EF4-FFF2-40B4-BE49-F238E27FC236}">
                <a16:creationId xmlns:a16="http://schemas.microsoft.com/office/drawing/2014/main" id="{2393E32B-6F47-4033-BDD1-904A4A2EDA29}"/>
              </a:ext>
            </a:extLst>
          </p:cNvPr>
          <p:cNvSpPr>
            <a:spLocks noChangeArrowheads="1"/>
          </p:cNvSpPr>
          <p:nvPr/>
        </p:nvSpPr>
        <p:spPr bwMode="auto">
          <a:xfrm>
            <a:off x="10755711" y="5585096"/>
            <a:ext cx="154512" cy="251736"/>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33" name="Oval 15">
            <a:extLst>
              <a:ext uri="{FF2B5EF4-FFF2-40B4-BE49-F238E27FC236}">
                <a16:creationId xmlns:a16="http://schemas.microsoft.com/office/drawing/2014/main" id="{B3FDD054-B194-44BB-B9E7-9AF5B08BBE9A}"/>
              </a:ext>
            </a:extLst>
          </p:cNvPr>
          <p:cNvSpPr>
            <a:spLocks noChangeArrowheads="1"/>
          </p:cNvSpPr>
          <p:nvPr/>
        </p:nvSpPr>
        <p:spPr bwMode="auto">
          <a:xfrm flipH="1">
            <a:off x="10860414" y="3892730"/>
            <a:ext cx="230553" cy="282021"/>
          </a:xfrm>
          <a:prstGeom prst="ellipse">
            <a:avLst/>
          </a:prstGeom>
          <a:solidFill>
            <a:srgbClr val="FFFFFF"/>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Tree>
    <p:extLst>
      <p:ext uri="{BB962C8B-B14F-4D97-AF65-F5344CB8AC3E}">
        <p14:creationId xmlns:p14="http://schemas.microsoft.com/office/powerpoint/2010/main" val="107637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heckerboard(across)">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F9347-0D64-4242-9BEE-35FB792F9CD4}"/>
              </a:ext>
            </a:extLst>
          </p:cNvPr>
          <p:cNvSpPr>
            <a:spLocks noGrp="1"/>
          </p:cNvSpPr>
          <p:nvPr>
            <p:ph type="title"/>
          </p:nvPr>
        </p:nvSpPr>
        <p:spPr>
          <a:xfrm>
            <a:off x="170335" y="25548"/>
            <a:ext cx="10363200" cy="1143000"/>
          </a:xfrm>
        </p:spPr>
        <p:txBody>
          <a:bodyPr/>
          <a:lstStyle/>
          <a:p>
            <a:r>
              <a:rPr lang="en-US" b="1" dirty="0">
                <a:solidFill>
                  <a:srgbClr val="0070C0"/>
                </a:solidFill>
              </a:rPr>
              <a:t>Objectives</a:t>
            </a:r>
          </a:p>
        </p:txBody>
      </p:sp>
      <p:sp>
        <p:nvSpPr>
          <p:cNvPr id="6" name="Slide Number Placeholder 5">
            <a:extLst>
              <a:ext uri="{FF2B5EF4-FFF2-40B4-BE49-F238E27FC236}">
                <a16:creationId xmlns:a16="http://schemas.microsoft.com/office/drawing/2014/main" id="{909BAB8A-9C12-8D42-8FEC-73C2492F914A}"/>
              </a:ext>
            </a:extLst>
          </p:cNvPr>
          <p:cNvSpPr>
            <a:spLocks noGrp="1"/>
          </p:cNvSpPr>
          <p:nvPr>
            <p:ph type="sldNum" sz="quarter" idx="12"/>
          </p:nvPr>
        </p:nvSpPr>
        <p:spPr>
          <a:xfrm>
            <a:off x="9318733" y="6332402"/>
            <a:ext cx="2743200" cy="365125"/>
          </a:xfrm>
        </p:spPr>
        <p:txBody>
          <a:bodyPr/>
          <a:lstStyle/>
          <a:p>
            <a:fld id="{5A957963-CFA8-4CF9-A0F7-E40888690779}" type="slidenum">
              <a:rPr lang="en-US" altLang="en-US" smtClean="0"/>
              <a:pPr/>
              <a:t>9</a:t>
            </a:fld>
            <a:endParaRPr lang="en-US" altLang="en-US" dirty="0">
              <a:solidFill>
                <a:srgbClr val="002C77"/>
              </a:solidFill>
            </a:endParaRPr>
          </a:p>
        </p:txBody>
      </p:sp>
      <p:sp>
        <p:nvSpPr>
          <p:cNvPr id="23" name="Oval 15">
            <a:extLst>
              <a:ext uri="{FF2B5EF4-FFF2-40B4-BE49-F238E27FC236}">
                <a16:creationId xmlns:a16="http://schemas.microsoft.com/office/drawing/2014/main" id="{EDD06D8B-484B-E24A-9E41-2F4C821E46FC}"/>
              </a:ext>
            </a:extLst>
          </p:cNvPr>
          <p:cNvSpPr>
            <a:spLocks noChangeArrowheads="1"/>
          </p:cNvSpPr>
          <p:nvPr/>
        </p:nvSpPr>
        <p:spPr bwMode="auto">
          <a:xfrm>
            <a:off x="11198872" y="5407708"/>
            <a:ext cx="193769" cy="251736"/>
          </a:xfrm>
          <a:prstGeom prst="ellipse">
            <a:avLst/>
          </a:prstGeom>
          <a:solidFill>
            <a:schemeClr val="bg1"/>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24" name="Oval 15">
            <a:extLst>
              <a:ext uri="{FF2B5EF4-FFF2-40B4-BE49-F238E27FC236}">
                <a16:creationId xmlns:a16="http://schemas.microsoft.com/office/drawing/2014/main" id="{0E98064A-5A44-DA4D-9B76-A7D68843968B}"/>
              </a:ext>
            </a:extLst>
          </p:cNvPr>
          <p:cNvSpPr>
            <a:spLocks noChangeArrowheads="1"/>
          </p:cNvSpPr>
          <p:nvPr/>
        </p:nvSpPr>
        <p:spPr bwMode="auto">
          <a:xfrm>
            <a:off x="11163536" y="5548516"/>
            <a:ext cx="193769" cy="251736"/>
          </a:xfrm>
          <a:prstGeom prst="ellipse">
            <a:avLst/>
          </a:prstGeom>
          <a:solidFill>
            <a:schemeClr val="bg1"/>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25" name="Oval 15">
            <a:extLst>
              <a:ext uri="{FF2B5EF4-FFF2-40B4-BE49-F238E27FC236}">
                <a16:creationId xmlns:a16="http://schemas.microsoft.com/office/drawing/2014/main" id="{F232B5AD-2FAE-1B4E-B6A6-BA66823C0047}"/>
              </a:ext>
            </a:extLst>
          </p:cNvPr>
          <p:cNvSpPr>
            <a:spLocks noChangeArrowheads="1"/>
          </p:cNvSpPr>
          <p:nvPr/>
        </p:nvSpPr>
        <p:spPr bwMode="auto">
          <a:xfrm>
            <a:off x="10757973" y="5402320"/>
            <a:ext cx="193769" cy="251736"/>
          </a:xfrm>
          <a:prstGeom prst="ellipse">
            <a:avLst/>
          </a:prstGeom>
          <a:solidFill>
            <a:schemeClr val="bg1"/>
          </a:solidFill>
          <a:ln w="12700" cap="sq">
            <a:solidFill>
              <a:srgbClr val="FFFFFF"/>
            </a:solidFill>
            <a:round/>
            <a:headEnd type="none" w="sm" len="sm"/>
            <a:tailEnd type="none" w="sm" len="sm"/>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dirty="0"/>
          </a:p>
        </p:txBody>
      </p:sp>
      <p:sp>
        <p:nvSpPr>
          <p:cNvPr id="26" name="Content Placeholder 2">
            <a:extLst>
              <a:ext uri="{FF2B5EF4-FFF2-40B4-BE49-F238E27FC236}">
                <a16:creationId xmlns:a16="http://schemas.microsoft.com/office/drawing/2014/main" id="{F9E21BE1-C9DA-4716-B60C-026FC79D8C8E}"/>
              </a:ext>
            </a:extLst>
          </p:cNvPr>
          <p:cNvSpPr>
            <a:spLocks noGrp="1"/>
          </p:cNvSpPr>
          <p:nvPr>
            <p:ph idx="1"/>
          </p:nvPr>
        </p:nvSpPr>
        <p:spPr>
          <a:xfrm>
            <a:off x="508000" y="1539256"/>
            <a:ext cx="10972800" cy="4114800"/>
          </a:xfrm>
        </p:spPr>
        <p:txBody>
          <a:bodyPr vert="horz" lIns="121920" tIns="60960" rIns="121920" bIns="60960" rtlCol="0" anchor="t">
            <a:normAutofit fontScale="40000" lnSpcReduction="20000"/>
          </a:bodyPr>
          <a:lstStyle/>
          <a:p>
            <a:r>
              <a:rPr lang="en-US" sz="6800" dirty="0"/>
              <a:t>Review principles and definition of oligometastatic/</a:t>
            </a:r>
            <a:r>
              <a:rPr lang="en-US" sz="6800" dirty="0" err="1"/>
              <a:t>oligoprogressive</a:t>
            </a:r>
            <a:r>
              <a:rPr lang="en-US" sz="6800" dirty="0"/>
              <a:t> disease</a:t>
            </a:r>
          </a:p>
          <a:p>
            <a:endParaRPr lang="en-US" sz="6800" dirty="0"/>
          </a:p>
          <a:p>
            <a:r>
              <a:rPr lang="en-US" sz="6800" dirty="0"/>
              <a:t>Review technical principles of stereotactic body radiation (SBRT)</a:t>
            </a:r>
          </a:p>
          <a:p>
            <a:endParaRPr lang="en-US" sz="6800" dirty="0"/>
          </a:p>
          <a:p>
            <a:r>
              <a:rPr lang="en-US" sz="6800" dirty="0"/>
              <a:t>Present data on safety of SBRT of oligometastatic lesions</a:t>
            </a:r>
          </a:p>
          <a:p>
            <a:endParaRPr lang="en-US" sz="6800" dirty="0"/>
          </a:p>
          <a:p>
            <a:r>
              <a:rPr lang="en-US" sz="6800" dirty="0"/>
              <a:t>Present data on efficacy of local therapies in oligometastatic disease</a:t>
            </a:r>
          </a:p>
          <a:p>
            <a:endParaRPr lang="en-US" sz="6800" dirty="0"/>
          </a:p>
          <a:p>
            <a:r>
              <a:rPr lang="en-US" sz="6800" dirty="0"/>
              <a:t>Review future research efforts and ongoing trials of </a:t>
            </a:r>
            <a:r>
              <a:rPr lang="en-US" sz="6800" dirty="0" err="1"/>
              <a:t>oligometastasis</a:t>
            </a:r>
            <a:endParaRPr lang="en-US" sz="6800" dirty="0"/>
          </a:p>
          <a:p>
            <a:endParaRPr lang="en-US" sz="2133" dirty="0"/>
          </a:p>
        </p:txBody>
      </p:sp>
    </p:spTree>
    <p:extLst>
      <p:ext uri="{BB962C8B-B14F-4D97-AF65-F5344CB8AC3E}">
        <p14:creationId xmlns:p14="http://schemas.microsoft.com/office/powerpoint/2010/main" val="3761538408"/>
      </p:ext>
    </p:extLst>
  </p:cSld>
  <p:clrMapOvr>
    <a:masterClrMapping/>
  </p:clrMapOvr>
</p:sld>
</file>

<file path=ppt/theme/theme1.xml><?xml version="1.0" encoding="utf-8"?>
<a:theme xmlns:a="http://schemas.openxmlformats.org/drawingml/2006/main" name="Custom Desig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BGWhiteFoot_Logo">
  <a:themeElements>
    <a:clrScheme name="Custom 1">
      <a:dk1>
        <a:sysClr val="windowText" lastClr="000000"/>
      </a:dk1>
      <a:lt1>
        <a:sysClr val="window" lastClr="FFFFFF"/>
      </a:lt1>
      <a:dk2>
        <a:srgbClr val="041F93"/>
      </a:dk2>
      <a:lt2>
        <a:srgbClr val="E29A09"/>
      </a:lt2>
      <a:accent1>
        <a:srgbClr val="CA262A"/>
      </a:accent1>
      <a:accent2>
        <a:srgbClr val="DE7422"/>
      </a:accent2>
      <a:accent3>
        <a:srgbClr val="007680"/>
      </a:accent3>
      <a:accent4>
        <a:srgbClr val="0078AB"/>
      </a:accent4>
      <a:accent5>
        <a:srgbClr val="527F33"/>
      </a:accent5>
      <a:accent6>
        <a:srgbClr val="D2C99F"/>
      </a:accent6>
      <a:hlink>
        <a:srgbClr val="041F93"/>
      </a:hlink>
      <a:folHlink>
        <a:srgbClr val="041F9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VUCancerPPT-Templates-2016.pptx" id="{1C6C54D3-A87B-4B59-A61F-DA8772FFFE5F}" vid="{96E276A2-3132-46F1-8AD9-D0CD6F6BDE7B}"/>
    </a:ext>
  </a:extLst>
</a:theme>
</file>

<file path=ppt/theme/theme3.xml><?xml version="1.0" encoding="utf-8"?>
<a:theme xmlns:a="http://schemas.openxmlformats.org/drawingml/2006/main" name="GreyBGBlueFoot_Logo">
  <a:themeElements>
    <a:clrScheme name="Custom 1">
      <a:dk1>
        <a:sysClr val="windowText" lastClr="000000"/>
      </a:dk1>
      <a:lt1>
        <a:sysClr val="window" lastClr="FFFFFF"/>
      </a:lt1>
      <a:dk2>
        <a:srgbClr val="041F93"/>
      </a:dk2>
      <a:lt2>
        <a:srgbClr val="E29A09"/>
      </a:lt2>
      <a:accent1>
        <a:srgbClr val="CA262A"/>
      </a:accent1>
      <a:accent2>
        <a:srgbClr val="DE7422"/>
      </a:accent2>
      <a:accent3>
        <a:srgbClr val="007680"/>
      </a:accent3>
      <a:accent4>
        <a:srgbClr val="0078AB"/>
      </a:accent4>
      <a:accent5>
        <a:srgbClr val="527F33"/>
      </a:accent5>
      <a:accent6>
        <a:srgbClr val="D2C99F"/>
      </a:accent6>
      <a:hlink>
        <a:srgbClr val="041F93"/>
      </a:hlink>
      <a:folHlink>
        <a:srgbClr val="041F9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VUCancerPPT-Templates-2016.pptx" id="{1C6C54D3-A87B-4B59-A61F-DA8772FFFE5F}" vid="{CF00D1BB-3CCF-48ED-9125-4825F6116F2A}"/>
    </a:ext>
  </a:extLst>
</a:theme>
</file>

<file path=ppt/theme/theme4.xml><?xml version="1.0" encoding="utf-8"?>
<a:theme xmlns:a="http://schemas.openxmlformats.org/drawingml/2006/main" name="WhiteBGBlueFoot_Logo">
  <a:themeElements>
    <a:clrScheme name="Custom 1">
      <a:dk1>
        <a:sysClr val="windowText" lastClr="000000"/>
      </a:dk1>
      <a:lt1>
        <a:sysClr val="window" lastClr="FFFFFF"/>
      </a:lt1>
      <a:dk2>
        <a:srgbClr val="041F93"/>
      </a:dk2>
      <a:lt2>
        <a:srgbClr val="E29A09"/>
      </a:lt2>
      <a:accent1>
        <a:srgbClr val="CA262A"/>
      </a:accent1>
      <a:accent2>
        <a:srgbClr val="DE7422"/>
      </a:accent2>
      <a:accent3>
        <a:srgbClr val="007680"/>
      </a:accent3>
      <a:accent4>
        <a:srgbClr val="0078AB"/>
      </a:accent4>
      <a:accent5>
        <a:srgbClr val="527F33"/>
      </a:accent5>
      <a:accent6>
        <a:srgbClr val="D2C99F"/>
      </a:accent6>
      <a:hlink>
        <a:srgbClr val="041F93"/>
      </a:hlink>
      <a:folHlink>
        <a:srgbClr val="041F9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VUCancerPPT-Templates-2016.pptx" id="{1C6C54D3-A87B-4B59-A61F-DA8772FFFE5F}" vid="{BCECCE27-9F75-452C-B851-753A1A557157}"/>
    </a:ext>
  </a:extLst>
</a:theme>
</file>

<file path=ppt/theme/theme5.xml><?xml version="1.0" encoding="utf-8"?>
<a:theme xmlns:a="http://schemas.openxmlformats.org/drawingml/2006/main" name="AllBlackforChart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VUCancerPPT-Templates-2016.pptx" id="{1C6C54D3-A87B-4B59-A61F-DA8772FFFE5F}" vid="{59D830A3-7C45-4C8B-A649-C6997B517B9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79f5eea-5841-42bc-b2cf-22e16a85a1d4" xsi:nil="true"/>
    <lcf76f155ced4ddcb4097134ff3c332f xmlns="c9226f5d-1c72-4bc5-a8fe-71717eca57f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8FCBBCE91B2F746A60A637FC75E60D4" ma:contentTypeVersion="18" ma:contentTypeDescription="Create a new document." ma:contentTypeScope="" ma:versionID="a8c8715c3add40b72abf52bc55762b72">
  <xsd:schema xmlns:xsd="http://www.w3.org/2001/XMLSchema" xmlns:xs="http://www.w3.org/2001/XMLSchema" xmlns:p="http://schemas.microsoft.com/office/2006/metadata/properties" xmlns:ns2="c9226f5d-1c72-4bc5-a8fe-71717eca57f2" xmlns:ns3="579f5eea-5841-42bc-b2cf-22e16a85a1d4" targetNamespace="http://schemas.microsoft.com/office/2006/metadata/properties" ma:root="true" ma:fieldsID="b58ad352d6cb2ddb17a52ccce4bd2b86" ns2:_="" ns3:_="">
    <xsd:import namespace="c9226f5d-1c72-4bc5-a8fe-71717eca57f2"/>
    <xsd:import namespace="579f5eea-5841-42bc-b2cf-22e16a85a1d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226f5d-1c72-4bc5-a8fe-71717eca57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d61e26d-7d18-4a9e-9f9c-afcdcfd5d8f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79f5eea-5841-42bc-b2cf-22e16a85a1d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58792c8-bb1f-4cb9-8f43-97d65445eda4}" ma:internalName="TaxCatchAll" ma:showField="CatchAllData" ma:web="579f5eea-5841-42bc-b2cf-22e16a85a1d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248199-9848-4D3E-9B5E-918A4F052A14}">
  <ds:schemaRefs>
    <ds:schemaRef ds:uri="http://schemas.microsoft.com/sharepoint/v3/contenttype/forms"/>
  </ds:schemaRefs>
</ds:datastoreItem>
</file>

<file path=customXml/itemProps2.xml><?xml version="1.0" encoding="utf-8"?>
<ds:datastoreItem xmlns:ds="http://schemas.openxmlformats.org/officeDocument/2006/customXml" ds:itemID="{6D5371F9-6735-4F1E-ABB5-4857CA121ABB}">
  <ds:schemaRefs>
    <ds:schemaRef ds:uri="http://schemas.microsoft.com/office/2006/metadata/properties"/>
    <ds:schemaRef ds:uri="http://schemas.microsoft.com/office/infopath/2007/PartnerControls"/>
    <ds:schemaRef ds:uri="579f5eea-5841-42bc-b2cf-22e16a85a1d4"/>
    <ds:schemaRef ds:uri="c9226f5d-1c72-4bc5-a8fe-71717eca57f2"/>
  </ds:schemaRefs>
</ds:datastoreItem>
</file>

<file path=customXml/itemProps3.xml><?xml version="1.0" encoding="utf-8"?>
<ds:datastoreItem xmlns:ds="http://schemas.openxmlformats.org/officeDocument/2006/customXml" ds:itemID="{47A106BC-F1AC-4400-B297-14C8DC24FF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226f5d-1c72-4bc5-a8fe-71717eca57f2"/>
    <ds:schemaRef ds:uri="579f5eea-5841-42bc-b2cf-22e16a85a1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16134</TotalTime>
  <Words>4983</Words>
  <Application>Microsoft Office PowerPoint</Application>
  <PresentationFormat>Widescreen</PresentationFormat>
  <Paragraphs>578</Paragraphs>
  <Slides>53</Slides>
  <Notes>38</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53</vt:i4>
      </vt:variant>
    </vt:vector>
  </HeadingPairs>
  <TitlesOfParts>
    <vt:vector size="67" baseType="lpstr">
      <vt:lpstr>ＭＳ Ｐゴシック</vt:lpstr>
      <vt:lpstr>Arial</vt:lpstr>
      <vt:lpstr>Calibri</vt:lpstr>
      <vt:lpstr>Segoe UI</vt:lpstr>
      <vt:lpstr>Symbol</vt:lpstr>
      <vt:lpstr>Times</vt:lpstr>
      <vt:lpstr>Times New Roman</vt:lpstr>
      <vt:lpstr>Verdana</vt:lpstr>
      <vt:lpstr>Wingdings</vt:lpstr>
      <vt:lpstr>Custom Design</vt:lpstr>
      <vt:lpstr>BlueBGWhiteFoot_Logo</vt:lpstr>
      <vt:lpstr>GreyBGBlueFoot_Logo</vt:lpstr>
      <vt:lpstr>WhiteBGBlueFoot_Logo</vt:lpstr>
      <vt:lpstr>AllBlackforCharts</vt:lpstr>
      <vt:lpstr>Instructions for Use of These Slides</vt:lpstr>
      <vt:lpstr>PowerPoint Presentation</vt:lpstr>
      <vt:lpstr>Halstead Theory on Cancer</vt:lpstr>
      <vt:lpstr>Systemic Theory of Cancer</vt:lpstr>
      <vt:lpstr>Conflicting Views of Cancer Invasion</vt:lpstr>
      <vt:lpstr>Spectrum Theory of Metastasis</vt:lpstr>
      <vt:lpstr>Oligometastasis</vt:lpstr>
      <vt:lpstr>Oligometastasis</vt:lpstr>
      <vt:lpstr>Objectives</vt:lpstr>
      <vt:lpstr>Prevalence of Oligometastatic Disease</vt:lpstr>
      <vt:lpstr>Metastasis Directed Therapy (MDT)</vt:lpstr>
      <vt:lpstr>SBRT vs Traditional Palliative RT</vt:lpstr>
      <vt:lpstr>Comparison of Local Therapy Modalities</vt:lpstr>
      <vt:lpstr>PowerPoint Presentation</vt:lpstr>
      <vt:lpstr>Oligometastatic Definitions</vt:lpstr>
      <vt:lpstr>De Novo Oligometastasis</vt:lpstr>
      <vt:lpstr>Prospective Evidence for RT in Oligometastasis – De Novo Metastatic Lung Cancer</vt:lpstr>
      <vt:lpstr>RT for Oligometastatic EGFRmt Lung Cancer</vt:lpstr>
      <vt:lpstr>Case #1</vt:lpstr>
      <vt:lpstr>Case #2</vt:lpstr>
      <vt:lpstr>Case #2</vt:lpstr>
      <vt:lpstr>Metachronous Oligometastasis</vt:lpstr>
      <vt:lpstr>RT in Metachronous Oligometastatic Prostate Cancer</vt:lpstr>
      <vt:lpstr>SBRT in Metachronous Oligometastasis</vt:lpstr>
      <vt:lpstr>Case #3</vt:lpstr>
      <vt:lpstr>Case #3</vt:lpstr>
      <vt:lpstr>Case #4</vt:lpstr>
      <vt:lpstr>Oligoprogression</vt:lpstr>
      <vt:lpstr>Metastasis Directed Therapy for Oligoprogression</vt:lpstr>
      <vt:lpstr>Case #5</vt:lpstr>
      <vt:lpstr>Case #5</vt:lpstr>
      <vt:lpstr>MDT Combined with Systemic Therapy</vt:lpstr>
      <vt:lpstr>MDT Combined with Systemic Therapy</vt:lpstr>
      <vt:lpstr>MDT Combined with Systemic Therapy</vt:lpstr>
      <vt:lpstr>PowerPoint Presentation</vt:lpstr>
      <vt:lpstr>Lesion Local Control is High After MDT</vt:lpstr>
      <vt:lpstr>Toxicity is Low with MDT using SBRT Techniques</vt:lpstr>
      <vt:lpstr>MDT Without Systemic Therapy</vt:lpstr>
      <vt:lpstr>Unsuccessful Trials of MDT</vt:lpstr>
      <vt:lpstr>Other Randomized Trials of MDT</vt:lpstr>
      <vt:lpstr>Currently Accruing/Recently Completed Trials</vt:lpstr>
      <vt:lpstr>Open Questions in Oligometastasis/Oligoprogression</vt:lpstr>
      <vt:lpstr>How to Select Patients for Local Consolidation</vt:lpstr>
      <vt:lpstr>Is the Oligometastatic State a Real Biologic Entity?</vt:lpstr>
      <vt:lpstr>PowerPoint Presentation</vt:lpstr>
      <vt:lpstr>Biology has Strong Correlation with Behavior When Comparing Volume Definitions</vt:lpstr>
      <vt:lpstr>PowerPoint Presentation</vt:lpstr>
      <vt:lpstr>Future Directions: Biomarkers</vt:lpstr>
      <vt:lpstr>Oligometastasis: Lesion Number</vt:lpstr>
      <vt:lpstr>Case #6</vt:lpstr>
      <vt:lpstr>Takeaway Points</vt:lpstr>
      <vt:lpstr>References</vt:lpstr>
      <vt:lpstr>References</vt:lpstr>
    </vt:vector>
  </TitlesOfParts>
  <Company>WVU Health Sciences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Acciavatti, Lori</dc:creator>
  <cp:lastModifiedBy>Beth Bukata</cp:lastModifiedBy>
  <cp:revision>413</cp:revision>
  <dcterms:created xsi:type="dcterms:W3CDTF">2017-11-01T13:02:05Z</dcterms:created>
  <dcterms:modified xsi:type="dcterms:W3CDTF">2024-07-01T14:56:44Z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0x01010058FCBBCE91B2F746A60A637FC75E60D4</vt:lpwstr>
  </property>
  <property fmtid="{D5CDD505-2E9C-101B-9397-08002B2CF9AE}" pid="3" name="MediaServiceImageTags">
    <vt:lpwstr/>
  </property>
</Properties>
</file>