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7" r:id="rId6"/>
    <p:sldId id="270" r:id="rId7"/>
    <p:sldId id="269" r:id="rId8"/>
    <p:sldId id="272"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mie Hernandez" initials="JH" lastIdx="0" clrIdx="0">
    <p:extLst>
      <p:ext uri="{19B8F6BF-5375-455C-9EA6-DF929625EA0E}">
        <p15:presenceInfo xmlns:p15="http://schemas.microsoft.com/office/powerpoint/2012/main" userId="S::jaimie.hernandez@astro.org::24446334-ec30-463f-9285-b0ad5a61a4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AF"/>
    <a:srgbClr val="00ADEF"/>
    <a:srgbClr val="004B8E"/>
    <a:srgbClr val="01B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6" d="100"/>
          <a:sy n="136" d="100"/>
        </p:scale>
        <p:origin x="26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38F57-3371-43F6-9FCD-9C9EFB254672}"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CB661-2B8A-4A3E-A2FF-8A6B66616FF6}" type="slidenum">
              <a:rPr lang="en-US" smtClean="0"/>
              <a:t>‹#›</a:t>
            </a:fld>
            <a:endParaRPr lang="en-US"/>
          </a:p>
        </p:txBody>
      </p:sp>
    </p:spTree>
    <p:extLst>
      <p:ext uri="{BB962C8B-B14F-4D97-AF65-F5344CB8AC3E}">
        <p14:creationId xmlns:p14="http://schemas.microsoft.com/office/powerpoint/2010/main" val="413430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3005F-E04D-4459-BECA-19C93B787417}" type="slidenum">
              <a:rPr lang="en-US" smtClean="0"/>
              <a:t>5</a:t>
            </a:fld>
            <a:endParaRPr lang="en-US"/>
          </a:p>
        </p:txBody>
      </p:sp>
    </p:spTree>
    <p:extLst>
      <p:ext uri="{BB962C8B-B14F-4D97-AF65-F5344CB8AC3E}">
        <p14:creationId xmlns:p14="http://schemas.microsoft.com/office/powerpoint/2010/main" val="539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5CCC-BEF5-4220-8579-3446742D5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2519EE-A752-4378-9645-5E8FFD090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925110-4019-4D82-B280-B00D1F82B12F}"/>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5" name="Footer Placeholder 4">
            <a:extLst>
              <a:ext uri="{FF2B5EF4-FFF2-40B4-BE49-F238E27FC236}">
                <a16:creationId xmlns:a16="http://schemas.microsoft.com/office/drawing/2014/main" id="{825BEEDC-DAE9-493C-BF2C-848367F0E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BA0D5-EC73-43A8-ACBA-472EB69EE07A}"/>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419193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13CF-C4CF-4AE0-8034-828AC96A83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4BD9B1-5475-40CF-8F71-FC501A9651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A4769-546D-4024-91A8-C66251632C66}"/>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5" name="Footer Placeholder 4">
            <a:extLst>
              <a:ext uri="{FF2B5EF4-FFF2-40B4-BE49-F238E27FC236}">
                <a16:creationId xmlns:a16="http://schemas.microsoft.com/office/drawing/2014/main" id="{FBC88C7C-A883-47F6-9D71-387FC95F4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6DB58-079C-4204-9B2A-142D7E1AEE3B}"/>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302286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18FD9C-1B8D-4595-9D2F-FF2AC3FD2D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1D4F97-96C7-4B65-9C9E-AD741BB75B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57E37-D464-4BBA-9A5D-5DDA801945C0}"/>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5" name="Footer Placeholder 4">
            <a:extLst>
              <a:ext uri="{FF2B5EF4-FFF2-40B4-BE49-F238E27FC236}">
                <a16:creationId xmlns:a16="http://schemas.microsoft.com/office/drawing/2014/main" id="{8E149F30-8225-4917-9F19-6F9DC28BC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5F6E4-7655-4618-9ADB-C7552AF34A06}"/>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237726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2AAD-BAF1-4AE1-9463-AEE351FFAC7B}"/>
              </a:ext>
            </a:extLst>
          </p:cNvPr>
          <p:cNvSpPr>
            <a:spLocks noGrp="1"/>
          </p:cNvSpPr>
          <p:nvPr>
            <p:ph type="title"/>
          </p:nvPr>
        </p:nvSpPr>
        <p:spPr/>
        <p:txBody>
          <a:bodyPr/>
          <a:lstStyle>
            <a:lvl1pPr>
              <a:defRPr b="1">
                <a:solidFill>
                  <a:srgbClr val="01B1A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4F8D50C-31F0-414D-AF1E-B8F288AEA70E}"/>
              </a:ext>
            </a:extLst>
          </p:cNvPr>
          <p:cNvSpPr>
            <a:spLocks noGrp="1"/>
          </p:cNvSpPr>
          <p:nvPr>
            <p:ph idx="1"/>
          </p:nvPr>
        </p:nvSpPr>
        <p:spPr/>
        <p:txBody>
          <a:bodyPr/>
          <a:lstStyle>
            <a:lvl1pPr>
              <a:defRPr b="0">
                <a:solidFill>
                  <a:srgbClr val="004B8E"/>
                </a:solidFill>
              </a:defRPr>
            </a:lvl1pPr>
            <a:lvl2pPr>
              <a:defRPr>
                <a:solidFill>
                  <a:srgbClr val="004B8E"/>
                </a:solidFill>
              </a:defRPr>
            </a:lvl2pPr>
            <a:lvl3pPr>
              <a:defRPr>
                <a:solidFill>
                  <a:srgbClr val="004B8E"/>
                </a:solidFill>
              </a:defRPr>
            </a:lvl3pPr>
            <a:lvl4pPr>
              <a:defRPr>
                <a:solidFill>
                  <a:srgbClr val="004B8E"/>
                </a:solidFill>
              </a:defRPr>
            </a:lvl4pPr>
            <a:lvl5pPr>
              <a:defRPr>
                <a:solidFill>
                  <a:srgbClr val="004B8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F7A834C-C2B5-4D7D-9B93-FBD7A6E18140}"/>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5" name="Footer Placeholder 4">
            <a:extLst>
              <a:ext uri="{FF2B5EF4-FFF2-40B4-BE49-F238E27FC236}">
                <a16:creationId xmlns:a16="http://schemas.microsoft.com/office/drawing/2014/main" id="{FD242DA1-D93D-4D66-AA61-6958D3866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C6598-DCA7-46F4-BA12-3FE2216C54DB}"/>
              </a:ext>
            </a:extLst>
          </p:cNvPr>
          <p:cNvSpPr>
            <a:spLocks noGrp="1"/>
          </p:cNvSpPr>
          <p:nvPr>
            <p:ph type="sldNum" sz="quarter" idx="12"/>
          </p:nvPr>
        </p:nvSpPr>
        <p:spPr/>
        <p:txBody>
          <a:bodyPr/>
          <a:lstStyle/>
          <a:p>
            <a:fld id="{371EC145-EF2D-460E-AC64-91D259F5AEA0}" type="slidenum">
              <a:rPr lang="en-US" smtClean="0"/>
              <a:t>‹#›</a:t>
            </a:fld>
            <a:endParaRPr lang="en-US"/>
          </a:p>
        </p:txBody>
      </p:sp>
      <p:sp>
        <p:nvSpPr>
          <p:cNvPr id="7" name="TextBox 6">
            <a:extLst>
              <a:ext uri="{FF2B5EF4-FFF2-40B4-BE49-F238E27FC236}">
                <a16:creationId xmlns:a16="http://schemas.microsoft.com/office/drawing/2014/main" id="{DCC2703A-5143-4C69-A1E1-A90F21846E8E}"/>
              </a:ext>
            </a:extLst>
          </p:cNvPr>
          <p:cNvSpPr txBox="1"/>
          <p:nvPr userDrawn="1"/>
        </p:nvSpPr>
        <p:spPr>
          <a:xfrm>
            <a:off x="594123" y="6094453"/>
            <a:ext cx="3282551" cy="338554"/>
          </a:xfrm>
          <a:prstGeom prst="rect">
            <a:avLst/>
          </a:prstGeom>
          <a:noFill/>
        </p:spPr>
        <p:txBody>
          <a:bodyPr wrap="square" rtlCol="0">
            <a:spAutoFit/>
          </a:bodyPr>
          <a:lstStyle/>
          <a:p>
            <a:r>
              <a:rPr lang="en-US" sz="1600" b="1" dirty="0">
                <a:solidFill>
                  <a:srgbClr val="00ADEF"/>
                </a:solidFill>
              </a:rPr>
              <a:t>@ </a:t>
            </a:r>
            <a:r>
              <a:rPr lang="en-US" sz="1600" b="0" dirty="0">
                <a:solidFill>
                  <a:schemeClr val="bg1">
                    <a:lumMod val="50000"/>
                  </a:schemeClr>
                </a:solidFill>
              </a:rPr>
              <a:t>Type in your Twitter handle here!</a:t>
            </a:r>
            <a:endParaRPr lang="en-US" sz="1600" b="1" dirty="0">
              <a:solidFill>
                <a:srgbClr val="00ADEF"/>
              </a:solidFill>
            </a:endParaRPr>
          </a:p>
        </p:txBody>
      </p:sp>
    </p:spTree>
    <p:extLst>
      <p:ext uri="{BB962C8B-B14F-4D97-AF65-F5344CB8AC3E}">
        <p14:creationId xmlns:p14="http://schemas.microsoft.com/office/powerpoint/2010/main" val="39075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382B-29FF-4A13-BC40-0D1BA6E66FC7}"/>
              </a:ext>
            </a:extLst>
          </p:cNvPr>
          <p:cNvSpPr>
            <a:spLocks noGrp="1"/>
          </p:cNvSpPr>
          <p:nvPr>
            <p:ph type="title"/>
          </p:nvPr>
        </p:nvSpPr>
        <p:spPr>
          <a:xfrm>
            <a:off x="831850" y="1709738"/>
            <a:ext cx="10515600" cy="2852737"/>
          </a:xfrm>
        </p:spPr>
        <p:txBody>
          <a:bodyPr anchor="b"/>
          <a:lstStyle>
            <a:lvl1pPr>
              <a:defRPr sz="6000">
                <a:solidFill>
                  <a:srgbClr val="01B1A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89859A3-F9FD-44E7-A810-40FFA60D4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A25DD9-59D6-4DD3-957B-C97CB2B683EF}"/>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5" name="Footer Placeholder 4">
            <a:extLst>
              <a:ext uri="{FF2B5EF4-FFF2-40B4-BE49-F238E27FC236}">
                <a16:creationId xmlns:a16="http://schemas.microsoft.com/office/drawing/2014/main" id="{7F5C66A4-9F89-4D51-8209-799AE05D6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1EDD5-826C-413F-8C6D-1DDE6DFC7FD2}"/>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1346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B212-2A3A-49E6-B565-A714068F7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E705E-8E7B-4732-8A1E-730B3D2621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5B3A63-535A-408E-B000-3FA7ED5DD2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BCA5DA-B564-4B6C-8FB9-8A1E39EC495C}"/>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6" name="Footer Placeholder 5">
            <a:extLst>
              <a:ext uri="{FF2B5EF4-FFF2-40B4-BE49-F238E27FC236}">
                <a16:creationId xmlns:a16="http://schemas.microsoft.com/office/drawing/2014/main" id="{975DBBC9-163F-4E0B-A952-26FA86BDE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98D86-8D24-4ABA-A1DA-0CE2B87CEC24}"/>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76068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5AAE-54A5-4DB8-BC0D-7B538061D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E076E-2BF8-471D-9081-AC3C60B9B9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17F4FE-FE2B-4117-BA33-AC17A0DBD3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BBC5A2-80B9-4B6D-8EF2-EE5E1C2B8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2EB1F6-0305-42C9-A0E1-4DA495F103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A38EC1-630D-4301-B229-5B1F9540AB8E}"/>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8" name="Footer Placeholder 7">
            <a:extLst>
              <a:ext uri="{FF2B5EF4-FFF2-40B4-BE49-F238E27FC236}">
                <a16:creationId xmlns:a16="http://schemas.microsoft.com/office/drawing/2014/main" id="{3BE0C428-6F86-4F6F-A328-668D1640DD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8BC82D-F274-40A9-8DBF-267ADF5BB75F}"/>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394279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6555-6E1C-43B3-8E38-AB0711485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491970-9EE9-446E-B252-4CC66D02FB92}"/>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4" name="Footer Placeholder 3">
            <a:extLst>
              <a:ext uri="{FF2B5EF4-FFF2-40B4-BE49-F238E27FC236}">
                <a16:creationId xmlns:a16="http://schemas.microsoft.com/office/drawing/2014/main" id="{7F41B9E4-7973-4DE3-BBBB-83A3EE0C37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B9EBC-2047-4C97-A884-3953610210F2}"/>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20903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B176D3-08CA-4CB1-A9DC-C75D0EB20BF7}"/>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3" name="Footer Placeholder 2">
            <a:extLst>
              <a:ext uri="{FF2B5EF4-FFF2-40B4-BE49-F238E27FC236}">
                <a16:creationId xmlns:a16="http://schemas.microsoft.com/office/drawing/2014/main" id="{EB3951A1-2D0C-4A5E-A9C3-18CF28056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51D20C-625C-4634-903E-C2172939B68C}"/>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150229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8884-A9B8-4B70-8503-109296008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0E13EF-C0EA-45FC-BE33-BEC5D4071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0E8259-844B-44CD-98E7-019CFA0A9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D0279F-C7EF-430E-AD94-9EB8A1D38B55}"/>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6" name="Footer Placeholder 5">
            <a:extLst>
              <a:ext uri="{FF2B5EF4-FFF2-40B4-BE49-F238E27FC236}">
                <a16:creationId xmlns:a16="http://schemas.microsoft.com/office/drawing/2014/main" id="{0405023E-ABB5-4CB2-BECC-76BF9AFB9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7B1D7-EBF5-49E5-B200-4A72E865EF4E}"/>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190510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1941-0474-4990-90D2-6D032AE14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13E66E-DC5E-41CD-93EE-57495738F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5570A2-D83B-4714-8DD5-2EAD84246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8140B4-041E-475F-84F6-F333575E0F26}"/>
              </a:ext>
            </a:extLst>
          </p:cNvPr>
          <p:cNvSpPr>
            <a:spLocks noGrp="1"/>
          </p:cNvSpPr>
          <p:nvPr>
            <p:ph type="dt" sz="half" idx="10"/>
          </p:nvPr>
        </p:nvSpPr>
        <p:spPr/>
        <p:txBody>
          <a:bodyPr/>
          <a:lstStyle/>
          <a:p>
            <a:fld id="{D741D991-F4CD-44A7-9539-A7318C818DB8}" type="datetimeFigureOut">
              <a:rPr lang="en-US" smtClean="0"/>
              <a:t>8/10/2020</a:t>
            </a:fld>
            <a:endParaRPr lang="en-US"/>
          </a:p>
        </p:txBody>
      </p:sp>
      <p:sp>
        <p:nvSpPr>
          <p:cNvPr id="6" name="Footer Placeholder 5">
            <a:extLst>
              <a:ext uri="{FF2B5EF4-FFF2-40B4-BE49-F238E27FC236}">
                <a16:creationId xmlns:a16="http://schemas.microsoft.com/office/drawing/2014/main" id="{59CEBB3E-E861-43BA-A083-0730DC135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BF777-3248-48E7-8701-6139A5AABFAC}"/>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186682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A28C2-0A2F-4C63-A7F2-4AFD31F67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CD24EE-3F1C-448B-A200-5BCE58E5C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1EB8DA-10BE-45F8-9807-BEF5C7BA9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1D991-F4CD-44A7-9539-A7318C818DB8}" type="datetimeFigureOut">
              <a:rPr lang="en-US" smtClean="0"/>
              <a:t>8/10/2020</a:t>
            </a:fld>
            <a:endParaRPr lang="en-US"/>
          </a:p>
        </p:txBody>
      </p:sp>
      <p:sp>
        <p:nvSpPr>
          <p:cNvPr id="5" name="Footer Placeholder 4">
            <a:extLst>
              <a:ext uri="{FF2B5EF4-FFF2-40B4-BE49-F238E27FC236}">
                <a16:creationId xmlns:a16="http://schemas.microsoft.com/office/drawing/2014/main" id="{495901E6-373A-4396-BEF1-F119E8174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99CAE9-77E6-4F85-A913-4C02C3524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EC145-EF2D-460E-AC64-91D259F5AEA0}" type="slidenum">
              <a:rPr lang="en-US" smtClean="0"/>
              <a:t>‹#›</a:t>
            </a:fld>
            <a:endParaRPr lang="en-US"/>
          </a:p>
        </p:txBody>
      </p:sp>
    </p:spTree>
    <p:extLst>
      <p:ext uri="{BB962C8B-B14F-4D97-AF65-F5344CB8AC3E}">
        <p14:creationId xmlns:p14="http://schemas.microsoft.com/office/powerpoint/2010/main" val="209176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1B1A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4B8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B8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B8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B8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B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3B94-EB2F-41B7-9B66-F74606744A9F}"/>
              </a:ext>
            </a:extLst>
          </p:cNvPr>
          <p:cNvSpPr>
            <a:spLocks noGrp="1"/>
          </p:cNvSpPr>
          <p:nvPr>
            <p:ph type="ctrTitle"/>
          </p:nvPr>
        </p:nvSpPr>
        <p:spPr>
          <a:xfrm>
            <a:off x="2353006" y="4800238"/>
            <a:ext cx="7620000" cy="2387600"/>
          </a:xfrm>
        </p:spPr>
        <p:txBody>
          <a:bodyPr>
            <a:normAutofit/>
          </a:bodyPr>
          <a:lstStyle/>
          <a:p>
            <a:r>
              <a:rPr lang="en-US" sz="15000" b="1" spc="-300" dirty="0">
                <a:solidFill>
                  <a:srgbClr val="01B0AF"/>
                </a:solidFill>
                <a:latin typeface="Calibri" panose="020F0502020204030204" pitchFamily="34" charset="0"/>
                <a:cs typeface="Calibri" panose="020F0502020204030204" pitchFamily="34" charset="0"/>
              </a:rPr>
              <a:t>Welcome</a:t>
            </a:r>
          </a:p>
        </p:txBody>
      </p:sp>
    </p:spTree>
    <p:extLst>
      <p:ext uri="{BB962C8B-B14F-4D97-AF65-F5344CB8AC3E}">
        <p14:creationId xmlns:p14="http://schemas.microsoft.com/office/powerpoint/2010/main" val="156857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4ABD-D82E-4870-BDDB-6FC7A013FD96}"/>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5254686D-C213-43D1-99A1-5198A82DF67D}"/>
              </a:ext>
            </a:extLst>
          </p:cNvPr>
          <p:cNvSpPr>
            <a:spLocks noGrp="1"/>
          </p:cNvSpPr>
          <p:nvPr>
            <p:ph idx="1"/>
          </p:nvPr>
        </p:nvSpPr>
        <p:spPr>
          <a:xfrm>
            <a:off x="838200" y="1594994"/>
            <a:ext cx="10515600" cy="4351338"/>
          </a:xfrm>
        </p:spPr>
        <p:txBody>
          <a:bodyPr>
            <a:normAutofit lnSpcReduction="10000"/>
          </a:bodyPr>
          <a:lstStyle/>
          <a:p>
            <a:pPr lvl="0">
              <a:defRPr/>
            </a:pPr>
            <a:r>
              <a:rPr lang="en-US" dirty="0"/>
              <a:t>List your employer along with any potential conflicts of interest.</a:t>
            </a:r>
          </a:p>
          <a:p>
            <a:pPr lvl="0">
              <a:defRPr/>
            </a:pPr>
            <a:r>
              <a:rPr lang="en-US" dirty="0"/>
              <a:t>If you have none, please enter the following statement: “I have no conflicts of interest to disclose.”</a:t>
            </a:r>
          </a:p>
          <a:p>
            <a:pPr marL="457200" lvl="1" indent="0">
              <a:buNone/>
            </a:pPr>
            <a:endParaRPr lang="en-US" sz="1600" dirty="0">
              <a:solidFill>
                <a:srgbClr val="C00000"/>
              </a:solidFill>
            </a:endParaRPr>
          </a:p>
          <a:p>
            <a:pPr marL="0" indent="0">
              <a:buNone/>
            </a:pPr>
            <a:r>
              <a:rPr lang="en-US" sz="2200" dirty="0">
                <a:solidFill>
                  <a:schemeClr val="accent5">
                    <a:lumMod val="75000"/>
                  </a:schemeClr>
                </a:solidFill>
              </a:rPr>
              <a:t>Speakers are also required to disclose the following, if applicable, to the audience at the beginning of your presentation (in accordance with ACCME standards and Food and Drug Administration requirements):</a:t>
            </a:r>
          </a:p>
          <a:p>
            <a:pPr lvl="1"/>
            <a:r>
              <a:rPr lang="en-US" sz="2200" dirty="0">
                <a:solidFill>
                  <a:schemeClr val="accent5">
                    <a:lumMod val="75000"/>
                  </a:schemeClr>
                </a:solidFill>
              </a:rPr>
              <a:t>Any vested interest or intention to discuss off-label and/or investigational use of pharmaceuticals or devices.</a:t>
            </a:r>
          </a:p>
          <a:p>
            <a:pPr lvl="1"/>
            <a:r>
              <a:rPr lang="en-US" sz="2200" dirty="0">
                <a:solidFill>
                  <a:schemeClr val="accent5">
                    <a:lumMod val="75000"/>
                  </a:schemeClr>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endParaRPr lang="en-US" sz="1600" b="1" dirty="0">
              <a:solidFill>
                <a:srgbClr val="C00000"/>
              </a:solidFill>
            </a:endParaRPr>
          </a:p>
          <a:p>
            <a:endParaRPr lang="en-US" dirty="0"/>
          </a:p>
        </p:txBody>
      </p:sp>
    </p:spTree>
    <p:extLst>
      <p:ext uri="{BB962C8B-B14F-4D97-AF65-F5344CB8AC3E}">
        <p14:creationId xmlns:p14="http://schemas.microsoft.com/office/powerpoint/2010/main" val="46808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7FCF-19C6-4DBF-A7EC-EC177309BE7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9605A5B-EE49-43F4-AADB-3308BF6FB8E2}"/>
              </a:ext>
            </a:extLst>
          </p:cNvPr>
          <p:cNvSpPr>
            <a:spLocks noGrp="1"/>
          </p:cNvSpPr>
          <p:nvPr>
            <p:ph idx="1"/>
          </p:nvPr>
        </p:nvSpPr>
        <p:spPr/>
        <p:txBody>
          <a:bodyPr>
            <a:normAutofit lnSpcReduction="10000"/>
          </a:bodyPr>
          <a:lstStyle/>
          <a:p>
            <a:pPr lvl="0">
              <a:defRPr/>
            </a:pPr>
            <a:r>
              <a:rPr lang="en-US" sz="2600" dirty="0"/>
              <a:t>List two to three objectives that highlight the instructional content and/or expected learning outcomes of your presentation.</a:t>
            </a:r>
          </a:p>
          <a:p>
            <a:pPr lvl="0">
              <a:defRPr/>
            </a:pPr>
            <a:r>
              <a:rPr lang="en-US" sz="2600" dirty="0"/>
              <a:t>Describe what the learner is expected to do differently, keeping in mind your identified practice gaps, needs, and expected results.</a:t>
            </a:r>
          </a:p>
          <a:p>
            <a:pPr lvl="1">
              <a:defRPr/>
            </a:pPr>
            <a:r>
              <a:rPr lang="en-US" sz="2300" dirty="0"/>
              <a:t>Examples of expected results include increasing knowledge/skills and, when appropriate, applying new strategies to make practice modifications.</a:t>
            </a:r>
          </a:p>
          <a:p>
            <a:pPr lvl="0">
              <a:defRPr/>
            </a:pPr>
            <a:r>
              <a:rPr lang="en-US" sz="2600" dirty="0"/>
              <a:t>Outcomes should be grounded in real expertise (what are the best performers deciding/doing?).</a:t>
            </a:r>
          </a:p>
          <a:p>
            <a:pPr lvl="0">
              <a:defRPr/>
            </a:pPr>
            <a:r>
              <a:rPr lang="en-US" sz="2600" dirty="0"/>
              <a:t>Address potential challenges/barriers to change during your talk and discuss potential solutions so that learners are better equipped to make changes in practice if needed.</a:t>
            </a:r>
          </a:p>
          <a:p>
            <a:pPr marL="0" indent="0">
              <a:buNone/>
            </a:pPr>
            <a:endParaRPr lang="en-US" dirty="0"/>
          </a:p>
        </p:txBody>
      </p:sp>
    </p:spTree>
    <p:extLst>
      <p:ext uri="{BB962C8B-B14F-4D97-AF65-F5344CB8AC3E}">
        <p14:creationId xmlns:p14="http://schemas.microsoft.com/office/powerpoint/2010/main" val="412643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FDCC0BE-0ED7-416A-B79D-4B95588FB2FD}"/>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06933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stretch>
            <a:fillRect/>
          </a:stretch>
        </p:blipFill>
        <p:spPr>
          <a:xfrm>
            <a:off x="0" y="0"/>
            <a:ext cx="12192000" cy="6849687"/>
          </a:xfrm>
          <a:prstGeom prst="rect">
            <a:avLst/>
          </a:prstGeom>
        </p:spPr>
      </p:pic>
    </p:spTree>
    <p:extLst>
      <p:ext uri="{BB962C8B-B14F-4D97-AF65-F5344CB8AC3E}">
        <p14:creationId xmlns:p14="http://schemas.microsoft.com/office/powerpoint/2010/main" val="17730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7CD99-DF11-42D0-AFBE-CD5ACE21C99C}"/>
              </a:ext>
            </a:extLst>
          </p:cNvPr>
          <p:cNvSpPr>
            <a:spLocks noGrp="1"/>
          </p:cNvSpPr>
          <p:nvPr>
            <p:ph type="title"/>
          </p:nvPr>
        </p:nvSpPr>
        <p:spPr/>
        <p:txBody>
          <a:bodyPr/>
          <a:lstStyle/>
          <a:p>
            <a:r>
              <a:rPr lang="en-US" dirty="0"/>
              <a:t>Effective Educational Practices</a:t>
            </a:r>
          </a:p>
        </p:txBody>
      </p:sp>
      <p:sp>
        <p:nvSpPr>
          <p:cNvPr id="5" name="Content Placeholder 4">
            <a:extLst>
              <a:ext uri="{FF2B5EF4-FFF2-40B4-BE49-F238E27FC236}">
                <a16:creationId xmlns:a16="http://schemas.microsoft.com/office/drawing/2014/main" id="{ED8F96F2-35D4-418C-A349-2EFEC0BB11BD}"/>
              </a:ext>
            </a:extLst>
          </p:cNvPr>
          <p:cNvSpPr>
            <a:spLocks noGrp="1"/>
          </p:cNvSpPr>
          <p:nvPr>
            <p:ph idx="1"/>
          </p:nvPr>
        </p:nvSpPr>
        <p:spPr/>
        <p:txBody>
          <a:bodyPr>
            <a:normAutofit lnSpcReduction="10000"/>
          </a:bodyPr>
          <a:lstStyle/>
          <a:p>
            <a:r>
              <a:rPr lang="en-US" dirty="0"/>
              <a:t>Talk titles should inspire curiosity. If you update your talk title, please send it to ASTRO staff so they can update the program.</a:t>
            </a:r>
          </a:p>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 Be sure you know when your session will be addressing Q&amp;A.</a:t>
            </a:r>
          </a:p>
          <a:p>
            <a:r>
              <a:rPr lang="en-US" dirty="0"/>
              <a:t>Show how this education can help attendees make a meaningful, positive change in their day-to-day practice.</a:t>
            </a:r>
          </a:p>
          <a:p>
            <a:endParaRPr lang="en-US" dirty="0"/>
          </a:p>
        </p:txBody>
      </p:sp>
    </p:spTree>
    <p:extLst>
      <p:ext uri="{BB962C8B-B14F-4D97-AF65-F5344CB8AC3E}">
        <p14:creationId xmlns:p14="http://schemas.microsoft.com/office/powerpoint/2010/main" val="425634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3058-134A-4E8B-9692-5C9B3F2903FC}"/>
              </a:ext>
            </a:extLst>
          </p:cNvPr>
          <p:cNvSpPr>
            <a:spLocks noGrp="1"/>
          </p:cNvSpPr>
          <p:nvPr>
            <p:ph type="title"/>
          </p:nvPr>
        </p:nvSpPr>
        <p:spPr/>
        <p:txBody>
          <a:bodyPr/>
          <a:lstStyle/>
          <a:p>
            <a:r>
              <a:rPr lang="en-US" dirty="0"/>
              <a:t>Conclusion/Summary </a:t>
            </a:r>
            <a:r>
              <a:rPr lang="en-US" sz="4800" dirty="0"/>
              <a:t>– </a:t>
            </a:r>
            <a:r>
              <a:rPr lang="en-US" dirty="0"/>
              <a:t>at the end of your talk</a:t>
            </a:r>
          </a:p>
        </p:txBody>
      </p:sp>
      <p:sp>
        <p:nvSpPr>
          <p:cNvPr id="3" name="Content Placeholder 2">
            <a:extLst>
              <a:ext uri="{FF2B5EF4-FFF2-40B4-BE49-F238E27FC236}">
                <a16:creationId xmlns:a16="http://schemas.microsoft.com/office/drawing/2014/main" id="{94EAEF44-DE35-4C57-879B-4278F29D835D}"/>
              </a:ext>
            </a:extLst>
          </p:cNvPr>
          <p:cNvSpPr>
            <a:spLocks noGrp="1"/>
          </p:cNvSpPr>
          <p:nvPr>
            <p:ph idx="1"/>
          </p:nvPr>
        </p:nvSpPr>
        <p:spPr/>
        <p:txBody>
          <a:bodyPr/>
          <a:lstStyle/>
          <a:p>
            <a:pPr lvl="0">
              <a:defRPr/>
            </a:pPr>
            <a:r>
              <a:rPr lang="en-US" sz="2500" dirty="0"/>
              <a:t>What are the main teaching points/takeaways from your talk?</a:t>
            </a:r>
          </a:p>
          <a:p>
            <a:pPr lvl="1">
              <a:defRPr/>
            </a:pPr>
            <a:r>
              <a:rPr lang="en-US" sz="2100" dirty="0"/>
              <a:t>If applicable, include key takeaways after each section of the talk so the audience can “digest” the material as the talk proceeds.</a:t>
            </a:r>
          </a:p>
          <a:p>
            <a:pPr lvl="0">
              <a:defRPr/>
            </a:pPr>
            <a:r>
              <a:rPr lang="en-US" sz="2500" dirty="0"/>
              <a:t>What changes and/or improvements in patient care should your audience make as a result of your presentation?</a:t>
            </a:r>
          </a:p>
          <a:p>
            <a:pPr lvl="0">
              <a:defRPr/>
            </a:pPr>
            <a:r>
              <a:rPr lang="en-US" sz="2500" dirty="0"/>
              <a:t>How should the audience incorporate information into their current practice?</a:t>
            </a:r>
          </a:p>
          <a:p>
            <a:pPr lvl="0">
              <a:defRPr/>
            </a:pPr>
            <a:r>
              <a:rPr lang="en-US" sz="2500" dirty="0"/>
              <a:t>How does your lecture improve their competency?  </a:t>
            </a:r>
          </a:p>
          <a:p>
            <a:pPr lvl="0">
              <a:defRPr/>
            </a:pPr>
            <a:r>
              <a:rPr lang="en-US" sz="2500" dirty="0"/>
              <a:t>How does your lecture address potential challenges/barriers?</a:t>
            </a:r>
          </a:p>
        </p:txBody>
      </p:sp>
    </p:spTree>
    <p:extLst>
      <p:ext uri="{BB962C8B-B14F-4D97-AF65-F5344CB8AC3E}">
        <p14:creationId xmlns:p14="http://schemas.microsoft.com/office/powerpoint/2010/main" val="175115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F89E-B627-47AA-826E-7C4F9E171E09}"/>
              </a:ext>
            </a:extLst>
          </p:cNvPr>
          <p:cNvSpPr>
            <a:spLocks noGrp="1"/>
          </p:cNvSpPr>
          <p:nvPr>
            <p:ph type="title"/>
          </p:nvPr>
        </p:nvSpPr>
        <p:spPr/>
        <p:txBody>
          <a:bodyPr/>
          <a:lstStyle/>
          <a:p>
            <a:r>
              <a:rPr lang="en-US" dirty="0"/>
              <a:t>Widescreen Format</a:t>
            </a:r>
          </a:p>
        </p:txBody>
      </p:sp>
      <p:sp>
        <p:nvSpPr>
          <p:cNvPr id="3" name="Content Placeholder 2">
            <a:extLst>
              <a:ext uri="{FF2B5EF4-FFF2-40B4-BE49-F238E27FC236}">
                <a16:creationId xmlns:a16="http://schemas.microsoft.com/office/drawing/2014/main" id="{E10564BF-918D-43BD-95C2-BD4091A7DB79}"/>
              </a:ext>
            </a:extLst>
          </p:cNvPr>
          <p:cNvSpPr>
            <a:spLocks noGrp="1"/>
          </p:cNvSpPr>
          <p:nvPr>
            <p:ph idx="1"/>
          </p:nvPr>
        </p:nvSpPr>
        <p:spPr>
          <a:xfrm>
            <a:off x="838200" y="1644316"/>
            <a:ext cx="10515600" cy="4532647"/>
          </a:xfrm>
        </p:spPr>
        <p:txBody>
          <a:bodyPr>
            <a:normAutofit fontScale="85000" lnSpcReduction="20000"/>
          </a:bodyPr>
          <a:lstStyle/>
          <a:p>
            <a:r>
              <a:rPr lang="en-US" dirty="0"/>
              <a:t>To take full advantage of the widescreen format, we recommend that you build or convert your presentation to 16:9.</a:t>
            </a:r>
          </a:p>
          <a:p>
            <a:r>
              <a:rPr lang="en-US" dirty="0"/>
              <a:t>If you would prefer to use your own PowerPoint template, you can change an existing 4:3 presentation into a 16:9 widescreen format. </a:t>
            </a:r>
          </a:p>
          <a:p>
            <a:pPr lvl="0"/>
            <a:r>
              <a:rPr lang="en-US" dirty="0"/>
              <a:t>For </a:t>
            </a:r>
            <a:r>
              <a:rPr lang="en-US" b="1" dirty="0"/>
              <a:t>PowerPoint 2010 and 2007</a:t>
            </a:r>
            <a:r>
              <a:rPr lang="en-US" dirty="0"/>
              <a:t>, on the "Design" tab, click on "Page Setup". In the drop-down box, select "On-Screen Show (16:9)" and click "OK."  </a:t>
            </a:r>
          </a:p>
          <a:p>
            <a:r>
              <a:rPr lang="en-US" dirty="0"/>
              <a:t>If you are using </a:t>
            </a:r>
            <a:r>
              <a:rPr lang="en-US" b="1" dirty="0"/>
              <a:t>Office 2003</a:t>
            </a:r>
            <a:r>
              <a:rPr lang="en-US" dirty="0"/>
              <a:t>, click "File" and select "Page Setup" and then enter in "10" in the first field and "5.63" in the second field and click "OK." </a:t>
            </a:r>
          </a:p>
          <a:p>
            <a:r>
              <a:rPr lang="en-US" dirty="0"/>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a:p>
            <a:r>
              <a:rPr lang="en-US" dirty="0"/>
              <a:t>To add your Twitter handle, go to the "View" tab, click on "Slide Master" and edit that field below. Your Twitter handle </a:t>
            </a:r>
            <a:r>
              <a:rPr lang="en-US"/>
              <a:t>will appear on </a:t>
            </a:r>
            <a:r>
              <a:rPr lang="en-US" dirty="0"/>
              <a:t>all slides.</a:t>
            </a:r>
          </a:p>
        </p:txBody>
      </p:sp>
    </p:spTree>
    <p:extLst>
      <p:ext uri="{BB962C8B-B14F-4D97-AF65-F5344CB8AC3E}">
        <p14:creationId xmlns:p14="http://schemas.microsoft.com/office/powerpoint/2010/main" val="176881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7FCF-19C6-4DBF-A7EC-EC177309BE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605A5B-EE49-43F4-AADB-3308BF6FB8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53672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681</Words>
  <Application>Microsoft Office PowerPoint</Application>
  <PresentationFormat>Widescreen</PresentationFormat>
  <Paragraphs>34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Welcome</vt:lpstr>
      <vt:lpstr>Disclosure</vt:lpstr>
      <vt:lpstr>Learning Objectives</vt:lpstr>
      <vt:lpstr>PowerPoint Presentation</vt:lpstr>
      <vt:lpstr>PowerPoint Presentation</vt:lpstr>
      <vt:lpstr>Effective Educational Practices</vt:lpstr>
      <vt:lpstr>Conclusion/Summary – at the end of your talk</vt:lpstr>
      <vt:lpstr>Widescreen Format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Jaimie Hernandez</dc:creator>
  <cp:lastModifiedBy>Beth Bukata</cp:lastModifiedBy>
  <cp:revision>15</cp:revision>
  <dcterms:created xsi:type="dcterms:W3CDTF">2018-08-22T11:57:57Z</dcterms:created>
  <dcterms:modified xsi:type="dcterms:W3CDTF">2020-08-10T15:26:59Z</dcterms:modified>
</cp:coreProperties>
</file>