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74" r:id="rId2"/>
    <p:sldId id="501" r:id="rId3"/>
    <p:sldId id="294" r:id="rId4"/>
    <p:sldId id="277" r:id="rId5"/>
    <p:sldId id="285" r:id="rId6"/>
    <p:sldId id="269" r:id="rId7"/>
    <p:sldId id="270" r:id="rId8"/>
    <p:sldId id="324" r:id="rId9"/>
    <p:sldId id="349" r:id="rId10"/>
    <p:sldId id="329" r:id="rId11"/>
    <p:sldId id="330" r:id="rId12"/>
    <p:sldId id="331" r:id="rId13"/>
    <p:sldId id="332" r:id="rId14"/>
    <p:sldId id="333" r:id="rId15"/>
    <p:sldId id="325" r:id="rId16"/>
    <p:sldId id="334" r:id="rId17"/>
    <p:sldId id="335" r:id="rId18"/>
    <p:sldId id="336" r:id="rId19"/>
    <p:sldId id="337" r:id="rId20"/>
    <p:sldId id="338" r:id="rId21"/>
    <p:sldId id="326" r:id="rId22"/>
    <p:sldId id="339" r:id="rId23"/>
    <p:sldId id="327" r:id="rId24"/>
    <p:sldId id="344" r:id="rId25"/>
    <p:sldId id="343" r:id="rId26"/>
    <p:sldId id="341" r:id="rId27"/>
    <p:sldId id="342" r:id="rId28"/>
    <p:sldId id="345" r:id="rId29"/>
    <p:sldId id="328" r:id="rId30"/>
    <p:sldId id="346" r:id="rId31"/>
    <p:sldId id="347" r:id="rId32"/>
    <p:sldId id="34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C5E0B4"/>
    <a:srgbClr val="BDD7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11/27/2018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dirty="0"/>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11/27/2018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stro.org/" TargetMode="External"/><Relationship Id="rId2" Type="http://schemas.openxmlformats.org/officeDocument/2006/relationships/hyperlink" Target="https://www.practicalradonc.org/article/S1879-8500(18)30051-1/abstrac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Autofit/>
          </a:bodyPr>
          <a:lstStyle/>
          <a:p>
            <a:r>
              <a:rPr lang="en-US" sz="4000" b="1" dirty="0"/>
              <a:t>Radiation Therapy for the Whole Breast: An ASTRO Evidence-Based Guideline</a:t>
            </a:r>
            <a:br>
              <a:rPr lang="en-US" sz="4000" b="1" dirty="0"/>
            </a:br>
            <a:br>
              <a:rPr lang="en-US" sz="4000" b="1" dirty="0"/>
            </a:br>
            <a:br>
              <a:rPr lang="en-US" sz="2400" dirty="0"/>
            </a:br>
            <a:r>
              <a:rPr lang="en-US" sz="2400" dirty="0"/>
              <a:t>Endorsed by the Royal Australian and New Zealand College of Radiologists and the Society of Surgical Oncology</a:t>
            </a:r>
          </a:p>
        </p:txBody>
      </p:sp>
    </p:spTree>
    <p:extLst>
      <p:ext uri="{BB962C8B-B14F-4D97-AF65-F5344CB8AC3E}">
        <p14:creationId xmlns:p14="http://schemas.microsoft.com/office/powerpoint/2010/main" val="1745785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KQ1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292654" y="1898908"/>
            <a:ext cx="4845132" cy="3536992"/>
          </a:xfrm>
        </p:spPr>
        <p:txBody>
          <a:bodyPr>
            <a:normAutofit lnSpcReduction="10000"/>
          </a:bodyPr>
          <a:lstStyle/>
          <a:p>
            <a:pPr marL="0" indent="0">
              <a:buNone/>
            </a:pPr>
            <a:r>
              <a:rPr lang="en-US" sz="2000" b="1" i="1" u="sng" dirty="0"/>
              <a:t>Grade, margins, ER/PR/HER2 status and biology</a:t>
            </a:r>
            <a:endParaRPr lang="en-US" sz="2000" b="1" dirty="0"/>
          </a:p>
          <a:p>
            <a:r>
              <a:rPr lang="en-US" sz="2000" b="1" dirty="0"/>
              <a:t>KQ1B</a:t>
            </a:r>
            <a:r>
              <a:rPr lang="en-US" sz="2000" dirty="0"/>
              <a:t>: The decision to offer HF-WBI should be independent of tumor grade. </a:t>
            </a:r>
          </a:p>
          <a:p>
            <a:endParaRPr lang="en-US" sz="2000" dirty="0"/>
          </a:p>
          <a:p>
            <a:endParaRPr lang="en-US" sz="2000" dirty="0"/>
          </a:p>
          <a:p>
            <a:endParaRPr lang="en-US" sz="2000" dirty="0"/>
          </a:p>
          <a:p>
            <a:r>
              <a:rPr lang="en-US" sz="2000" b="1" dirty="0"/>
              <a:t>KQ1C</a:t>
            </a:r>
            <a:r>
              <a:rPr lang="en-US" sz="2000" dirty="0"/>
              <a:t>: The decision to offer HF-WBI may be independent of hormone receptor status, HER2 receptor status, and margin status.</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137786" y="2099654"/>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4290" rIns="34290"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825243"/>
              </a:xfrm>
              <a:prstGeom prst="rect">
                <a:avLst/>
              </a:prstGeom>
              <a:noFill/>
            </p:spPr>
            <p:txBody>
              <a:bodyPr wrap="square" rtlCol="0">
                <a:spAutoFit/>
              </a:bodyPr>
              <a:lstStyle/>
              <a:p>
                <a:pPr algn="ctr"/>
                <a:endParaRPr lang="en-US" sz="1350" dirty="0"/>
              </a:p>
              <a:p>
                <a:pPr algn="ctr"/>
                <a:r>
                  <a:rPr lang="en-US" dirty="0"/>
                  <a:t>Strong</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4290" rIns="34290"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High</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693979"/>
                <a:ext cx="1457698" cy="528156"/>
              </a:xfrm>
              <a:prstGeom prst="rect">
                <a:avLst/>
              </a:prstGeom>
              <a:noFill/>
            </p:spPr>
            <p:txBody>
              <a:bodyPr wrap="square" lIns="34290" rIns="34290" rtlCol="0">
                <a:spAutoFit/>
              </a:bodyPr>
              <a:lstStyle/>
              <a:p>
                <a:pPr algn="ctr"/>
                <a:r>
                  <a:rPr lang="en-US" dirty="0"/>
                  <a:t>100%</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137786" y="3951012"/>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58253"/>
              </a:xfrm>
              <a:prstGeom prst="rect">
                <a:avLst/>
              </a:prstGeom>
              <a:noFill/>
            </p:spPr>
            <p:txBody>
              <a:bodyPr wrap="square" lIns="34290" rIns="34290" rtlCol="0">
                <a:spAutoFit/>
              </a:bodyPr>
              <a:lstStyle/>
              <a:p>
                <a:pPr algn="ctr"/>
                <a:endParaRPr lang="en-US" sz="1500" dirty="0"/>
              </a:p>
              <a:p>
                <a:pPr algn="ctr"/>
                <a:r>
                  <a:rPr lang="en-US" dirty="0"/>
                  <a:t>100%*</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
        <p:nvSpPr>
          <p:cNvPr id="50" name="TextBox 49">
            <a:extLst>
              <a:ext uri="{FF2B5EF4-FFF2-40B4-BE49-F238E27FC236}">
                <a16:creationId xmlns:a16="http://schemas.microsoft.com/office/drawing/2014/main" id="{589A3EF7-2417-4FFF-95FB-D8C0EF70A8FF}"/>
              </a:ext>
            </a:extLst>
          </p:cNvPr>
          <p:cNvSpPr txBox="1"/>
          <p:nvPr/>
        </p:nvSpPr>
        <p:spPr>
          <a:xfrm>
            <a:off x="914400" y="5791200"/>
            <a:ext cx="3164032" cy="276999"/>
          </a:xfrm>
          <a:prstGeom prst="rect">
            <a:avLst/>
          </a:prstGeom>
          <a:noFill/>
        </p:spPr>
        <p:txBody>
          <a:bodyPr wrap="square" rtlCol="0">
            <a:spAutoFit/>
          </a:bodyPr>
          <a:lstStyle/>
          <a:p>
            <a:r>
              <a:rPr lang="en-US" sz="1200" dirty="0"/>
              <a:t>* Physicist representative abstained from rating.</a:t>
            </a:r>
          </a:p>
        </p:txBody>
      </p:sp>
    </p:spTree>
    <p:extLst>
      <p:ext uri="{BB962C8B-B14F-4D97-AF65-F5344CB8AC3E}">
        <p14:creationId xmlns:p14="http://schemas.microsoft.com/office/powerpoint/2010/main" val="2978470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KQ1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465667" y="1779634"/>
            <a:ext cx="4754088" cy="3536992"/>
          </a:xfrm>
        </p:spPr>
        <p:txBody>
          <a:bodyPr>
            <a:normAutofit lnSpcReduction="10000"/>
          </a:bodyPr>
          <a:lstStyle/>
          <a:p>
            <a:pPr marL="0" indent="0">
              <a:buNone/>
            </a:pPr>
            <a:r>
              <a:rPr lang="en-US" sz="2000" b="1" i="1" u="sng" dirty="0"/>
              <a:t>Normal tissue exposure</a:t>
            </a:r>
            <a:endParaRPr lang="en-US" sz="2000" dirty="0"/>
          </a:p>
          <a:p>
            <a:r>
              <a:rPr lang="en-US" sz="2000" b="1" dirty="0"/>
              <a:t>KQ1D</a:t>
            </a:r>
            <a:r>
              <a:rPr lang="en-US" sz="2000" dirty="0"/>
              <a:t>: The decision to offer hypofractionation should be independent of breast cancer laterality.  </a:t>
            </a:r>
          </a:p>
          <a:p>
            <a:pPr marL="0" indent="0">
              <a:buNone/>
            </a:pPr>
            <a:endParaRPr lang="en-US" sz="2000" dirty="0"/>
          </a:p>
          <a:p>
            <a:pPr marL="0" indent="0">
              <a:buNone/>
            </a:pPr>
            <a:r>
              <a:rPr lang="en-US" sz="2000" b="1" i="1" u="sng" dirty="0"/>
              <a:t>Systemic therapy receipt</a:t>
            </a:r>
            <a:endParaRPr lang="en-US" sz="2000" b="1" dirty="0"/>
          </a:p>
          <a:p>
            <a:r>
              <a:rPr lang="en-US" sz="2000" b="1" dirty="0"/>
              <a:t>KQ1E</a:t>
            </a:r>
            <a:r>
              <a:rPr lang="en-US" sz="2000" dirty="0"/>
              <a:t>: The decision to offer HF-WBI should be independent of chemotherapy received prior to radiation and trastuzumab or endocrine therapy received prior to or during radiation. </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310799" y="1860353"/>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825243"/>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310799" y="3810000"/>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825243"/>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92%*</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
        <p:nvSpPr>
          <p:cNvPr id="2" name="TextBox 1">
            <a:extLst>
              <a:ext uri="{FF2B5EF4-FFF2-40B4-BE49-F238E27FC236}">
                <a16:creationId xmlns:a16="http://schemas.microsoft.com/office/drawing/2014/main" id="{B675DDFD-213B-46F1-82CF-2AAB3CC9E33C}"/>
              </a:ext>
            </a:extLst>
          </p:cNvPr>
          <p:cNvSpPr txBox="1"/>
          <p:nvPr/>
        </p:nvSpPr>
        <p:spPr>
          <a:xfrm>
            <a:off x="1222540" y="5791200"/>
            <a:ext cx="3164032" cy="276999"/>
          </a:xfrm>
          <a:prstGeom prst="rect">
            <a:avLst/>
          </a:prstGeom>
          <a:noFill/>
        </p:spPr>
        <p:txBody>
          <a:bodyPr wrap="square" rtlCol="0">
            <a:spAutoFit/>
          </a:bodyPr>
          <a:lstStyle/>
          <a:p>
            <a:r>
              <a:rPr lang="en-US" sz="1200" dirty="0"/>
              <a:t>* Physicist representative abstained from rating.</a:t>
            </a:r>
          </a:p>
        </p:txBody>
      </p:sp>
    </p:spTree>
    <p:extLst>
      <p:ext uri="{BB962C8B-B14F-4D97-AF65-F5344CB8AC3E}">
        <p14:creationId xmlns:p14="http://schemas.microsoft.com/office/powerpoint/2010/main" val="2782363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KQ1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258000" y="1660504"/>
            <a:ext cx="4677888" cy="3902096"/>
          </a:xfrm>
        </p:spPr>
        <p:txBody>
          <a:bodyPr>
            <a:normAutofit lnSpcReduction="10000"/>
          </a:bodyPr>
          <a:lstStyle/>
          <a:p>
            <a:pPr marL="0" indent="0">
              <a:buNone/>
            </a:pPr>
            <a:r>
              <a:rPr lang="en-US" sz="2000" b="1" i="1" u="sng" dirty="0"/>
              <a:t>Age</a:t>
            </a:r>
            <a:endParaRPr lang="en-US" sz="2000" dirty="0"/>
          </a:p>
          <a:p>
            <a:r>
              <a:rPr lang="en-US" sz="2000" b="1" dirty="0"/>
              <a:t>KQ1F</a:t>
            </a:r>
            <a:r>
              <a:rPr lang="en-US" sz="2000" dirty="0"/>
              <a:t>: There is no evidence indicating deleterious effects of HF-WBI compared to CF-WBI in either younger or older patients, and thus HF-WBI may be used regardless of age. </a:t>
            </a:r>
          </a:p>
          <a:p>
            <a:endParaRPr lang="en-US" sz="2000" dirty="0"/>
          </a:p>
          <a:p>
            <a:endParaRPr lang="en-US" sz="2000" dirty="0"/>
          </a:p>
          <a:p>
            <a:pPr marL="0" indent="0">
              <a:buNone/>
            </a:pPr>
            <a:r>
              <a:rPr lang="en-US" sz="2000" b="1" i="1" u="sng" dirty="0"/>
              <a:t>Stage (including DCIS vs. invasive disease)</a:t>
            </a:r>
            <a:endParaRPr lang="en-US" sz="2000" b="1" dirty="0"/>
          </a:p>
          <a:p>
            <a:r>
              <a:rPr lang="en-US" sz="2000" b="1" dirty="0"/>
              <a:t>KQ1G</a:t>
            </a:r>
            <a:r>
              <a:rPr lang="en-US" sz="2000" dirty="0"/>
              <a:t>: HF-WBI may be used as an alternative to CF-WBI in patients with DCIS. </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103134" y="2004631"/>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368342"/>
                <a:ext cx="1457698" cy="858253"/>
              </a:xfrm>
              <a:prstGeom prst="rect">
                <a:avLst/>
              </a:prstGeom>
              <a:noFill/>
            </p:spPr>
            <p:txBody>
              <a:bodyPr wrap="square" lIns="34290" rIns="34290" rtlCol="0">
                <a:spAutoFit/>
              </a:bodyPr>
              <a:lstStyle/>
              <a:p>
                <a:pPr algn="ctr"/>
                <a:endParaRPr lang="en-US" sz="1500" dirty="0"/>
              </a:p>
              <a:p>
                <a:pPr algn="ctr"/>
                <a:r>
                  <a:rPr lang="en-US" dirty="0"/>
                  <a:t>93%</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134965" y="3993243"/>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86%</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3708979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KQ1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277836" y="1726818"/>
            <a:ext cx="4845132" cy="3536992"/>
          </a:xfrm>
        </p:spPr>
        <p:txBody>
          <a:bodyPr>
            <a:normAutofit lnSpcReduction="10000"/>
          </a:bodyPr>
          <a:lstStyle/>
          <a:p>
            <a:pPr marL="0" indent="0">
              <a:buNone/>
            </a:pPr>
            <a:r>
              <a:rPr lang="en-US" sz="1800" b="1" i="1" u="sng" dirty="0"/>
              <a:t>Histology</a:t>
            </a:r>
            <a:endParaRPr lang="en-US" sz="1800" dirty="0"/>
          </a:p>
          <a:p>
            <a:r>
              <a:rPr lang="en-US" sz="1800" b="1" dirty="0"/>
              <a:t>KQ1H</a:t>
            </a:r>
            <a:r>
              <a:rPr lang="en-US" sz="1800" dirty="0"/>
              <a:t>: CF-WBI may be preferred over HF-WBI when treating primary breast cancers with rare histologies that are most commonly treated with conventional fractionation when arising in other parts of the body.</a:t>
            </a:r>
          </a:p>
          <a:p>
            <a:endParaRPr lang="en-US" sz="1800" dirty="0"/>
          </a:p>
          <a:p>
            <a:pPr marL="0" indent="0">
              <a:buNone/>
            </a:pPr>
            <a:r>
              <a:rPr lang="en-US" sz="1800" b="1" i="1" u="sng" dirty="0"/>
              <a:t>Breast size and dose homogeneity</a:t>
            </a:r>
            <a:endParaRPr lang="en-US" sz="1800" b="1" dirty="0"/>
          </a:p>
          <a:p>
            <a:r>
              <a:rPr lang="en-US" sz="1800" b="1" dirty="0"/>
              <a:t>KQ1I</a:t>
            </a:r>
            <a:r>
              <a:rPr lang="en-US" sz="1800" dirty="0"/>
              <a:t>: The decision to offer HF-WBI should be independent of breast size (including central axis separation) provided that dose-homogeneity goals, as outlined in KQ4, can be achieved. </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140609" y="1892148"/>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Low</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140609" y="3657600"/>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825243"/>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
        <p:nvSpPr>
          <p:cNvPr id="2" name="TextBox 1">
            <a:extLst>
              <a:ext uri="{FF2B5EF4-FFF2-40B4-BE49-F238E27FC236}">
                <a16:creationId xmlns:a16="http://schemas.microsoft.com/office/drawing/2014/main" id="{B675DDFD-213B-46F1-82CF-2AAB3CC9E33C}"/>
              </a:ext>
            </a:extLst>
          </p:cNvPr>
          <p:cNvSpPr txBox="1"/>
          <p:nvPr/>
        </p:nvSpPr>
        <p:spPr>
          <a:xfrm>
            <a:off x="914400" y="5910844"/>
            <a:ext cx="3164032" cy="276999"/>
          </a:xfrm>
          <a:prstGeom prst="rect">
            <a:avLst/>
          </a:prstGeom>
          <a:noFill/>
        </p:spPr>
        <p:txBody>
          <a:bodyPr wrap="square" rtlCol="0">
            <a:spAutoFit/>
          </a:bodyPr>
          <a:lstStyle/>
          <a:p>
            <a:r>
              <a:rPr lang="en-US" sz="1200" dirty="0"/>
              <a:t>* Physicist representative abstained from rating.</a:t>
            </a:r>
          </a:p>
        </p:txBody>
      </p:sp>
    </p:spTree>
    <p:extLst>
      <p:ext uri="{BB962C8B-B14F-4D97-AF65-F5344CB8AC3E}">
        <p14:creationId xmlns:p14="http://schemas.microsoft.com/office/powerpoint/2010/main" val="1458613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KQ1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258789" y="1660504"/>
            <a:ext cx="4845132" cy="3536992"/>
          </a:xfrm>
        </p:spPr>
        <p:txBody>
          <a:bodyPr>
            <a:normAutofit lnSpcReduction="10000"/>
          </a:bodyPr>
          <a:lstStyle/>
          <a:p>
            <a:pPr marL="0" indent="0">
              <a:buNone/>
            </a:pPr>
            <a:r>
              <a:rPr lang="en-US" sz="2000" b="1" i="1" u="sng" dirty="0"/>
              <a:t>Collagen vascular disease and other relative contraindications to radiation</a:t>
            </a:r>
          </a:p>
          <a:p>
            <a:r>
              <a:rPr lang="en-US" sz="2000" b="1" dirty="0"/>
              <a:t>KQ1J</a:t>
            </a:r>
            <a:r>
              <a:rPr lang="en-US" sz="2000" dirty="0"/>
              <a:t>: In patients with breast augmentation, either HF-WBI or CF-WBI may be used.</a:t>
            </a:r>
          </a:p>
          <a:p>
            <a:pPr marL="0" indent="0">
              <a:buNone/>
            </a:pPr>
            <a:endParaRPr lang="en-US" sz="2000" b="1" dirty="0"/>
          </a:p>
          <a:p>
            <a:pPr marL="0" indent="0">
              <a:buNone/>
            </a:pPr>
            <a:endParaRPr lang="en-US" sz="2000" b="1" dirty="0"/>
          </a:p>
          <a:p>
            <a:r>
              <a:rPr lang="en-US" sz="2000" b="1" dirty="0"/>
              <a:t>KQ1K</a:t>
            </a:r>
            <a:r>
              <a:rPr lang="en-US" sz="2000" dirty="0"/>
              <a:t>: In patients with collagen vascular disease, if the patient and their physician opt for WBI, then either HF-WBI or CF-WBI may be used.</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103920" y="1858299"/>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Low</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85%*</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103920" y="3733800"/>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825243"/>
              </a:xfrm>
              <a:prstGeom prst="rect">
                <a:avLst/>
              </a:prstGeom>
              <a:noFill/>
            </p:spPr>
            <p:txBody>
              <a:bodyPr wrap="square" lIns="34290" rIns="34290" rtlCol="0">
                <a:spAutoFit/>
              </a:bodyPr>
              <a:lstStyle/>
              <a:p>
                <a:pPr algn="ctr"/>
                <a:endParaRPr lang="en-US" sz="1575" dirty="0"/>
              </a:p>
              <a:p>
                <a:pPr algn="ctr"/>
                <a:r>
                  <a:rPr lang="en-US" sz="1575" dirty="0"/>
                  <a:t>Conditional</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Low</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85%*</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
        <p:nvSpPr>
          <p:cNvPr id="2" name="TextBox 1">
            <a:extLst>
              <a:ext uri="{FF2B5EF4-FFF2-40B4-BE49-F238E27FC236}">
                <a16:creationId xmlns:a16="http://schemas.microsoft.com/office/drawing/2014/main" id="{B675DDFD-213B-46F1-82CF-2AAB3CC9E33C}"/>
              </a:ext>
            </a:extLst>
          </p:cNvPr>
          <p:cNvSpPr txBox="1"/>
          <p:nvPr/>
        </p:nvSpPr>
        <p:spPr>
          <a:xfrm>
            <a:off x="990600" y="5791200"/>
            <a:ext cx="3164032" cy="276999"/>
          </a:xfrm>
          <a:prstGeom prst="rect">
            <a:avLst/>
          </a:prstGeom>
          <a:noFill/>
        </p:spPr>
        <p:txBody>
          <a:bodyPr wrap="square" rtlCol="0">
            <a:spAutoFit/>
          </a:bodyPr>
          <a:lstStyle/>
          <a:p>
            <a:r>
              <a:rPr lang="en-US" sz="1200" dirty="0"/>
              <a:t>* Physicist representative abstained from rating.</a:t>
            </a:r>
          </a:p>
        </p:txBody>
      </p:sp>
    </p:spTree>
    <p:extLst>
      <p:ext uri="{BB962C8B-B14F-4D97-AF65-F5344CB8AC3E}">
        <p14:creationId xmlns:p14="http://schemas.microsoft.com/office/powerpoint/2010/main" val="762572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628650" y="1295400"/>
            <a:ext cx="7886700" cy="1343026"/>
          </a:xfrm>
        </p:spPr>
        <p:txBody>
          <a:bodyPr anchor="t" anchorCtr="0">
            <a:noAutofit/>
          </a:bodyPr>
          <a:lstStyle/>
          <a:p>
            <a:pPr algn="l">
              <a:spcBef>
                <a:spcPts val="0"/>
              </a:spcBef>
            </a:pPr>
            <a:r>
              <a:rPr lang="en-US" sz="2600" b="1" u="sng" dirty="0"/>
              <a:t>Key Question 2</a:t>
            </a:r>
            <a:r>
              <a:rPr lang="en-US" sz="2600" b="1" dirty="0"/>
              <a:t>: </a:t>
            </a:r>
            <a:r>
              <a:rPr lang="en-US" sz="2600" dirty="0"/>
              <a:t>When should patients receive a tumor bed boost in conjunction with whole breast irradiation and how should this vary as a function of: </a:t>
            </a:r>
          </a:p>
        </p:txBody>
      </p:sp>
      <p:sp>
        <p:nvSpPr>
          <p:cNvPr id="5" name="TextBox 4">
            <a:extLst>
              <a:ext uri="{FF2B5EF4-FFF2-40B4-BE49-F238E27FC236}">
                <a16:creationId xmlns:a16="http://schemas.microsoft.com/office/drawing/2014/main" id="{FD238055-5A23-4F8E-8ED4-930875BE7267}"/>
              </a:ext>
            </a:extLst>
          </p:cNvPr>
          <p:cNvSpPr txBox="1"/>
          <p:nvPr/>
        </p:nvSpPr>
        <p:spPr>
          <a:xfrm>
            <a:off x="628650" y="2638427"/>
            <a:ext cx="7886700" cy="2677656"/>
          </a:xfrm>
          <a:prstGeom prst="rect">
            <a:avLst/>
          </a:prstGeom>
          <a:noFill/>
        </p:spPr>
        <p:txBody>
          <a:bodyPr wrap="square" rtlCol="0">
            <a:spAutoFit/>
          </a:bodyPr>
          <a:lstStyle/>
          <a:p>
            <a:pPr marL="557213" lvl="1" indent="-214313">
              <a:buFont typeface="Arial" panose="020B0604020202020204" pitchFamily="34" charset="0"/>
              <a:buChar char="•"/>
            </a:pPr>
            <a:r>
              <a:rPr lang="en-US" sz="2100" dirty="0"/>
              <a:t>Stage/histology (including DCIS versus invasive disease) </a:t>
            </a:r>
          </a:p>
          <a:p>
            <a:pPr marL="557213" lvl="1" indent="-214313">
              <a:buFont typeface="Arial" panose="020B0604020202020204" pitchFamily="34" charset="0"/>
              <a:buChar char="•"/>
            </a:pPr>
            <a:r>
              <a:rPr lang="en-US" sz="2100" dirty="0"/>
              <a:t>Age</a:t>
            </a:r>
          </a:p>
          <a:p>
            <a:pPr marL="557213" lvl="1" indent="-214313">
              <a:buFont typeface="Arial" panose="020B0604020202020204" pitchFamily="34" charset="0"/>
              <a:buChar char="•"/>
            </a:pPr>
            <a:r>
              <a:rPr lang="en-US" sz="2100" dirty="0"/>
              <a:t>Grade</a:t>
            </a:r>
          </a:p>
          <a:p>
            <a:pPr marL="557213" lvl="1" indent="-214313">
              <a:buFont typeface="Arial" panose="020B0604020202020204" pitchFamily="34" charset="0"/>
              <a:buChar char="•"/>
            </a:pPr>
            <a:r>
              <a:rPr lang="en-US" sz="2100" dirty="0"/>
              <a:t>Margins</a:t>
            </a:r>
          </a:p>
          <a:p>
            <a:pPr marL="557213" lvl="1" indent="-214313">
              <a:buFont typeface="Arial" panose="020B0604020202020204" pitchFamily="34" charset="0"/>
              <a:buChar char="•"/>
            </a:pPr>
            <a:r>
              <a:rPr lang="en-US" sz="2100" dirty="0"/>
              <a:t>ER/PR/Her2-neu status and other assessments of tumor biology</a:t>
            </a:r>
          </a:p>
          <a:p>
            <a:pPr marL="557213" lvl="1" indent="-214313">
              <a:buFont typeface="Arial" panose="020B0604020202020204" pitchFamily="34" charset="0"/>
              <a:buChar char="•"/>
            </a:pPr>
            <a:r>
              <a:rPr lang="en-US" sz="2100" dirty="0"/>
              <a:t>Dose-fractionation used for whole breast irradiation</a:t>
            </a:r>
          </a:p>
          <a:p>
            <a:pPr marL="557213" lvl="1" indent="-214313">
              <a:buFont typeface="Arial" panose="020B0604020202020204" pitchFamily="34" charset="0"/>
              <a:buChar char="•"/>
            </a:pPr>
            <a:r>
              <a:rPr lang="en-US" sz="2100" dirty="0"/>
              <a:t>Ability to limit dose to critical normal tissues, including heart and whole breast volume?</a:t>
            </a:r>
          </a:p>
        </p:txBody>
      </p:sp>
    </p:spTree>
    <p:extLst>
      <p:ext uri="{BB962C8B-B14F-4D97-AF65-F5344CB8AC3E}">
        <p14:creationId xmlns:p14="http://schemas.microsoft.com/office/powerpoint/2010/main" val="3732702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KQ2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309588" y="1752600"/>
            <a:ext cx="4845132" cy="3536992"/>
          </a:xfrm>
        </p:spPr>
        <p:txBody>
          <a:bodyPr>
            <a:normAutofit fontScale="92500" lnSpcReduction="10000"/>
          </a:bodyPr>
          <a:lstStyle/>
          <a:p>
            <a:pPr marL="0" indent="0">
              <a:buNone/>
            </a:pPr>
            <a:r>
              <a:rPr lang="en-US" sz="1800" b="1" i="1" u="sng" dirty="0"/>
              <a:t>Age, grade, margins, and biology for invasive disease</a:t>
            </a:r>
            <a:endParaRPr lang="en-US" sz="1800" dirty="0"/>
          </a:p>
          <a:p>
            <a:r>
              <a:rPr lang="en-US" sz="1800" b="1" dirty="0"/>
              <a:t>KQ2A</a:t>
            </a:r>
            <a:r>
              <a:rPr lang="en-US" sz="1800" dirty="0"/>
              <a:t>: A tumor bed boost is recommended for patients with invasive breast cancer who meet any of the following criteria: age ≤50 with any grade, age 51 to 70 with high grade, or a positive margin. </a:t>
            </a:r>
          </a:p>
          <a:p>
            <a:pPr marL="0" indent="0">
              <a:buNone/>
            </a:pPr>
            <a:endParaRPr lang="en-US" sz="1800" dirty="0"/>
          </a:p>
          <a:p>
            <a:r>
              <a:rPr lang="en-US" sz="1800" b="1" dirty="0"/>
              <a:t>KQ2B</a:t>
            </a:r>
            <a:r>
              <a:rPr lang="en-US" sz="1800" dirty="0"/>
              <a:t>: Omitting a tumor bed boost is suggested in patients with invasive breast cancer who meet the following criteria: age &gt;70 with hormone receptor-positive tumors of low or intermediate grade with widely negative (≥2 mm) margins. </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154721" y="2106888"/>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825243"/>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154720" y="3709897"/>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
        <p:nvSpPr>
          <p:cNvPr id="49" name="TextBox 48">
            <a:extLst>
              <a:ext uri="{FF2B5EF4-FFF2-40B4-BE49-F238E27FC236}">
                <a16:creationId xmlns:a16="http://schemas.microsoft.com/office/drawing/2014/main" id="{D9176C25-2110-453E-8DDE-D1F204A353E3}"/>
              </a:ext>
            </a:extLst>
          </p:cNvPr>
          <p:cNvSpPr txBox="1"/>
          <p:nvPr/>
        </p:nvSpPr>
        <p:spPr>
          <a:xfrm>
            <a:off x="990600" y="5791200"/>
            <a:ext cx="3164032" cy="276999"/>
          </a:xfrm>
          <a:prstGeom prst="rect">
            <a:avLst/>
          </a:prstGeom>
          <a:noFill/>
        </p:spPr>
        <p:txBody>
          <a:bodyPr wrap="square" rtlCol="0">
            <a:spAutoFit/>
          </a:bodyPr>
          <a:lstStyle/>
          <a:p>
            <a:r>
              <a:rPr lang="en-US" sz="1200" dirty="0"/>
              <a:t>* Physicist representative abstained from rating.</a:t>
            </a:r>
          </a:p>
        </p:txBody>
      </p:sp>
    </p:spTree>
    <p:extLst>
      <p:ext uri="{BB962C8B-B14F-4D97-AF65-F5344CB8AC3E}">
        <p14:creationId xmlns:p14="http://schemas.microsoft.com/office/powerpoint/2010/main" val="1298538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KQ2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628650" y="1508071"/>
            <a:ext cx="7886700" cy="1736675"/>
          </a:xfrm>
        </p:spPr>
        <p:txBody>
          <a:bodyPr>
            <a:noAutofit/>
          </a:bodyPr>
          <a:lstStyle/>
          <a:p>
            <a:pPr marL="0" indent="0">
              <a:buNone/>
            </a:pPr>
            <a:r>
              <a:rPr lang="en-US" sz="1800" b="1" i="1" u="sng" dirty="0"/>
              <a:t>Age, grade, margins, and biology for invasive disease</a:t>
            </a:r>
            <a:endParaRPr lang="en-US" sz="1800" dirty="0"/>
          </a:p>
          <a:p>
            <a:r>
              <a:rPr lang="en-US" sz="1800" b="1" dirty="0"/>
              <a:t>KQ2C</a:t>
            </a:r>
            <a:r>
              <a:rPr lang="en-US" sz="1800" dirty="0"/>
              <a:t>: For patients with invasive breast cancer not meeting criteria articulated in KQ2A or KQ2B, individualized decision-making is suggested because the decision in these cases is highly sensitive to patient preferences and values regarding the modest expected disease control benefit and the modest increase in treatment-related burden and toxicity associated with boost radiation therapy.</a:t>
            </a:r>
          </a:p>
        </p:txBody>
      </p:sp>
      <p:grpSp>
        <p:nvGrpSpPr>
          <p:cNvPr id="5" name="Group 4">
            <a:extLst>
              <a:ext uri="{FF2B5EF4-FFF2-40B4-BE49-F238E27FC236}">
                <a16:creationId xmlns:a16="http://schemas.microsoft.com/office/drawing/2014/main" id="{58F3CD15-0F8D-4574-80A3-940215530F40}"/>
              </a:ext>
            </a:extLst>
          </p:cNvPr>
          <p:cNvGrpSpPr/>
          <p:nvPr/>
        </p:nvGrpSpPr>
        <p:grpSpPr>
          <a:xfrm>
            <a:off x="2697554" y="4038600"/>
            <a:ext cx="3748891" cy="1418846"/>
            <a:chOff x="3200402" y="3742175"/>
            <a:chExt cx="4998521" cy="1891794"/>
          </a:xfrm>
        </p:grpSpPr>
        <p:grpSp>
          <p:nvGrpSpPr>
            <p:cNvPr id="6" name="Group 5">
              <a:extLst>
                <a:ext uri="{FF2B5EF4-FFF2-40B4-BE49-F238E27FC236}">
                  <a16:creationId xmlns:a16="http://schemas.microsoft.com/office/drawing/2014/main" id="{C30CD192-F701-49B4-A3AE-2300BC86F249}"/>
                </a:ext>
              </a:extLst>
            </p:cNvPr>
            <p:cNvGrpSpPr/>
            <p:nvPr/>
          </p:nvGrpSpPr>
          <p:grpSpPr>
            <a:xfrm>
              <a:off x="3200402" y="3742175"/>
              <a:ext cx="1457698" cy="1891794"/>
              <a:chOff x="3200402" y="3777688"/>
              <a:chExt cx="1457698" cy="1891794"/>
            </a:xfrm>
          </p:grpSpPr>
          <p:sp>
            <p:nvSpPr>
              <p:cNvPr id="17" name="Rectangle 16">
                <a:extLst>
                  <a:ext uri="{FF2B5EF4-FFF2-40B4-BE49-F238E27FC236}">
                    <a16:creationId xmlns:a16="http://schemas.microsoft.com/office/drawing/2014/main" id="{6F45009D-54C0-413E-80DD-B9E59C8C14D8}"/>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8" name="Straight Connector 17">
                <a:extLst>
                  <a:ext uri="{FF2B5EF4-FFF2-40B4-BE49-F238E27FC236}">
                    <a16:creationId xmlns:a16="http://schemas.microsoft.com/office/drawing/2014/main" id="{321C495E-5F98-49C9-8BEF-589D412C4509}"/>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9CE52224-09FD-4FEF-A15B-C9446F554C1F}"/>
                  </a:ext>
                </a:extLst>
              </p:cNvPr>
              <p:cNvSpPr txBox="1"/>
              <p:nvPr/>
            </p:nvSpPr>
            <p:spPr>
              <a:xfrm>
                <a:off x="3200402" y="3777688"/>
                <a:ext cx="1457698" cy="615553"/>
              </a:xfrm>
              <a:prstGeom prst="rect">
                <a:avLst/>
              </a:prstGeom>
              <a:noFill/>
            </p:spPr>
            <p:txBody>
              <a:bodyPr wrap="square" lIns="34290" tIns="68580" rIns="34290" bIns="68580" rtlCol="0">
                <a:spAutoFit/>
              </a:bodyPr>
              <a:lstStyle/>
              <a:p>
                <a:pPr algn="ctr"/>
                <a:r>
                  <a:rPr lang="en-US" sz="1050" dirty="0"/>
                  <a:t>Recommendation strength</a:t>
                </a:r>
              </a:p>
            </p:txBody>
          </p:sp>
          <p:sp>
            <p:nvSpPr>
              <p:cNvPr id="20" name="TextBox 19">
                <a:extLst>
                  <a:ext uri="{FF2B5EF4-FFF2-40B4-BE49-F238E27FC236}">
                    <a16:creationId xmlns:a16="http://schemas.microsoft.com/office/drawing/2014/main" id="{5E3C08C2-1E33-425F-A323-B963120BB0CE}"/>
                  </a:ext>
                </a:extLst>
              </p:cNvPr>
              <p:cNvSpPr txBox="1"/>
              <p:nvPr/>
            </p:nvSpPr>
            <p:spPr>
              <a:xfrm>
                <a:off x="3200402" y="4368342"/>
                <a:ext cx="1457698" cy="738664"/>
              </a:xfrm>
              <a:prstGeom prst="rect">
                <a:avLst/>
              </a:prstGeom>
              <a:noFill/>
            </p:spPr>
            <p:txBody>
              <a:bodyPr wrap="square" lIns="34290" rIns="34290" rtlCol="0">
                <a:spAutoFit/>
              </a:bodyPr>
              <a:lstStyle/>
              <a:p>
                <a:pPr algn="ctr"/>
                <a:endParaRPr lang="en-US" sz="1350" dirty="0"/>
              </a:p>
              <a:p>
                <a:pPr algn="ctr"/>
                <a:r>
                  <a:rPr lang="en-US" sz="1650" dirty="0"/>
                  <a:t>Conditional</a:t>
                </a:r>
              </a:p>
            </p:txBody>
          </p:sp>
        </p:grpSp>
        <p:grpSp>
          <p:nvGrpSpPr>
            <p:cNvPr id="7" name="Group 6">
              <a:extLst>
                <a:ext uri="{FF2B5EF4-FFF2-40B4-BE49-F238E27FC236}">
                  <a16:creationId xmlns:a16="http://schemas.microsoft.com/office/drawing/2014/main" id="{E5C3E7A0-6BC8-44B9-A67A-CD8B02C3F748}"/>
                </a:ext>
              </a:extLst>
            </p:cNvPr>
            <p:cNvGrpSpPr/>
            <p:nvPr/>
          </p:nvGrpSpPr>
          <p:grpSpPr>
            <a:xfrm>
              <a:off x="4970814" y="3742175"/>
              <a:ext cx="1457698" cy="1891794"/>
              <a:chOff x="4970813" y="3777688"/>
              <a:chExt cx="1457698" cy="1891794"/>
            </a:xfrm>
          </p:grpSpPr>
          <p:sp>
            <p:nvSpPr>
              <p:cNvPr id="14" name="Rectangle 13">
                <a:extLst>
                  <a:ext uri="{FF2B5EF4-FFF2-40B4-BE49-F238E27FC236}">
                    <a16:creationId xmlns:a16="http://schemas.microsoft.com/office/drawing/2014/main" id="{B5C42A3D-8EFC-4B0D-B789-D5A0FD67B399}"/>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3" name="Straight Connector 12">
                <a:extLst>
                  <a:ext uri="{FF2B5EF4-FFF2-40B4-BE49-F238E27FC236}">
                    <a16:creationId xmlns:a16="http://schemas.microsoft.com/office/drawing/2014/main" id="{F633AE0B-4989-4F6C-9BFE-3D25C2EBF952}"/>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A0ADED3C-BC00-461D-8B13-D4FCA028A531}"/>
                  </a:ext>
                </a:extLst>
              </p:cNvPr>
              <p:cNvSpPr txBox="1"/>
              <p:nvPr/>
            </p:nvSpPr>
            <p:spPr>
              <a:xfrm>
                <a:off x="4970813" y="4368342"/>
                <a:ext cx="1457698" cy="769441"/>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16" name="TextBox 15">
                <a:extLst>
                  <a:ext uri="{FF2B5EF4-FFF2-40B4-BE49-F238E27FC236}">
                    <a16:creationId xmlns:a16="http://schemas.microsoft.com/office/drawing/2014/main" id="{65EF3181-B77D-4EFE-9268-B5CFCDA308BF}"/>
                  </a:ext>
                </a:extLst>
              </p:cNvPr>
              <p:cNvSpPr txBox="1"/>
              <p:nvPr/>
            </p:nvSpPr>
            <p:spPr>
              <a:xfrm>
                <a:off x="4970813" y="3777688"/>
                <a:ext cx="1457698" cy="615553"/>
              </a:xfrm>
              <a:prstGeom prst="rect">
                <a:avLst/>
              </a:prstGeom>
              <a:noFill/>
            </p:spPr>
            <p:txBody>
              <a:bodyPr wrap="square" rtlCol="0">
                <a:spAutoFit/>
              </a:bodyPr>
              <a:lstStyle/>
              <a:p>
                <a:pPr algn="ctr"/>
                <a:r>
                  <a:rPr lang="en-US" sz="1200" dirty="0"/>
                  <a:t>Quality of evidence</a:t>
                </a:r>
              </a:p>
            </p:txBody>
          </p:sp>
        </p:grpSp>
        <p:grpSp>
          <p:nvGrpSpPr>
            <p:cNvPr id="8" name="Group 7">
              <a:extLst>
                <a:ext uri="{FF2B5EF4-FFF2-40B4-BE49-F238E27FC236}">
                  <a16:creationId xmlns:a16="http://schemas.microsoft.com/office/drawing/2014/main" id="{2F24B1C7-AB0A-4F88-9D3A-B34F28B7E79D}"/>
                </a:ext>
              </a:extLst>
            </p:cNvPr>
            <p:cNvGrpSpPr/>
            <p:nvPr/>
          </p:nvGrpSpPr>
          <p:grpSpPr>
            <a:xfrm>
              <a:off x="6741225" y="3742175"/>
              <a:ext cx="1457698" cy="1891794"/>
              <a:chOff x="6741225" y="3742175"/>
              <a:chExt cx="1457698" cy="1891794"/>
            </a:xfrm>
          </p:grpSpPr>
          <p:sp>
            <p:nvSpPr>
              <p:cNvPr id="9" name="Rectangle 8">
                <a:extLst>
                  <a:ext uri="{FF2B5EF4-FFF2-40B4-BE49-F238E27FC236}">
                    <a16:creationId xmlns:a16="http://schemas.microsoft.com/office/drawing/2014/main" id="{82028CBD-1DC1-4B5F-8C57-9AD7C44134BA}"/>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0" name="Straight Connector 9">
                <a:extLst>
                  <a:ext uri="{FF2B5EF4-FFF2-40B4-BE49-F238E27FC236}">
                    <a16:creationId xmlns:a16="http://schemas.microsoft.com/office/drawing/2014/main" id="{5924A447-5051-4470-98FB-EF265437E07A}"/>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EEF52688-4788-456F-9AA7-E952D821FA61}"/>
                  </a:ext>
                </a:extLst>
              </p:cNvPr>
              <p:cNvSpPr txBox="1"/>
              <p:nvPr/>
            </p:nvSpPr>
            <p:spPr>
              <a:xfrm>
                <a:off x="6741225" y="4368343"/>
                <a:ext cx="1457698" cy="769441"/>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12" name="TextBox 11">
                <a:extLst>
                  <a:ext uri="{FF2B5EF4-FFF2-40B4-BE49-F238E27FC236}">
                    <a16:creationId xmlns:a16="http://schemas.microsoft.com/office/drawing/2014/main" id="{9F21355E-A825-4F1D-97DC-33D3B0BF264F}"/>
                  </a:ext>
                </a:extLst>
              </p:cNvPr>
              <p:cNvSpPr txBox="1"/>
              <p:nvPr/>
            </p:nvSpPr>
            <p:spPr>
              <a:xfrm>
                <a:off x="6741225" y="3742175"/>
                <a:ext cx="1457698" cy="369332"/>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3080680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KQ2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303942" y="1660504"/>
            <a:ext cx="4845132" cy="3536992"/>
          </a:xfrm>
        </p:spPr>
        <p:txBody>
          <a:bodyPr>
            <a:normAutofit/>
          </a:bodyPr>
          <a:lstStyle/>
          <a:p>
            <a:pPr marL="0" indent="0">
              <a:buNone/>
            </a:pPr>
            <a:r>
              <a:rPr lang="en-US" sz="1800" b="1" i="1" u="sng" dirty="0"/>
              <a:t>Age, grade, and margins for DCIS</a:t>
            </a:r>
            <a:endParaRPr lang="en-US" sz="1800" dirty="0"/>
          </a:p>
          <a:p>
            <a:r>
              <a:rPr lang="en-US" sz="1800" b="1" dirty="0"/>
              <a:t>KQ2D</a:t>
            </a:r>
            <a:r>
              <a:rPr lang="en-US" sz="1800" dirty="0"/>
              <a:t>: A tumor bed boost may be used for patients with DCIS who meet any of the following criteria: age ≤50, high grade, or close (&lt;2 mm) or positive margins. </a:t>
            </a:r>
          </a:p>
          <a:p>
            <a:pPr marL="0" indent="0">
              <a:buNone/>
            </a:pPr>
            <a:endParaRPr lang="en-US" sz="1800" dirty="0"/>
          </a:p>
          <a:p>
            <a:r>
              <a:rPr lang="en-US" sz="1800" b="1" dirty="0"/>
              <a:t>KQ2E</a:t>
            </a:r>
            <a:r>
              <a:rPr lang="en-US" sz="1800" dirty="0"/>
              <a:t>: A tumor bed boost may be omitted in patients with DCIS who, if age &gt;50, meet the following criteria: screen detected, total size ≤2.5 cm, low to intermediate nuclear grade, and widely negative surgical margins (≥3 mm).</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149074" y="1852999"/>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92%*</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149076" y="3566398"/>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
        <p:nvSpPr>
          <p:cNvPr id="2" name="TextBox 1">
            <a:extLst>
              <a:ext uri="{FF2B5EF4-FFF2-40B4-BE49-F238E27FC236}">
                <a16:creationId xmlns:a16="http://schemas.microsoft.com/office/drawing/2014/main" id="{B675DDFD-213B-46F1-82CF-2AAB3CC9E33C}"/>
              </a:ext>
            </a:extLst>
          </p:cNvPr>
          <p:cNvSpPr txBox="1"/>
          <p:nvPr/>
        </p:nvSpPr>
        <p:spPr>
          <a:xfrm>
            <a:off x="914400" y="5791200"/>
            <a:ext cx="3164032" cy="276999"/>
          </a:xfrm>
          <a:prstGeom prst="rect">
            <a:avLst/>
          </a:prstGeom>
          <a:noFill/>
        </p:spPr>
        <p:txBody>
          <a:bodyPr wrap="square" rtlCol="0">
            <a:spAutoFit/>
          </a:bodyPr>
          <a:lstStyle/>
          <a:p>
            <a:r>
              <a:rPr lang="en-US" sz="1200" dirty="0"/>
              <a:t>* Physicist representative abstained from rating.</a:t>
            </a:r>
          </a:p>
        </p:txBody>
      </p:sp>
    </p:spTree>
    <p:extLst>
      <p:ext uri="{BB962C8B-B14F-4D97-AF65-F5344CB8AC3E}">
        <p14:creationId xmlns:p14="http://schemas.microsoft.com/office/powerpoint/2010/main" val="3332034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KQ2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628650" y="1692325"/>
            <a:ext cx="7886700" cy="1736675"/>
          </a:xfrm>
        </p:spPr>
        <p:txBody>
          <a:bodyPr>
            <a:noAutofit/>
          </a:bodyPr>
          <a:lstStyle/>
          <a:p>
            <a:pPr marL="0" indent="0">
              <a:buNone/>
            </a:pPr>
            <a:r>
              <a:rPr lang="en-US" sz="1950" b="1" i="1" u="sng" dirty="0"/>
              <a:t>Age, grade, and margins for DCIS</a:t>
            </a:r>
            <a:endParaRPr lang="en-US" sz="1950" dirty="0"/>
          </a:p>
          <a:p>
            <a:r>
              <a:rPr lang="en-US" sz="1950" b="1" dirty="0"/>
              <a:t>KQ2F</a:t>
            </a:r>
            <a:r>
              <a:rPr lang="en-US" sz="1950" dirty="0"/>
              <a:t>: For patients with DCIS not meeting criteria articulated in KQ2D or KQ2E, individualized decision-making is suggested as the decision in these cases is highly sensitive to patient preferences and values regarding the modest expected disease control benefit and the modest increase in treatment-related burden and toxicity.</a:t>
            </a:r>
          </a:p>
        </p:txBody>
      </p:sp>
      <p:grpSp>
        <p:nvGrpSpPr>
          <p:cNvPr id="5" name="Group 4">
            <a:extLst>
              <a:ext uri="{FF2B5EF4-FFF2-40B4-BE49-F238E27FC236}">
                <a16:creationId xmlns:a16="http://schemas.microsoft.com/office/drawing/2014/main" id="{58F3CD15-0F8D-4574-80A3-940215530F40}"/>
              </a:ext>
            </a:extLst>
          </p:cNvPr>
          <p:cNvGrpSpPr/>
          <p:nvPr/>
        </p:nvGrpSpPr>
        <p:grpSpPr>
          <a:xfrm>
            <a:off x="2697554" y="3762104"/>
            <a:ext cx="3748891" cy="1418846"/>
            <a:chOff x="3200402" y="3742175"/>
            <a:chExt cx="4998521" cy="1891794"/>
          </a:xfrm>
        </p:grpSpPr>
        <p:grpSp>
          <p:nvGrpSpPr>
            <p:cNvPr id="6" name="Group 5">
              <a:extLst>
                <a:ext uri="{FF2B5EF4-FFF2-40B4-BE49-F238E27FC236}">
                  <a16:creationId xmlns:a16="http://schemas.microsoft.com/office/drawing/2014/main" id="{C30CD192-F701-49B4-A3AE-2300BC86F249}"/>
                </a:ext>
              </a:extLst>
            </p:cNvPr>
            <p:cNvGrpSpPr/>
            <p:nvPr/>
          </p:nvGrpSpPr>
          <p:grpSpPr>
            <a:xfrm>
              <a:off x="3200402" y="3742175"/>
              <a:ext cx="1457698" cy="1891794"/>
              <a:chOff x="3200402" y="3777688"/>
              <a:chExt cx="1457698" cy="1891794"/>
            </a:xfrm>
          </p:grpSpPr>
          <p:sp>
            <p:nvSpPr>
              <p:cNvPr id="17" name="Rectangle 16">
                <a:extLst>
                  <a:ext uri="{FF2B5EF4-FFF2-40B4-BE49-F238E27FC236}">
                    <a16:creationId xmlns:a16="http://schemas.microsoft.com/office/drawing/2014/main" id="{6F45009D-54C0-413E-80DD-B9E59C8C14D8}"/>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8" name="Straight Connector 17">
                <a:extLst>
                  <a:ext uri="{FF2B5EF4-FFF2-40B4-BE49-F238E27FC236}">
                    <a16:creationId xmlns:a16="http://schemas.microsoft.com/office/drawing/2014/main" id="{321C495E-5F98-49C9-8BEF-589D412C4509}"/>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9CE52224-09FD-4FEF-A15B-C9446F554C1F}"/>
                  </a:ext>
                </a:extLst>
              </p:cNvPr>
              <p:cNvSpPr txBox="1"/>
              <p:nvPr/>
            </p:nvSpPr>
            <p:spPr>
              <a:xfrm>
                <a:off x="3200402" y="3777688"/>
                <a:ext cx="1457698" cy="615553"/>
              </a:xfrm>
              <a:prstGeom prst="rect">
                <a:avLst/>
              </a:prstGeom>
              <a:noFill/>
            </p:spPr>
            <p:txBody>
              <a:bodyPr wrap="square" lIns="34290" tIns="68580" rIns="34290" bIns="68580" rtlCol="0">
                <a:spAutoFit/>
              </a:bodyPr>
              <a:lstStyle/>
              <a:p>
                <a:pPr algn="ctr"/>
                <a:r>
                  <a:rPr lang="en-US" sz="1050" dirty="0"/>
                  <a:t>Recommendation strength</a:t>
                </a:r>
              </a:p>
            </p:txBody>
          </p:sp>
          <p:sp>
            <p:nvSpPr>
              <p:cNvPr id="20" name="TextBox 19">
                <a:extLst>
                  <a:ext uri="{FF2B5EF4-FFF2-40B4-BE49-F238E27FC236}">
                    <a16:creationId xmlns:a16="http://schemas.microsoft.com/office/drawing/2014/main" id="{5E3C08C2-1E33-425F-A323-B963120BB0CE}"/>
                  </a:ext>
                </a:extLst>
              </p:cNvPr>
              <p:cNvSpPr txBox="1"/>
              <p:nvPr/>
            </p:nvSpPr>
            <p:spPr>
              <a:xfrm>
                <a:off x="3200402" y="4368342"/>
                <a:ext cx="1457698" cy="738664"/>
              </a:xfrm>
              <a:prstGeom prst="rect">
                <a:avLst/>
              </a:prstGeom>
              <a:noFill/>
            </p:spPr>
            <p:txBody>
              <a:bodyPr wrap="square" lIns="34290" rIns="34290" rtlCol="0">
                <a:spAutoFit/>
              </a:bodyPr>
              <a:lstStyle/>
              <a:p>
                <a:pPr algn="ctr"/>
                <a:endParaRPr lang="en-US" sz="1350" dirty="0"/>
              </a:p>
              <a:p>
                <a:pPr algn="ctr"/>
                <a:r>
                  <a:rPr lang="en-US" sz="1650" dirty="0"/>
                  <a:t>Conditional</a:t>
                </a:r>
              </a:p>
            </p:txBody>
          </p:sp>
        </p:grpSp>
        <p:grpSp>
          <p:nvGrpSpPr>
            <p:cNvPr id="7" name="Group 6">
              <a:extLst>
                <a:ext uri="{FF2B5EF4-FFF2-40B4-BE49-F238E27FC236}">
                  <a16:creationId xmlns:a16="http://schemas.microsoft.com/office/drawing/2014/main" id="{E5C3E7A0-6BC8-44B9-A67A-CD8B02C3F748}"/>
                </a:ext>
              </a:extLst>
            </p:cNvPr>
            <p:cNvGrpSpPr/>
            <p:nvPr/>
          </p:nvGrpSpPr>
          <p:grpSpPr>
            <a:xfrm>
              <a:off x="4970814" y="3742175"/>
              <a:ext cx="1457698" cy="1891794"/>
              <a:chOff x="4970813" y="3777688"/>
              <a:chExt cx="1457698" cy="1891794"/>
            </a:xfrm>
          </p:grpSpPr>
          <p:sp>
            <p:nvSpPr>
              <p:cNvPr id="14" name="Rectangle 13">
                <a:extLst>
                  <a:ext uri="{FF2B5EF4-FFF2-40B4-BE49-F238E27FC236}">
                    <a16:creationId xmlns:a16="http://schemas.microsoft.com/office/drawing/2014/main" id="{B5C42A3D-8EFC-4B0D-B789-D5A0FD67B399}"/>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3" name="Straight Connector 12">
                <a:extLst>
                  <a:ext uri="{FF2B5EF4-FFF2-40B4-BE49-F238E27FC236}">
                    <a16:creationId xmlns:a16="http://schemas.microsoft.com/office/drawing/2014/main" id="{F633AE0B-4989-4F6C-9BFE-3D25C2EBF952}"/>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A0ADED3C-BC00-461D-8B13-D4FCA028A531}"/>
                  </a:ext>
                </a:extLst>
              </p:cNvPr>
              <p:cNvSpPr txBox="1"/>
              <p:nvPr/>
            </p:nvSpPr>
            <p:spPr>
              <a:xfrm>
                <a:off x="4970813" y="4368342"/>
                <a:ext cx="1457698" cy="769441"/>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16" name="TextBox 15">
                <a:extLst>
                  <a:ext uri="{FF2B5EF4-FFF2-40B4-BE49-F238E27FC236}">
                    <a16:creationId xmlns:a16="http://schemas.microsoft.com/office/drawing/2014/main" id="{65EF3181-B77D-4EFE-9268-B5CFCDA308BF}"/>
                  </a:ext>
                </a:extLst>
              </p:cNvPr>
              <p:cNvSpPr txBox="1"/>
              <p:nvPr/>
            </p:nvSpPr>
            <p:spPr>
              <a:xfrm>
                <a:off x="4970813" y="3777688"/>
                <a:ext cx="1457698" cy="615553"/>
              </a:xfrm>
              <a:prstGeom prst="rect">
                <a:avLst/>
              </a:prstGeom>
              <a:noFill/>
            </p:spPr>
            <p:txBody>
              <a:bodyPr wrap="square" rtlCol="0">
                <a:spAutoFit/>
              </a:bodyPr>
              <a:lstStyle/>
              <a:p>
                <a:pPr algn="ctr"/>
                <a:r>
                  <a:rPr lang="en-US" sz="1200" dirty="0"/>
                  <a:t>Quality of evidence</a:t>
                </a:r>
              </a:p>
            </p:txBody>
          </p:sp>
        </p:grpSp>
        <p:grpSp>
          <p:nvGrpSpPr>
            <p:cNvPr id="8" name="Group 7">
              <a:extLst>
                <a:ext uri="{FF2B5EF4-FFF2-40B4-BE49-F238E27FC236}">
                  <a16:creationId xmlns:a16="http://schemas.microsoft.com/office/drawing/2014/main" id="{2F24B1C7-AB0A-4F88-9D3A-B34F28B7E79D}"/>
                </a:ext>
              </a:extLst>
            </p:cNvPr>
            <p:cNvGrpSpPr/>
            <p:nvPr/>
          </p:nvGrpSpPr>
          <p:grpSpPr>
            <a:xfrm>
              <a:off x="6741225" y="3742175"/>
              <a:ext cx="1457698" cy="1891794"/>
              <a:chOff x="6741225" y="3742175"/>
              <a:chExt cx="1457698" cy="1891794"/>
            </a:xfrm>
          </p:grpSpPr>
          <p:sp>
            <p:nvSpPr>
              <p:cNvPr id="9" name="Rectangle 8">
                <a:extLst>
                  <a:ext uri="{FF2B5EF4-FFF2-40B4-BE49-F238E27FC236}">
                    <a16:creationId xmlns:a16="http://schemas.microsoft.com/office/drawing/2014/main" id="{82028CBD-1DC1-4B5F-8C57-9AD7C44134BA}"/>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0" name="Straight Connector 9">
                <a:extLst>
                  <a:ext uri="{FF2B5EF4-FFF2-40B4-BE49-F238E27FC236}">
                    <a16:creationId xmlns:a16="http://schemas.microsoft.com/office/drawing/2014/main" id="{5924A447-5051-4470-98FB-EF265437E07A}"/>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EEF52688-4788-456F-9AA7-E952D821FA61}"/>
                  </a:ext>
                </a:extLst>
              </p:cNvPr>
              <p:cNvSpPr txBox="1"/>
              <p:nvPr/>
            </p:nvSpPr>
            <p:spPr>
              <a:xfrm>
                <a:off x="6741225" y="4368343"/>
                <a:ext cx="1457698" cy="769441"/>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12" name="TextBox 11">
                <a:extLst>
                  <a:ext uri="{FF2B5EF4-FFF2-40B4-BE49-F238E27FC236}">
                    <a16:creationId xmlns:a16="http://schemas.microsoft.com/office/drawing/2014/main" id="{9F21355E-A825-4F1D-97DC-33D3B0BF264F}"/>
                  </a:ext>
                </a:extLst>
              </p:cNvPr>
              <p:cNvSpPr txBox="1"/>
              <p:nvPr/>
            </p:nvSpPr>
            <p:spPr>
              <a:xfrm>
                <a:off x="6741225" y="3742175"/>
                <a:ext cx="1457698" cy="369332"/>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2075600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p:txBody>
          <a:bodyPr/>
          <a:lstStyle/>
          <a:p>
            <a:r>
              <a:rPr lang="en-US" dirty="0"/>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459509" y="1396856"/>
            <a:ext cx="8229600" cy="4525963"/>
          </a:xfrm>
        </p:spPr>
        <p:txBody>
          <a:bodyPr/>
          <a:lstStyle/>
          <a:p>
            <a:pPr marL="0" indent="0" algn="ctr">
              <a:spcBef>
                <a:spcPts val="600"/>
              </a:spcBef>
              <a:buFontTx/>
              <a:buNone/>
              <a:defRPr/>
            </a:pPr>
            <a:r>
              <a:rPr lang="en-US" altLang="en-US" sz="2800" dirty="0"/>
              <a:t>This slide set is adapted from the </a:t>
            </a:r>
            <a:r>
              <a:rPr lang="en-US" altLang="en-US" sz="2800" b="1" i="1" dirty="0"/>
              <a:t>Radiation Therapy for the Whole Breast Guideline</a:t>
            </a:r>
            <a:r>
              <a:rPr lang="en-US" altLang="en-US" sz="2800" i="1" dirty="0"/>
              <a:t>.</a:t>
            </a:r>
            <a:r>
              <a:rPr lang="en-US" altLang="en-US" sz="2800" dirty="0"/>
              <a:t> Published in the May-June 2018 issue of Practical Radiation Oncology (PRO): </a:t>
            </a:r>
            <a:r>
              <a:rPr lang="en-US" altLang="en-US" sz="2800" dirty="0">
                <a:hlinkClick r:id="rId2"/>
              </a:rPr>
              <a:t>https://www.practicalradonc.org/article/S1879-8500(18)30051-1/abstract</a:t>
            </a:r>
            <a:r>
              <a:rPr lang="en-US" altLang="en-US" sz="2800" dirty="0"/>
              <a:t> </a:t>
            </a:r>
          </a:p>
          <a:p>
            <a:pPr marL="0" indent="0" algn="ctr">
              <a:spcBef>
                <a:spcPts val="600"/>
              </a:spcBef>
              <a:buFontTx/>
              <a:buNone/>
              <a:defRPr/>
            </a:pPr>
            <a:endParaRPr lang="en-US" altLang="en-US" dirty="0">
              <a:solidFill>
                <a:schemeClr val="accent2"/>
              </a:solidFill>
            </a:endParaRPr>
          </a:p>
          <a:p>
            <a:pPr algn="ctr">
              <a:spcBef>
                <a:spcPts val="600"/>
              </a:spcBef>
              <a:buFontTx/>
              <a:buNone/>
              <a:defRPr/>
            </a:pPr>
            <a:r>
              <a:rPr lang="en-US" altLang="en-US" sz="2400" dirty="0"/>
              <a:t>The full-text guideline is also available on the ASTRO website: </a:t>
            </a:r>
            <a:r>
              <a:rPr lang="en-US" altLang="en-US" sz="2400" dirty="0">
                <a:hlinkClick r:id="rId3"/>
              </a:rPr>
              <a:t>www.astro.org</a:t>
            </a:r>
            <a:r>
              <a:rPr lang="en-US" altLang="en-US" sz="2400" dirty="0"/>
              <a:t> </a:t>
            </a:r>
          </a:p>
          <a:p>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KQ2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427512" y="1752600"/>
            <a:ext cx="4845132" cy="3741594"/>
          </a:xfrm>
        </p:spPr>
        <p:txBody>
          <a:bodyPr>
            <a:normAutofit lnSpcReduction="10000"/>
          </a:bodyPr>
          <a:lstStyle/>
          <a:p>
            <a:pPr marL="0" indent="0">
              <a:buNone/>
            </a:pPr>
            <a:r>
              <a:rPr lang="en-US" sz="1800" b="1" i="1" u="sng" dirty="0"/>
              <a:t>Dose-fractionation used for WBI</a:t>
            </a:r>
            <a:endParaRPr lang="en-US" sz="1800" dirty="0"/>
          </a:p>
          <a:p>
            <a:r>
              <a:rPr lang="en-US" sz="1800" b="1" dirty="0"/>
              <a:t>KQ2G</a:t>
            </a:r>
            <a:r>
              <a:rPr lang="en-US" sz="1800" dirty="0"/>
              <a:t>: The decision to use a tumor bed boost is recommended to be based on the clinical indications for a boost and be independent of the whole breast fractionation scheme.</a:t>
            </a:r>
          </a:p>
          <a:p>
            <a:pPr marL="0" indent="0">
              <a:spcBef>
                <a:spcPts val="0"/>
              </a:spcBef>
              <a:buNone/>
            </a:pPr>
            <a:endParaRPr lang="en-US" sz="1800" dirty="0"/>
          </a:p>
          <a:p>
            <a:pPr marL="0" indent="0">
              <a:buNone/>
            </a:pPr>
            <a:r>
              <a:rPr lang="en-US" sz="1800" b="1" i="1" u="sng" dirty="0"/>
              <a:t>Ability to limit dose to critical normal tissues</a:t>
            </a:r>
            <a:endParaRPr lang="en-US" sz="1800" dirty="0"/>
          </a:p>
          <a:p>
            <a:r>
              <a:rPr lang="en-US" sz="1800" b="1" dirty="0"/>
              <a:t>KQ2H</a:t>
            </a:r>
            <a:r>
              <a:rPr lang="en-US" sz="1800" dirty="0"/>
              <a:t>: Physicians may reduce the boost dose or omit the boost for patients believed to be at higher risk for normal tissue toxicity from a boost because of a large boost volume relative to breast volume or inclusion of critical normal tissue in the boost radiated volume.</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272644" y="1869029"/>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High</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272645" y="3685762"/>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Low</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86%</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
        <p:nvSpPr>
          <p:cNvPr id="49" name="TextBox 48">
            <a:extLst>
              <a:ext uri="{FF2B5EF4-FFF2-40B4-BE49-F238E27FC236}">
                <a16:creationId xmlns:a16="http://schemas.microsoft.com/office/drawing/2014/main" id="{D5D4A855-13D8-4F4B-A842-B92501D0A30E}"/>
              </a:ext>
            </a:extLst>
          </p:cNvPr>
          <p:cNvSpPr txBox="1"/>
          <p:nvPr/>
        </p:nvSpPr>
        <p:spPr>
          <a:xfrm>
            <a:off x="5272644" y="2241940"/>
            <a:ext cx="1035807" cy="577081"/>
          </a:xfrm>
          <a:prstGeom prst="rect">
            <a:avLst/>
          </a:prstGeom>
          <a:noFill/>
        </p:spPr>
        <p:txBody>
          <a:bodyPr wrap="square" lIns="34290" rIns="34290" rtlCol="0">
            <a:spAutoFit/>
          </a:bodyPr>
          <a:lstStyle/>
          <a:p>
            <a:pPr algn="ctr"/>
            <a:endParaRPr lang="en-US" sz="1350" dirty="0"/>
          </a:p>
          <a:p>
            <a:pPr algn="ctr"/>
            <a:r>
              <a:rPr lang="en-US" dirty="0"/>
              <a:t>Strong</a:t>
            </a:r>
          </a:p>
        </p:txBody>
      </p:sp>
    </p:spTree>
    <p:extLst>
      <p:ext uri="{BB962C8B-B14F-4D97-AF65-F5344CB8AC3E}">
        <p14:creationId xmlns:p14="http://schemas.microsoft.com/office/powerpoint/2010/main" val="295250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628650" y="1447800"/>
            <a:ext cx="7886700" cy="1311853"/>
          </a:xfrm>
        </p:spPr>
        <p:txBody>
          <a:bodyPr anchor="t" anchorCtr="0">
            <a:noAutofit/>
          </a:bodyPr>
          <a:lstStyle/>
          <a:p>
            <a:pPr algn="l">
              <a:spcBef>
                <a:spcPts val="0"/>
              </a:spcBef>
            </a:pPr>
            <a:r>
              <a:rPr lang="en-US" sz="2600" b="1" u="sng" dirty="0"/>
              <a:t>Key Question 3</a:t>
            </a:r>
            <a:r>
              <a:rPr lang="en-US" sz="2600" b="1" dirty="0"/>
              <a:t>: </a:t>
            </a:r>
            <a:r>
              <a:rPr lang="en-US" sz="2600" dirty="0"/>
              <a:t>What is/are preferred dose-fractionation scheme(s) for a tumor bed boost and how should this vary as a function of: </a:t>
            </a:r>
          </a:p>
        </p:txBody>
      </p:sp>
      <p:sp>
        <p:nvSpPr>
          <p:cNvPr id="5" name="TextBox 4">
            <a:extLst>
              <a:ext uri="{FF2B5EF4-FFF2-40B4-BE49-F238E27FC236}">
                <a16:creationId xmlns:a16="http://schemas.microsoft.com/office/drawing/2014/main" id="{FD238055-5A23-4F8E-8ED4-930875BE7267}"/>
              </a:ext>
            </a:extLst>
          </p:cNvPr>
          <p:cNvSpPr txBox="1"/>
          <p:nvPr/>
        </p:nvSpPr>
        <p:spPr>
          <a:xfrm>
            <a:off x="630876" y="2749620"/>
            <a:ext cx="7886700" cy="2516073"/>
          </a:xfrm>
          <a:prstGeom prst="rect">
            <a:avLst/>
          </a:prstGeom>
          <a:noFill/>
        </p:spPr>
        <p:txBody>
          <a:bodyPr wrap="square" rtlCol="0">
            <a:spAutoFit/>
          </a:bodyPr>
          <a:lstStyle/>
          <a:p>
            <a:pPr marL="557213" lvl="1" indent="-214313">
              <a:buFont typeface="Arial" panose="020B0604020202020204" pitchFamily="34" charset="0"/>
              <a:buChar char="•"/>
            </a:pPr>
            <a:r>
              <a:rPr lang="en-US" sz="2200" dirty="0"/>
              <a:t>Stage/histology (including DCIS versus invasive disease) </a:t>
            </a:r>
          </a:p>
          <a:p>
            <a:pPr marL="557213" lvl="1" indent="-214313">
              <a:buFont typeface="Arial" panose="020B0604020202020204" pitchFamily="34" charset="0"/>
              <a:buChar char="•"/>
            </a:pPr>
            <a:r>
              <a:rPr lang="en-US" sz="2200" dirty="0"/>
              <a:t>Age</a:t>
            </a:r>
          </a:p>
          <a:p>
            <a:pPr marL="557213" lvl="1" indent="-214313">
              <a:buFont typeface="Arial" panose="020B0604020202020204" pitchFamily="34" charset="0"/>
              <a:buChar char="•"/>
            </a:pPr>
            <a:r>
              <a:rPr lang="en-US" sz="2200" dirty="0"/>
              <a:t>Grade</a:t>
            </a:r>
          </a:p>
          <a:p>
            <a:pPr marL="557213" lvl="1" indent="-214313">
              <a:buFont typeface="Arial" panose="020B0604020202020204" pitchFamily="34" charset="0"/>
              <a:buChar char="•"/>
            </a:pPr>
            <a:r>
              <a:rPr lang="en-US" sz="2200" dirty="0"/>
              <a:t>Margins </a:t>
            </a:r>
          </a:p>
          <a:p>
            <a:pPr marL="557213" lvl="1" indent="-214313">
              <a:buFont typeface="Arial" panose="020B0604020202020204" pitchFamily="34" charset="0"/>
              <a:buChar char="•"/>
            </a:pPr>
            <a:r>
              <a:rPr lang="en-US" sz="2200" dirty="0"/>
              <a:t>ER/PR/Her2-neu status and other assessments of tumor biology</a:t>
            </a:r>
          </a:p>
          <a:p>
            <a:pPr marL="557213" lvl="1" indent="-214313">
              <a:buFont typeface="Arial" panose="020B0604020202020204" pitchFamily="34" charset="0"/>
              <a:buChar char="•"/>
            </a:pPr>
            <a:r>
              <a:rPr lang="en-US" sz="2200" dirty="0"/>
              <a:t>Dose-fractionation used for whole breast irradiation?</a:t>
            </a:r>
          </a:p>
        </p:txBody>
      </p:sp>
    </p:spTree>
    <p:extLst>
      <p:ext uri="{BB962C8B-B14F-4D97-AF65-F5344CB8AC3E}">
        <p14:creationId xmlns:p14="http://schemas.microsoft.com/office/powerpoint/2010/main" val="214540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KQ3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336469" y="1651114"/>
            <a:ext cx="4754088" cy="3950186"/>
          </a:xfrm>
        </p:spPr>
        <p:txBody>
          <a:bodyPr>
            <a:normAutofit lnSpcReduction="10000"/>
          </a:bodyPr>
          <a:lstStyle/>
          <a:p>
            <a:r>
              <a:rPr lang="en-US" sz="1800" b="1" dirty="0"/>
              <a:t>KQ3A</a:t>
            </a:r>
            <a:r>
              <a:rPr lang="en-US" sz="1800" dirty="0"/>
              <a:t>: In the absence of strong risk factors for local recurrence, such as those enumerated in KQ3B, 1000 cGy in 4 to 5 fractions is suggested as the standard tumor bed boost dose-fractionation, regardless of whole breast dose-fractionation, stage, or histology.</a:t>
            </a:r>
          </a:p>
          <a:p>
            <a:endParaRPr lang="en-US" sz="1800" dirty="0"/>
          </a:p>
          <a:p>
            <a:r>
              <a:rPr lang="en-US" sz="1800" b="1" dirty="0"/>
              <a:t>KQ3B</a:t>
            </a:r>
            <a:r>
              <a:rPr lang="en-US" sz="1800" dirty="0"/>
              <a:t>: Particularly in the presence of strong risk factor(s) for local recurrence, such as the single risk factor of positive margins or a combination of risk factors such as young age and close margins, a higher radiation boost dose of 1400 to 1600 cGy in 7 to 8 fractions or 1250 cGy in 5 fractions may also be used.</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181601" y="1890345"/>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4" y="3742175"/>
              <a:ext cx="1457699" cy="1891794"/>
              <a:chOff x="6741224" y="3742175"/>
              <a:chExt cx="1457699"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4" y="4342563"/>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181600" y="3886200"/>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Low</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85%*</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
        <p:nvSpPr>
          <p:cNvPr id="2" name="TextBox 1">
            <a:extLst>
              <a:ext uri="{FF2B5EF4-FFF2-40B4-BE49-F238E27FC236}">
                <a16:creationId xmlns:a16="http://schemas.microsoft.com/office/drawing/2014/main" id="{B675DDFD-213B-46F1-82CF-2AAB3CC9E33C}"/>
              </a:ext>
            </a:extLst>
          </p:cNvPr>
          <p:cNvSpPr txBox="1"/>
          <p:nvPr/>
        </p:nvSpPr>
        <p:spPr>
          <a:xfrm>
            <a:off x="990600" y="5913149"/>
            <a:ext cx="3164032" cy="276999"/>
          </a:xfrm>
          <a:prstGeom prst="rect">
            <a:avLst/>
          </a:prstGeom>
          <a:noFill/>
        </p:spPr>
        <p:txBody>
          <a:bodyPr wrap="square" rtlCol="0">
            <a:spAutoFit/>
          </a:bodyPr>
          <a:lstStyle/>
          <a:p>
            <a:r>
              <a:rPr lang="en-US" sz="1200" dirty="0"/>
              <a:t>* Physicist representative abstained from rating.</a:t>
            </a:r>
          </a:p>
        </p:txBody>
      </p:sp>
    </p:spTree>
    <p:extLst>
      <p:ext uri="{BB962C8B-B14F-4D97-AF65-F5344CB8AC3E}">
        <p14:creationId xmlns:p14="http://schemas.microsoft.com/office/powerpoint/2010/main" val="2814531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626424" y="1629517"/>
            <a:ext cx="7886700" cy="952625"/>
          </a:xfrm>
        </p:spPr>
        <p:txBody>
          <a:bodyPr anchor="t" anchorCtr="0">
            <a:noAutofit/>
          </a:bodyPr>
          <a:lstStyle/>
          <a:p>
            <a:pPr algn="l">
              <a:spcBef>
                <a:spcPts val="0"/>
              </a:spcBef>
            </a:pPr>
            <a:r>
              <a:rPr lang="en-US" sz="2600" b="1" u="sng" dirty="0"/>
              <a:t>Key Question 4</a:t>
            </a:r>
            <a:r>
              <a:rPr lang="en-US" sz="2600" b="1" dirty="0"/>
              <a:t>: </a:t>
            </a:r>
            <a:r>
              <a:rPr lang="en-US" sz="2600" dirty="0"/>
              <a:t>What are preferred techniques for whole breast irradiation treatment planning with respect to:</a:t>
            </a:r>
          </a:p>
        </p:txBody>
      </p:sp>
      <p:sp>
        <p:nvSpPr>
          <p:cNvPr id="5" name="TextBox 4">
            <a:extLst>
              <a:ext uri="{FF2B5EF4-FFF2-40B4-BE49-F238E27FC236}">
                <a16:creationId xmlns:a16="http://schemas.microsoft.com/office/drawing/2014/main" id="{FD238055-5A23-4F8E-8ED4-930875BE7267}"/>
              </a:ext>
            </a:extLst>
          </p:cNvPr>
          <p:cNvSpPr txBox="1"/>
          <p:nvPr/>
        </p:nvSpPr>
        <p:spPr>
          <a:xfrm>
            <a:off x="626424" y="2582142"/>
            <a:ext cx="7886700" cy="2169825"/>
          </a:xfrm>
          <a:prstGeom prst="rect">
            <a:avLst/>
          </a:prstGeom>
          <a:noFill/>
        </p:spPr>
        <p:txBody>
          <a:bodyPr wrap="square" rtlCol="0">
            <a:spAutoFit/>
          </a:bodyPr>
          <a:lstStyle/>
          <a:p>
            <a:pPr marL="557213" lvl="1" indent="-214313">
              <a:buFont typeface="Arial" panose="020B0604020202020204" pitchFamily="34" charset="0"/>
              <a:buChar char="•"/>
            </a:pPr>
            <a:r>
              <a:rPr lang="en-US" sz="2200" dirty="0"/>
              <a:t>Dose homogeneity (including planning approaches)</a:t>
            </a:r>
          </a:p>
          <a:p>
            <a:pPr marL="557213" lvl="1" indent="-214313">
              <a:buFont typeface="Arial" panose="020B0604020202020204" pitchFamily="34" charset="0"/>
              <a:buChar char="•"/>
            </a:pPr>
            <a:r>
              <a:rPr lang="en-US" sz="2200" dirty="0"/>
              <a:t>Target delineation and coverage </a:t>
            </a:r>
          </a:p>
          <a:p>
            <a:pPr marL="557213" lvl="1" indent="-214313">
              <a:buFont typeface="Arial" panose="020B0604020202020204" pitchFamily="34" charset="0"/>
              <a:buChar char="•"/>
            </a:pPr>
            <a:r>
              <a:rPr lang="en-US" sz="2200" dirty="0"/>
              <a:t>Cardiac delineation and avoidance</a:t>
            </a:r>
          </a:p>
          <a:p>
            <a:pPr marL="557213" lvl="1" indent="-214313">
              <a:buFont typeface="Arial" panose="020B0604020202020204" pitchFamily="34" charset="0"/>
              <a:buChar char="•"/>
            </a:pPr>
            <a:r>
              <a:rPr lang="en-US" sz="2200" dirty="0"/>
              <a:t>Normal tissue doses</a:t>
            </a:r>
          </a:p>
          <a:p>
            <a:pPr marL="557213" lvl="1" indent="-214313">
              <a:buFont typeface="Arial" panose="020B0604020202020204" pitchFamily="34" charset="0"/>
              <a:buChar char="•"/>
            </a:pPr>
            <a:r>
              <a:rPr lang="en-US" sz="2200" dirty="0"/>
              <a:t>Patient positioning and position verification/image guidance?</a:t>
            </a:r>
          </a:p>
          <a:p>
            <a:pPr marL="557213" lvl="1" indent="-214313">
              <a:buFont typeface="Arial" panose="020B0604020202020204" pitchFamily="34" charset="0"/>
              <a:buChar char="•"/>
            </a:pPr>
            <a:endParaRPr lang="en-US" sz="2250" dirty="0"/>
          </a:p>
        </p:txBody>
      </p:sp>
    </p:spTree>
    <p:extLst>
      <p:ext uri="{BB962C8B-B14F-4D97-AF65-F5344CB8AC3E}">
        <p14:creationId xmlns:p14="http://schemas.microsoft.com/office/powerpoint/2010/main" val="4008710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KQ4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628650" y="1731459"/>
            <a:ext cx="7886700" cy="1503233"/>
          </a:xfrm>
        </p:spPr>
        <p:txBody>
          <a:bodyPr>
            <a:noAutofit/>
          </a:bodyPr>
          <a:lstStyle/>
          <a:p>
            <a:pPr marL="0" indent="0">
              <a:buNone/>
            </a:pPr>
            <a:r>
              <a:rPr lang="en-US" sz="1950" b="1" i="1" u="sng" dirty="0"/>
              <a:t>Dose homogeneity</a:t>
            </a:r>
          </a:p>
          <a:p>
            <a:pPr>
              <a:spcBef>
                <a:spcPts val="450"/>
              </a:spcBef>
            </a:pPr>
            <a:r>
              <a:rPr lang="en-US" sz="1950" b="1" dirty="0"/>
              <a:t>KQ4A</a:t>
            </a:r>
            <a:r>
              <a:rPr lang="en-US" sz="1950" dirty="0"/>
              <a:t>: The volume of breast tissue receiving greater than 105% of the prescription dose should be minimized. To achieve this, 3-dimensional conformal treatment planning with a “field-in-field” technique is recommended as the initial treatment planning approach.</a:t>
            </a:r>
          </a:p>
        </p:txBody>
      </p:sp>
      <p:grpSp>
        <p:nvGrpSpPr>
          <p:cNvPr id="5" name="Group 4">
            <a:extLst>
              <a:ext uri="{FF2B5EF4-FFF2-40B4-BE49-F238E27FC236}">
                <a16:creationId xmlns:a16="http://schemas.microsoft.com/office/drawing/2014/main" id="{58F3CD15-0F8D-4574-80A3-940215530F40}"/>
              </a:ext>
            </a:extLst>
          </p:cNvPr>
          <p:cNvGrpSpPr/>
          <p:nvPr/>
        </p:nvGrpSpPr>
        <p:grpSpPr>
          <a:xfrm>
            <a:off x="2697554" y="3810000"/>
            <a:ext cx="3748891" cy="1418846"/>
            <a:chOff x="3200402" y="3742175"/>
            <a:chExt cx="4998521" cy="1891794"/>
          </a:xfrm>
        </p:grpSpPr>
        <p:grpSp>
          <p:nvGrpSpPr>
            <p:cNvPr id="6" name="Group 5">
              <a:extLst>
                <a:ext uri="{FF2B5EF4-FFF2-40B4-BE49-F238E27FC236}">
                  <a16:creationId xmlns:a16="http://schemas.microsoft.com/office/drawing/2014/main" id="{C30CD192-F701-49B4-A3AE-2300BC86F249}"/>
                </a:ext>
              </a:extLst>
            </p:cNvPr>
            <p:cNvGrpSpPr/>
            <p:nvPr/>
          </p:nvGrpSpPr>
          <p:grpSpPr>
            <a:xfrm>
              <a:off x="3200402" y="3742175"/>
              <a:ext cx="1457698" cy="1891794"/>
              <a:chOff x="3200402" y="3777688"/>
              <a:chExt cx="1457698" cy="1891794"/>
            </a:xfrm>
          </p:grpSpPr>
          <p:sp>
            <p:nvSpPr>
              <p:cNvPr id="17" name="Rectangle 16">
                <a:extLst>
                  <a:ext uri="{FF2B5EF4-FFF2-40B4-BE49-F238E27FC236}">
                    <a16:creationId xmlns:a16="http://schemas.microsoft.com/office/drawing/2014/main" id="{6F45009D-54C0-413E-80DD-B9E59C8C14D8}"/>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8" name="Straight Connector 17">
                <a:extLst>
                  <a:ext uri="{FF2B5EF4-FFF2-40B4-BE49-F238E27FC236}">
                    <a16:creationId xmlns:a16="http://schemas.microsoft.com/office/drawing/2014/main" id="{321C495E-5F98-49C9-8BEF-589D412C4509}"/>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9CE52224-09FD-4FEF-A15B-C9446F554C1F}"/>
                  </a:ext>
                </a:extLst>
              </p:cNvPr>
              <p:cNvSpPr txBox="1"/>
              <p:nvPr/>
            </p:nvSpPr>
            <p:spPr>
              <a:xfrm>
                <a:off x="3200402" y="3777688"/>
                <a:ext cx="1457698" cy="615553"/>
              </a:xfrm>
              <a:prstGeom prst="rect">
                <a:avLst/>
              </a:prstGeom>
              <a:noFill/>
            </p:spPr>
            <p:txBody>
              <a:bodyPr wrap="square" lIns="34290" tIns="68580" rIns="34290" bIns="68580" rtlCol="0">
                <a:spAutoFit/>
              </a:bodyPr>
              <a:lstStyle/>
              <a:p>
                <a:pPr algn="ctr"/>
                <a:r>
                  <a:rPr lang="en-US" sz="1050" dirty="0"/>
                  <a:t>Recommendation strength</a:t>
                </a:r>
              </a:p>
            </p:txBody>
          </p:sp>
          <p:sp>
            <p:nvSpPr>
              <p:cNvPr id="20" name="TextBox 19">
                <a:extLst>
                  <a:ext uri="{FF2B5EF4-FFF2-40B4-BE49-F238E27FC236}">
                    <a16:creationId xmlns:a16="http://schemas.microsoft.com/office/drawing/2014/main" id="{5E3C08C2-1E33-425F-A323-B963120BB0CE}"/>
                  </a:ext>
                </a:extLst>
              </p:cNvPr>
              <p:cNvSpPr txBox="1"/>
              <p:nvPr/>
            </p:nvSpPr>
            <p:spPr>
              <a:xfrm>
                <a:off x="3200402" y="4368342"/>
                <a:ext cx="1457698" cy="769441"/>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7" name="Group 6">
              <a:extLst>
                <a:ext uri="{FF2B5EF4-FFF2-40B4-BE49-F238E27FC236}">
                  <a16:creationId xmlns:a16="http://schemas.microsoft.com/office/drawing/2014/main" id="{E5C3E7A0-6BC8-44B9-A67A-CD8B02C3F748}"/>
                </a:ext>
              </a:extLst>
            </p:cNvPr>
            <p:cNvGrpSpPr/>
            <p:nvPr/>
          </p:nvGrpSpPr>
          <p:grpSpPr>
            <a:xfrm>
              <a:off x="4970814" y="3742175"/>
              <a:ext cx="1457698" cy="1891794"/>
              <a:chOff x="4970813" y="3777688"/>
              <a:chExt cx="1457698" cy="1891794"/>
            </a:xfrm>
          </p:grpSpPr>
          <p:sp>
            <p:nvSpPr>
              <p:cNvPr id="14" name="Rectangle 13">
                <a:extLst>
                  <a:ext uri="{FF2B5EF4-FFF2-40B4-BE49-F238E27FC236}">
                    <a16:creationId xmlns:a16="http://schemas.microsoft.com/office/drawing/2014/main" id="{B5C42A3D-8EFC-4B0D-B789-D5A0FD67B399}"/>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3" name="Straight Connector 12">
                <a:extLst>
                  <a:ext uri="{FF2B5EF4-FFF2-40B4-BE49-F238E27FC236}">
                    <a16:creationId xmlns:a16="http://schemas.microsoft.com/office/drawing/2014/main" id="{F633AE0B-4989-4F6C-9BFE-3D25C2EBF952}"/>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A0ADED3C-BC00-461D-8B13-D4FCA028A531}"/>
                  </a:ext>
                </a:extLst>
              </p:cNvPr>
              <p:cNvSpPr txBox="1"/>
              <p:nvPr/>
            </p:nvSpPr>
            <p:spPr>
              <a:xfrm>
                <a:off x="4970813" y="4368342"/>
                <a:ext cx="1457698" cy="769441"/>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16" name="TextBox 15">
                <a:extLst>
                  <a:ext uri="{FF2B5EF4-FFF2-40B4-BE49-F238E27FC236}">
                    <a16:creationId xmlns:a16="http://schemas.microsoft.com/office/drawing/2014/main" id="{65EF3181-B77D-4EFE-9268-B5CFCDA308BF}"/>
                  </a:ext>
                </a:extLst>
              </p:cNvPr>
              <p:cNvSpPr txBox="1"/>
              <p:nvPr/>
            </p:nvSpPr>
            <p:spPr>
              <a:xfrm>
                <a:off x="4970813" y="3777688"/>
                <a:ext cx="1457698" cy="615553"/>
              </a:xfrm>
              <a:prstGeom prst="rect">
                <a:avLst/>
              </a:prstGeom>
              <a:noFill/>
            </p:spPr>
            <p:txBody>
              <a:bodyPr wrap="square" rtlCol="0">
                <a:spAutoFit/>
              </a:bodyPr>
              <a:lstStyle/>
              <a:p>
                <a:pPr algn="ctr"/>
                <a:r>
                  <a:rPr lang="en-US" sz="1200" dirty="0"/>
                  <a:t>Quality of evidence</a:t>
                </a:r>
              </a:p>
            </p:txBody>
          </p:sp>
        </p:grpSp>
        <p:grpSp>
          <p:nvGrpSpPr>
            <p:cNvPr id="8" name="Group 7">
              <a:extLst>
                <a:ext uri="{FF2B5EF4-FFF2-40B4-BE49-F238E27FC236}">
                  <a16:creationId xmlns:a16="http://schemas.microsoft.com/office/drawing/2014/main" id="{2F24B1C7-AB0A-4F88-9D3A-B34F28B7E79D}"/>
                </a:ext>
              </a:extLst>
            </p:cNvPr>
            <p:cNvGrpSpPr/>
            <p:nvPr/>
          </p:nvGrpSpPr>
          <p:grpSpPr>
            <a:xfrm>
              <a:off x="6741225" y="3742175"/>
              <a:ext cx="1457698" cy="1891794"/>
              <a:chOff x="6741225" y="3742175"/>
              <a:chExt cx="1457698" cy="1891794"/>
            </a:xfrm>
          </p:grpSpPr>
          <p:sp>
            <p:nvSpPr>
              <p:cNvPr id="9" name="Rectangle 8">
                <a:extLst>
                  <a:ext uri="{FF2B5EF4-FFF2-40B4-BE49-F238E27FC236}">
                    <a16:creationId xmlns:a16="http://schemas.microsoft.com/office/drawing/2014/main" id="{82028CBD-1DC1-4B5F-8C57-9AD7C44134BA}"/>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0" name="Straight Connector 9">
                <a:extLst>
                  <a:ext uri="{FF2B5EF4-FFF2-40B4-BE49-F238E27FC236}">
                    <a16:creationId xmlns:a16="http://schemas.microsoft.com/office/drawing/2014/main" id="{5924A447-5051-4470-98FB-EF265437E07A}"/>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EEF52688-4788-456F-9AA7-E952D821FA61}"/>
                  </a:ext>
                </a:extLst>
              </p:cNvPr>
              <p:cNvSpPr txBox="1"/>
              <p:nvPr/>
            </p:nvSpPr>
            <p:spPr>
              <a:xfrm>
                <a:off x="6741225" y="4368343"/>
                <a:ext cx="1457698" cy="769441"/>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12" name="TextBox 11">
                <a:extLst>
                  <a:ext uri="{FF2B5EF4-FFF2-40B4-BE49-F238E27FC236}">
                    <a16:creationId xmlns:a16="http://schemas.microsoft.com/office/drawing/2014/main" id="{9F21355E-A825-4F1D-97DC-33D3B0BF264F}"/>
                  </a:ext>
                </a:extLst>
              </p:cNvPr>
              <p:cNvSpPr txBox="1"/>
              <p:nvPr/>
            </p:nvSpPr>
            <p:spPr>
              <a:xfrm>
                <a:off x="6741225" y="3742175"/>
                <a:ext cx="1457698" cy="369332"/>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3332439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KQ4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628650" y="1720459"/>
            <a:ext cx="7886700" cy="1736675"/>
          </a:xfrm>
        </p:spPr>
        <p:txBody>
          <a:bodyPr>
            <a:noAutofit/>
          </a:bodyPr>
          <a:lstStyle/>
          <a:p>
            <a:pPr marL="0" indent="0">
              <a:spcBef>
                <a:spcPts val="0"/>
              </a:spcBef>
              <a:buNone/>
            </a:pPr>
            <a:r>
              <a:rPr lang="en-US" sz="1800" b="1" i="1" u="sng" dirty="0"/>
              <a:t>Target delineation and coverage</a:t>
            </a:r>
          </a:p>
          <a:p>
            <a:r>
              <a:rPr lang="en-US" sz="1800" b="1" dirty="0"/>
              <a:t>KQ4B</a:t>
            </a:r>
            <a:r>
              <a:rPr lang="en-US" sz="1800" dirty="0"/>
              <a:t>: The tumor bed should be contoured with a goal of achieving coverage of the tumor bed with at least 95% of the prescription dose.  The whole breast volume may be contoured or defined clinically, with a goal of covering at least 95% of the whole breast volume with 95% of the whole breast prescription dose. Treatment plans should be individualized after consideration of many factors, including tumor characteristics, patient anatomy, and comorbidities.</a:t>
            </a:r>
          </a:p>
        </p:txBody>
      </p:sp>
      <p:grpSp>
        <p:nvGrpSpPr>
          <p:cNvPr id="5" name="Group 4">
            <a:extLst>
              <a:ext uri="{FF2B5EF4-FFF2-40B4-BE49-F238E27FC236}">
                <a16:creationId xmlns:a16="http://schemas.microsoft.com/office/drawing/2014/main" id="{58F3CD15-0F8D-4574-80A3-940215530F40}"/>
              </a:ext>
            </a:extLst>
          </p:cNvPr>
          <p:cNvGrpSpPr/>
          <p:nvPr/>
        </p:nvGrpSpPr>
        <p:grpSpPr>
          <a:xfrm>
            <a:off x="2697554" y="4038600"/>
            <a:ext cx="3748891" cy="1418846"/>
            <a:chOff x="3200402" y="3742175"/>
            <a:chExt cx="4998521" cy="1891794"/>
          </a:xfrm>
        </p:grpSpPr>
        <p:grpSp>
          <p:nvGrpSpPr>
            <p:cNvPr id="6" name="Group 5">
              <a:extLst>
                <a:ext uri="{FF2B5EF4-FFF2-40B4-BE49-F238E27FC236}">
                  <a16:creationId xmlns:a16="http://schemas.microsoft.com/office/drawing/2014/main" id="{C30CD192-F701-49B4-A3AE-2300BC86F249}"/>
                </a:ext>
              </a:extLst>
            </p:cNvPr>
            <p:cNvGrpSpPr/>
            <p:nvPr/>
          </p:nvGrpSpPr>
          <p:grpSpPr>
            <a:xfrm>
              <a:off x="3200402" y="3742175"/>
              <a:ext cx="1457698" cy="1891794"/>
              <a:chOff x="3200402" y="3777688"/>
              <a:chExt cx="1457698" cy="1891794"/>
            </a:xfrm>
          </p:grpSpPr>
          <p:sp>
            <p:nvSpPr>
              <p:cNvPr id="17" name="Rectangle 16">
                <a:extLst>
                  <a:ext uri="{FF2B5EF4-FFF2-40B4-BE49-F238E27FC236}">
                    <a16:creationId xmlns:a16="http://schemas.microsoft.com/office/drawing/2014/main" id="{6F45009D-54C0-413E-80DD-B9E59C8C14D8}"/>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8" name="Straight Connector 17">
                <a:extLst>
                  <a:ext uri="{FF2B5EF4-FFF2-40B4-BE49-F238E27FC236}">
                    <a16:creationId xmlns:a16="http://schemas.microsoft.com/office/drawing/2014/main" id="{321C495E-5F98-49C9-8BEF-589D412C4509}"/>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9CE52224-09FD-4FEF-A15B-C9446F554C1F}"/>
                  </a:ext>
                </a:extLst>
              </p:cNvPr>
              <p:cNvSpPr txBox="1"/>
              <p:nvPr/>
            </p:nvSpPr>
            <p:spPr>
              <a:xfrm>
                <a:off x="3200402" y="3777688"/>
                <a:ext cx="1457698" cy="615553"/>
              </a:xfrm>
              <a:prstGeom prst="rect">
                <a:avLst/>
              </a:prstGeom>
              <a:noFill/>
            </p:spPr>
            <p:txBody>
              <a:bodyPr wrap="square" lIns="34290" tIns="68580" rIns="34290" bIns="68580" rtlCol="0">
                <a:spAutoFit/>
              </a:bodyPr>
              <a:lstStyle/>
              <a:p>
                <a:pPr algn="ctr"/>
                <a:r>
                  <a:rPr lang="en-US" sz="1050" dirty="0"/>
                  <a:t>Recommendation strength</a:t>
                </a:r>
              </a:p>
            </p:txBody>
          </p:sp>
          <p:sp>
            <p:nvSpPr>
              <p:cNvPr id="20" name="TextBox 19">
                <a:extLst>
                  <a:ext uri="{FF2B5EF4-FFF2-40B4-BE49-F238E27FC236}">
                    <a16:creationId xmlns:a16="http://schemas.microsoft.com/office/drawing/2014/main" id="{5E3C08C2-1E33-425F-A323-B963120BB0CE}"/>
                  </a:ext>
                </a:extLst>
              </p:cNvPr>
              <p:cNvSpPr txBox="1"/>
              <p:nvPr/>
            </p:nvSpPr>
            <p:spPr>
              <a:xfrm>
                <a:off x="3200402" y="4368342"/>
                <a:ext cx="1457698" cy="769441"/>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7" name="Group 6">
              <a:extLst>
                <a:ext uri="{FF2B5EF4-FFF2-40B4-BE49-F238E27FC236}">
                  <a16:creationId xmlns:a16="http://schemas.microsoft.com/office/drawing/2014/main" id="{E5C3E7A0-6BC8-44B9-A67A-CD8B02C3F748}"/>
                </a:ext>
              </a:extLst>
            </p:cNvPr>
            <p:cNvGrpSpPr/>
            <p:nvPr/>
          </p:nvGrpSpPr>
          <p:grpSpPr>
            <a:xfrm>
              <a:off x="4970814" y="3742175"/>
              <a:ext cx="1457698" cy="1891794"/>
              <a:chOff x="4970813" y="3777688"/>
              <a:chExt cx="1457698" cy="1891794"/>
            </a:xfrm>
          </p:grpSpPr>
          <p:sp>
            <p:nvSpPr>
              <p:cNvPr id="14" name="Rectangle 13">
                <a:extLst>
                  <a:ext uri="{FF2B5EF4-FFF2-40B4-BE49-F238E27FC236}">
                    <a16:creationId xmlns:a16="http://schemas.microsoft.com/office/drawing/2014/main" id="{B5C42A3D-8EFC-4B0D-B789-D5A0FD67B399}"/>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3" name="Straight Connector 12">
                <a:extLst>
                  <a:ext uri="{FF2B5EF4-FFF2-40B4-BE49-F238E27FC236}">
                    <a16:creationId xmlns:a16="http://schemas.microsoft.com/office/drawing/2014/main" id="{F633AE0B-4989-4F6C-9BFE-3D25C2EBF952}"/>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A0ADED3C-BC00-461D-8B13-D4FCA028A531}"/>
                  </a:ext>
                </a:extLst>
              </p:cNvPr>
              <p:cNvSpPr txBox="1"/>
              <p:nvPr/>
            </p:nvSpPr>
            <p:spPr>
              <a:xfrm>
                <a:off x="4970813" y="4368342"/>
                <a:ext cx="1457698" cy="769441"/>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16" name="TextBox 15">
                <a:extLst>
                  <a:ext uri="{FF2B5EF4-FFF2-40B4-BE49-F238E27FC236}">
                    <a16:creationId xmlns:a16="http://schemas.microsoft.com/office/drawing/2014/main" id="{65EF3181-B77D-4EFE-9268-B5CFCDA308BF}"/>
                  </a:ext>
                </a:extLst>
              </p:cNvPr>
              <p:cNvSpPr txBox="1"/>
              <p:nvPr/>
            </p:nvSpPr>
            <p:spPr>
              <a:xfrm>
                <a:off x="4970813" y="3777688"/>
                <a:ext cx="1457698" cy="615553"/>
              </a:xfrm>
              <a:prstGeom prst="rect">
                <a:avLst/>
              </a:prstGeom>
              <a:noFill/>
            </p:spPr>
            <p:txBody>
              <a:bodyPr wrap="square" rtlCol="0">
                <a:spAutoFit/>
              </a:bodyPr>
              <a:lstStyle/>
              <a:p>
                <a:pPr algn="ctr"/>
                <a:r>
                  <a:rPr lang="en-US" sz="1200" dirty="0"/>
                  <a:t>Quality of evidence</a:t>
                </a:r>
              </a:p>
            </p:txBody>
          </p:sp>
        </p:grpSp>
        <p:grpSp>
          <p:nvGrpSpPr>
            <p:cNvPr id="8" name="Group 7">
              <a:extLst>
                <a:ext uri="{FF2B5EF4-FFF2-40B4-BE49-F238E27FC236}">
                  <a16:creationId xmlns:a16="http://schemas.microsoft.com/office/drawing/2014/main" id="{2F24B1C7-AB0A-4F88-9D3A-B34F28B7E79D}"/>
                </a:ext>
              </a:extLst>
            </p:cNvPr>
            <p:cNvGrpSpPr/>
            <p:nvPr/>
          </p:nvGrpSpPr>
          <p:grpSpPr>
            <a:xfrm>
              <a:off x="6741225" y="3742175"/>
              <a:ext cx="1457698" cy="1891794"/>
              <a:chOff x="6741225" y="3742175"/>
              <a:chExt cx="1457698" cy="1891794"/>
            </a:xfrm>
          </p:grpSpPr>
          <p:sp>
            <p:nvSpPr>
              <p:cNvPr id="9" name="Rectangle 8">
                <a:extLst>
                  <a:ext uri="{FF2B5EF4-FFF2-40B4-BE49-F238E27FC236}">
                    <a16:creationId xmlns:a16="http://schemas.microsoft.com/office/drawing/2014/main" id="{82028CBD-1DC1-4B5F-8C57-9AD7C44134BA}"/>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0" name="Straight Connector 9">
                <a:extLst>
                  <a:ext uri="{FF2B5EF4-FFF2-40B4-BE49-F238E27FC236}">
                    <a16:creationId xmlns:a16="http://schemas.microsoft.com/office/drawing/2014/main" id="{5924A447-5051-4470-98FB-EF265437E07A}"/>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EEF52688-4788-456F-9AA7-E952D821FA61}"/>
                  </a:ext>
                </a:extLst>
              </p:cNvPr>
              <p:cNvSpPr txBox="1"/>
              <p:nvPr/>
            </p:nvSpPr>
            <p:spPr>
              <a:xfrm>
                <a:off x="6741225" y="4368343"/>
                <a:ext cx="1457698" cy="769441"/>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12" name="TextBox 11">
                <a:extLst>
                  <a:ext uri="{FF2B5EF4-FFF2-40B4-BE49-F238E27FC236}">
                    <a16:creationId xmlns:a16="http://schemas.microsoft.com/office/drawing/2014/main" id="{9F21355E-A825-4F1D-97DC-33D3B0BF264F}"/>
                  </a:ext>
                </a:extLst>
              </p:cNvPr>
              <p:cNvSpPr txBox="1"/>
              <p:nvPr/>
            </p:nvSpPr>
            <p:spPr>
              <a:xfrm>
                <a:off x="6741225" y="3742175"/>
                <a:ext cx="1457698" cy="369332"/>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3033523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KQ4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628650" y="1633706"/>
            <a:ext cx="7886700" cy="1736675"/>
          </a:xfrm>
        </p:spPr>
        <p:txBody>
          <a:bodyPr>
            <a:noAutofit/>
          </a:bodyPr>
          <a:lstStyle/>
          <a:p>
            <a:pPr marL="0" indent="0">
              <a:buNone/>
            </a:pPr>
            <a:r>
              <a:rPr lang="en-US" sz="1800" b="1" i="1" u="sng" dirty="0"/>
              <a:t>Cardiac delineation and avoidance</a:t>
            </a:r>
          </a:p>
          <a:p>
            <a:r>
              <a:rPr lang="en-US" sz="1800" b="1" dirty="0"/>
              <a:t>KQ4C</a:t>
            </a:r>
            <a:r>
              <a:rPr lang="en-US" sz="1800" dirty="0"/>
              <a:t>: The heart should be contoured on the treatment planning CT in accordance with RTOG guidelines. Tangent beams should be delineated to minimize the dose to the heart. The mean heart dose should be as low as reasonably achievable. Deep inspiration breath hold, prone positioning, and/or heart blocks are recommended to minimize heart dose. Judicious tailoring of the whole breast dose coverage may be used to minimize the dose to the heart, provided that the tumor bed is remote from this region of the breast. </a:t>
            </a:r>
          </a:p>
        </p:txBody>
      </p:sp>
      <p:grpSp>
        <p:nvGrpSpPr>
          <p:cNvPr id="5" name="Group 4">
            <a:extLst>
              <a:ext uri="{FF2B5EF4-FFF2-40B4-BE49-F238E27FC236}">
                <a16:creationId xmlns:a16="http://schemas.microsoft.com/office/drawing/2014/main" id="{58F3CD15-0F8D-4574-80A3-940215530F40}"/>
              </a:ext>
            </a:extLst>
          </p:cNvPr>
          <p:cNvGrpSpPr/>
          <p:nvPr/>
        </p:nvGrpSpPr>
        <p:grpSpPr>
          <a:xfrm>
            <a:off x="2697555" y="4280484"/>
            <a:ext cx="3748891" cy="1418846"/>
            <a:chOff x="3200402" y="3742175"/>
            <a:chExt cx="4998521" cy="1891794"/>
          </a:xfrm>
        </p:grpSpPr>
        <p:grpSp>
          <p:nvGrpSpPr>
            <p:cNvPr id="6" name="Group 5">
              <a:extLst>
                <a:ext uri="{FF2B5EF4-FFF2-40B4-BE49-F238E27FC236}">
                  <a16:creationId xmlns:a16="http://schemas.microsoft.com/office/drawing/2014/main" id="{C30CD192-F701-49B4-A3AE-2300BC86F249}"/>
                </a:ext>
              </a:extLst>
            </p:cNvPr>
            <p:cNvGrpSpPr/>
            <p:nvPr/>
          </p:nvGrpSpPr>
          <p:grpSpPr>
            <a:xfrm>
              <a:off x="3200402" y="3742175"/>
              <a:ext cx="1457698" cy="1891794"/>
              <a:chOff x="3200402" y="3777688"/>
              <a:chExt cx="1457698" cy="1891794"/>
            </a:xfrm>
          </p:grpSpPr>
          <p:sp>
            <p:nvSpPr>
              <p:cNvPr id="17" name="Rectangle 16">
                <a:extLst>
                  <a:ext uri="{FF2B5EF4-FFF2-40B4-BE49-F238E27FC236}">
                    <a16:creationId xmlns:a16="http://schemas.microsoft.com/office/drawing/2014/main" id="{6F45009D-54C0-413E-80DD-B9E59C8C14D8}"/>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8" name="Straight Connector 17">
                <a:extLst>
                  <a:ext uri="{FF2B5EF4-FFF2-40B4-BE49-F238E27FC236}">
                    <a16:creationId xmlns:a16="http://schemas.microsoft.com/office/drawing/2014/main" id="{321C495E-5F98-49C9-8BEF-589D412C4509}"/>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9CE52224-09FD-4FEF-A15B-C9446F554C1F}"/>
                  </a:ext>
                </a:extLst>
              </p:cNvPr>
              <p:cNvSpPr txBox="1"/>
              <p:nvPr/>
            </p:nvSpPr>
            <p:spPr>
              <a:xfrm>
                <a:off x="3200402" y="3777688"/>
                <a:ext cx="1457698" cy="615553"/>
              </a:xfrm>
              <a:prstGeom prst="rect">
                <a:avLst/>
              </a:prstGeom>
              <a:noFill/>
            </p:spPr>
            <p:txBody>
              <a:bodyPr wrap="square" lIns="34290" tIns="68580" rIns="34290" bIns="68580" rtlCol="0">
                <a:spAutoFit/>
              </a:bodyPr>
              <a:lstStyle/>
              <a:p>
                <a:pPr algn="ctr"/>
                <a:r>
                  <a:rPr lang="en-US" sz="1050" dirty="0"/>
                  <a:t>Recommendation strength</a:t>
                </a:r>
              </a:p>
            </p:txBody>
          </p:sp>
          <p:sp>
            <p:nvSpPr>
              <p:cNvPr id="20" name="TextBox 19">
                <a:extLst>
                  <a:ext uri="{FF2B5EF4-FFF2-40B4-BE49-F238E27FC236}">
                    <a16:creationId xmlns:a16="http://schemas.microsoft.com/office/drawing/2014/main" id="{5E3C08C2-1E33-425F-A323-B963120BB0CE}"/>
                  </a:ext>
                </a:extLst>
              </p:cNvPr>
              <p:cNvSpPr txBox="1"/>
              <p:nvPr/>
            </p:nvSpPr>
            <p:spPr>
              <a:xfrm>
                <a:off x="3200402" y="4368342"/>
                <a:ext cx="1457698" cy="769441"/>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7" name="Group 6">
              <a:extLst>
                <a:ext uri="{FF2B5EF4-FFF2-40B4-BE49-F238E27FC236}">
                  <a16:creationId xmlns:a16="http://schemas.microsoft.com/office/drawing/2014/main" id="{E5C3E7A0-6BC8-44B9-A67A-CD8B02C3F748}"/>
                </a:ext>
              </a:extLst>
            </p:cNvPr>
            <p:cNvGrpSpPr/>
            <p:nvPr/>
          </p:nvGrpSpPr>
          <p:grpSpPr>
            <a:xfrm>
              <a:off x="4970814" y="3742175"/>
              <a:ext cx="1457698" cy="1891794"/>
              <a:chOff x="4970813" y="3777688"/>
              <a:chExt cx="1457698" cy="1891794"/>
            </a:xfrm>
          </p:grpSpPr>
          <p:sp>
            <p:nvSpPr>
              <p:cNvPr id="14" name="Rectangle 13">
                <a:extLst>
                  <a:ext uri="{FF2B5EF4-FFF2-40B4-BE49-F238E27FC236}">
                    <a16:creationId xmlns:a16="http://schemas.microsoft.com/office/drawing/2014/main" id="{B5C42A3D-8EFC-4B0D-B789-D5A0FD67B399}"/>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3" name="Straight Connector 12">
                <a:extLst>
                  <a:ext uri="{FF2B5EF4-FFF2-40B4-BE49-F238E27FC236}">
                    <a16:creationId xmlns:a16="http://schemas.microsoft.com/office/drawing/2014/main" id="{F633AE0B-4989-4F6C-9BFE-3D25C2EBF952}"/>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A0ADED3C-BC00-461D-8B13-D4FCA028A531}"/>
                  </a:ext>
                </a:extLst>
              </p:cNvPr>
              <p:cNvSpPr txBox="1"/>
              <p:nvPr/>
            </p:nvSpPr>
            <p:spPr>
              <a:xfrm>
                <a:off x="4970813" y="4368342"/>
                <a:ext cx="1457698" cy="769441"/>
              </a:xfrm>
              <a:prstGeom prst="rect">
                <a:avLst/>
              </a:prstGeom>
              <a:noFill/>
            </p:spPr>
            <p:txBody>
              <a:bodyPr wrap="square" lIns="34290" rIns="34290" rtlCol="0">
                <a:spAutoFit/>
              </a:bodyPr>
              <a:lstStyle/>
              <a:p>
                <a:pPr algn="ctr"/>
                <a:endParaRPr lang="en-US" sz="1350" dirty="0"/>
              </a:p>
              <a:p>
                <a:pPr algn="ctr"/>
                <a:r>
                  <a:rPr lang="en-US" dirty="0"/>
                  <a:t>High</a:t>
                </a:r>
              </a:p>
            </p:txBody>
          </p:sp>
          <p:sp>
            <p:nvSpPr>
              <p:cNvPr id="16" name="TextBox 15">
                <a:extLst>
                  <a:ext uri="{FF2B5EF4-FFF2-40B4-BE49-F238E27FC236}">
                    <a16:creationId xmlns:a16="http://schemas.microsoft.com/office/drawing/2014/main" id="{65EF3181-B77D-4EFE-9268-B5CFCDA308BF}"/>
                  </a:ext>
                </a:extLst>
              </p:cNvPr>
              <p:cNvSpPr txBox="1"/>
              <p:nvPr/>
            </p:nvSpPr>
            <p:spPr>
              <a:xfrm>
                <a:off x="4970813" y="3777688"/>
                <a:ext cx="1457698" cy="615553"/>
              </a:xfrm>
              <a:prstGeom prst="rect">
                <a:avLst/>
              </a:prstGeom>
              <a:noFill/>
            </p:spPr>
            <p:txBody>
              <a:bodyPr wrap="square" rtlCol="0">
                <a:spAutoFit/>
              </a:bodyPr>
              <a:lstStyle/>
              <a:p>
                <a:pPr algn="ctr"/>
                <a:r>
                  <a:rPr lang="en-US" sz="1200" dirty="0"/>
                  <a:t>Quality of evidence</a:t>
                </a:r>
              </a:p>
            </p:txBody>
          </p:sp>
        </p:grpSp>
        <p:grpSp>
          <p:nvGrpSpPr>
            <p:cNvPr id="8" name="Group 7">
              <a:extLst>
                <a:ext uri="{FF2B5EF4-FFF2-40B4-BE49-F238E27FC236}">
                  <a16:creationId xmlns:a16="http://schemas.microsoft.com/office/drawing/2014/main" id="{2F24B1C7-AB0A-4F88-9D3A-B34F28B7E79D}"/>
                </a:ext>
              </a:extLst>
            </p:cNvPr>
            <p:cNvGrpSpPr/>
            <p:nvPr/>
          </p:nvGrpSpPr>
          <p:grpSpPr>
            <a:xfrm>
              <a:off x="6741225" y="3742175"/>
              <a:ext cx="1457698" cy="1891794"/>
              <a:chOff x="6741225" y="3742175"/>
              <a:chExt cx="1457698" cy="1891794"/>
            </a:xfrm>
          </p:grpSpPr>
          <p:sp>
            <p:nvSpPr>
              <p:cNvPr id="9" name="Rectangle 8">
                <a:extLst>
                  <a:ext uri="{FF2B5EF4-FFF2-40B4-BE49-F238E27FC236}">
                    <a16:creationId xmlns:a16="http://schemas.microsoft.com/office/drawing/2014/main" id="{82028CBD-1DC1-4B5F-8C57-9AD7C44134BA}"/>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0" name="Straight Connector 9">
                <a:extLst>
                  <a:ext uri="{FF2B5EF4-FFF2-40B4-BE49-F238E27FC236}">
                    <a16:creationId xmlns:a16="http://schemas.microsoft.com/office/drawing/2014/main" id="{5924A447-5051-4470-98FB-EF265437E07A}"/>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EEF52688-4788-456F-9AA7-E952D821FA61}"/>
                  </a:ext>
                </a:extLst>
              </p:cNvPr>
              <p:cNvSpPr txBox="1"/>
              <p:nvPr/>
            </p:nvSpPr>
            <p:spPr>
              <a:xfrm>
                <a:off x="6741225" y="4368343"/>
                <a:ext cx="1457698" cy="769441"/>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12" name="TextBox 11">
                <a:extLst>
                  <a:ext uri="{FF2B5EF4-FFF2-40B4-BE49-F238E27FC236}">
                    <a16:creationId xmlns:a16="http://schemas.microsoft.com/office/drawing/2014/main" id="{9F21355E-A825-4F1D-97DC-33D3B0BF264F}"/>
                  </a:ext>
                </a:extLst>
              </p:cNvPr>
              <p:cNvSpPr txBox="1"/>
              <p:nvPr/>
            </p:nvSpPr>
            <p:spPr>
              <a:xfrm>
                <a:off x="6741225" y="3742175"/>
                <a:ext cx="1457698" cy="369332"/>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3874209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KQ4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319519" y="1612130"/>
            <a:ext cx="5090681" cy="3536992"/>
          </a:xfrm>
        </p:spPr>
        <p:txBody>
          <a:bodyPr>
            <a:noAutofit/>
          </a:bodyPr>
          <a:lstStyle/>
          <a:p>
            <a:pPr marL="0" indent="0">
              <a:buNone/>
            </a:pPr>
            <a:r>
              <a:rPr lang="en-US" sz="1800" b="1" i="1" u="sng" dirty="0"/>
              <a:t>Normal tissue doses</a:t>
            </a:r>
          </a:p>
          <a:p>
            <a:pPr>
              <a:spcBef>
                <a:spcPts val="450"/>
              </a:spcBef>
            </a:pPr>
            <a:r>
              <a:rPr lang="en-US" sz="1800" b="1" dirty="0"/>
              <a:t>KQ4D</a:t>
            </a:r>
            <a:r>
              <a:rPr lang="en-US" sz="1800" dirty="0"/>
              <a:t>: Treatment techniques should also minimize dose to the contralateral breast, lung, and other normal tissues. </a:t>
            </a:r>
          </a:p>
          <a:p>
            <a:pPr>
              <a:spcBef>
                <a:spcPts val="450"/>
              </a:spcBef>
            </a:pPr>
            <a:endParaRPr lang="en-US" sz="1800" dirty="0"/>
          </a:p>
          <a:p>
            <a:pPr marL="0" indent="0">
              <a:spcBef>
                <a:spcPts val="0"/>
              </a:spcBef>
              <a:buNone/>
            </a:pPr>
            <a:r>
              <a:rPr lang="en-US" sz="1800" b="1" i="1" u="sng" dirty="0"/>
              <a:t>Patient positioning and position verification/image guidance</a:t>
            </a:r>
          </a:p>
          <a:p>
            <a:pPr>
              <a:spcBef>
                <a:spcPts val="0"/>
              </a:spcBef>
            </a:pPr>
            <a:r>
              <a:rPr lang="en-US" sz="1800" b="1" dirty="0"/>
              <a:t>KQ4E</a:t>
            </a:r>
            <a:r>
              <a:rPr lang="en-US" sz="1800" dirty="0"/>
              <a:t>: Patients should be positioned considering the reproducibility of the breast for treatment. Skin folds should be unfolded to the extent possible.  For patients with a large breast size, prone positioning may be used to further minimize dose to normal tissues.  Regardless of the positioning method, care should be taken to ensure that the contralateral breast is not in the treatment fields.</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410200" y="1769397"/>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1569"/>
                <a:ext cx="1457698" cy="825243"/>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High</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4" y="3742175"/>
              <a:ext cx="1457699" cy="1891794"/>
              <a:chOff x="6741224" y="3742175"/>
              <a:chExt cx="1457699"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4" y="4342563"/>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410199" y="3996703"/>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825243"/>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High</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3688361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KQ4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628650" y="1692325"/>
            <a:ext cx="7886700" cy="1736675"/>
          </a:xfrm>
        </p:spPr>
        <p:txBody>
          <a:bodyPr>
            <a:noAutofit/>
          </a:bodyPr>
          <a:lstStyle/>
          <a:p>
            <a:pPr marL="0" indent="0">
              <a:spcBef>
                <a:spcPts val="0"/>
              </a:spcBef>
              <a:buNone/>
            </a:pPr>
            <a:r>
              <a:rPr lang="en-US" sz="1950" b="1" i="1" u="sng" dirty="0"/>
              <a:t>Patient positioning and position verification/image guidance</a:t>
            </a:r>
          </a:p>
          <a:p>
            <a:pPr>
              <a:spcBef>
                <a:spcPts val="0"/>
              </a:spcBef>
            </a:pPr>
            <a:r>
              <a:rPr lang="en-US" sz="1950" b="1" dirty="0"/>
              <a:t>KQ4F</a:t>
            </a:r>
            <a:r>
              <a:rPr lang="en-US" sz="1950" dirty="0"/>
              <a:t>: When designing the frequency and type of imaging, imaging of the treatment beam ports may be used to minimize dose to normal tissues such as the heart. For patients with significant daily positioning variations, daily imaging may be used. Doses are lowest with kilovoltage planar techniques but the appropriate imaging method depends on the localization needs for the patient.</a:t>
            </a:r>
          </a:p>
        </p:txBody>
      </p:sp>
      <p:grpSp>
        <p:nvGrpSpPr>
          <p:cNvPr id="5" name="Group 4">
            <a:extLst>
              <a:ext uri="{FF2B5EF4-FFF2-40B4-BE49-F238E27FC236}">
                <a16:creationId xmlns:a16="http://schemas.microsoft.com/office/drawing/2014/main" id="{58F3CD15-0F8D-4574-80A3-940215530F40}"/>
              </a:ext>
            </a:extLst>
          </p:cNvPr>
          <p:cNvGrpSpPr/>
          <p:nvPr/>
        </p:nvGrpSpPr>
        <p:grpSpPr>
          <a:xfrm>
            <a:off x="2697554" y="4059100"/>
            <a:ext cx="3748891" cy="1418846"/>
            <a:chOff x="3200402" y="3742175"/>
            <a:chExt cx="4998521" cy="1891794"/>
          </a:xfrm>
        </p:grpSpPr>
        <p:grpSp>
          <p:nvGrpSpPr>
            <p:cNvPr id="6" name="Group 5">
              <a:extLst>
                <a:ext uri="{FF2B5EF4-FFF2-40B4-BE49-F238E27FC236}">
                  <a16:creationId xmlns:a16="http://schemas.microsoft.com/office/drawing/2014/main" id="{C30CD192-F701-49B4-A3AE-2300BC86F249}"/>
                </a:ext>
              </a:extLst>
            </p:cNvPr>
            <p:cNvGrpSpPr/>
            <p:nvPr/>
          </p:nvGrpSpPr>
          <p:grpSpPr>
            <a:xfrm>
              <a:off x="3200402" y="3742175"/>
              <a:ext cx="1457698" cy="1891794"/>
              <a:chOff x="3200402" y="3777688"/>
              <a:chExt cx="1457698" cy="1891794"/>
            </a:xfrm>
          </p:grpSpPr>
          <p:sp>
            <p:nvSpPr>
              <p:cNvPr id="17" name="Rectangle 16">
                <a:extLst>
                  <a:ext uri="{FF2B5EF4-FFF2-40B4-BE49-F238E27FC236}">
                    <a16:creationId xmlns:a16="http://schemas.microsoft.com/office/drawing/2014/main" id="{6F45009D-54C0-413E-80DD-B9E59C8C14D8}"/>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8" name="Straight Connector 17">
                <a:extLst>
                  <a:ext uri="{FF2B5EF4-FFF2-40B4-BE49-F238E27FC236}">
                    <a16:creationId xmlns:a16="http://schemas.microsoft.com/office/drawing/2014/main" id="{321C495E-5F98-49C9-8BEF-589D412C4509}"/>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9CE52224-09FD-4FEF-A15B-C9446F554C1F}"/>
                  </a:ext>
                </a:extLst>
              </p:cNvPr>
              <p:cNvSpPr txBox="1"/>
              <p:nvPr/>
            </p:nvSpPr>
            <p:spPr>
              <a:xfrm>
                <a:off x="3200402" y="3777688"/>
                <a:ext cx="1457698" cy="615553"/>
              </a:xfrm>
              <a:prstGeom prst="rect">
                <a:avLst/>
              </a:prstGeom>
              <a:noFill/>
            </p:spPr>
            <p:txBody>
              <a:bodyPr wrap="square" lIns="34290" tIns="68580" rIns="34290" bIns="68580" rtlCol="0">
                <a:spAutoFit/>
              </a:bodyPr>
              <a:lstStyle/>
              <a:p>
                <a:pPr algn="ctr"/>
                <a:r>
                  <a:rPr lang="en-US" sz="1050" dirty="0"/>
                  <a:t>Recommendation strength</a:t>
                </a:r>
              </a:p>
            </p:txBody>
          </p:sp>
          <p:sp>
            <p:nvSpPr>
              <p:cNvPr id="20" name="TextBox 19">
                <a:extLst>
                  <a:ext uri="{FF2B5EF4-FFF2-40B4-BE49-F238E27FC236}">
                    <a16:creationId xmlns:a16="http://schemas.microsoft.com/office/drawing/2014/main" id="{5E3C08C2-1E33-425F-A323-B963120BB0CE}"/>
                  </a:ext>
                </a:extLst>
              </p:cNvPr>
              <p:cNvSpPr txBox="1"/>
              <p:nvPr/>
            </p:nvSpPr>
            <p:spPr>
              <a:xfrm>
                <a:off x="3200402" y="4368342"/>
                <a:ext cx="1457698" cy="738664"/>
              </a:xfrm>
              <a:prstGeom prst="rect">
                <a:avLst/>
              </a:prstGeom>
              <a:noFill/>
            </p:spPr>
            <p:txBody>
              <a:bodyPr wrap="square" lIns="34290" tIns="34290" rIns="34290" bIns="34290" rtlCol="0">
                <a:spAutoFit/>
              </a:bodyPr>
              <a:lstStyle/>
              <a:p>
                <a:pPr algn="ctr"/>
                <a:endParaRPr lang="en-US" sz="1575" dirty="0"/>
              </a:p>
              <a:p>
                <a:pPr algn="ctr"/>
                <a:r>
                  <a:rPr lang="en-US" sz="1575" dirty="0"/>
                  <a:t>Conditional</a:t>
                </a:r>
              </a:p>
            </p:txBody>
          </p:sp>
        </p:grpSp>
        <p:grpSp>
          <p:nvGrpSpPr>
            <p:cNvPr id="7" name="Group 6">
              <a:extLst>
                <a:ext uri="{FF2B5EF4-FFF2-40B4-BE49-F238E27FC236}">
                  <a16:creationId xmlns:a16="http://schemas.microsoft.com/office/drawing/2014/main" id="{E5C3E7A0-6BC8-44B9-A67A-CD8B02C3F748}"/>
                </a:ext>
              </a:extLst>
            </p:cNvPr>
            <p:cNvGrpSpPr/>
            <p:nvPr/>
          </p:nvGrpSpPr>
          <p:grpSpPr>
            <a:xfrm>
              <a:off x="4970814" y="3742175"/>
              <a:ext cx="1457698" cy="1891794"/>
              <a:chOff x="4970813" y="3777688"/>
              <a:chExt cx="1457698" cy="1891794"/>
            </a:xfrm>
          </p:grpSpPr>
          <p:sp>
            <p:nvSpPr>
              <p:cNvPr id="14" name="Rectangle 13">
                <a:extLst>
                  <a:ext uri="{FF2B5EF4-FFF2-40B4-BE49-F238E27FC236}">
                    <a16:creationId xmlns:a16="http://schemas.microsoft.com/office/drawing/2014/main" id="{B5C42A3D-8EFC-4B0D-B789-D5A0FD67B399}"/>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3" name="Straight Connector 12">
                <a:extLst>
                  <a:ext uri="{FF2B5EF4-FFF2-40B4-BE49-F238E27FC236}">
                    <a16:creationId xmlns:a16="http://schemas.microsoft.com/office/drawing/2014/main" id="{F633AE0B-4989-4F6C-9BFE-3D25C2EBF952}"/>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A0ADED3C-BC00-461D-8B13-D4FCA028A531}"/>
                  </a:ext>
                </a:extLst>
              </p:cNvPr>
              <p:cNvSpPr txBox="1"/>
              <p:nvPr/>
            </p:nvSpPr>
            <p:spPr>
              <a:xfrm>
                <a:off x="4970813" y="4368342"/>
                <a:ext cx="1457698" cy="769441"/>
              </a:xfrm>
              <a:prstGeom prst="rect">
                <a:avLst/>
              </a:prstGeom>
              <a:noFill/>
            </p:spPr>
            <p:txBody>
              <a:bodyPr wrap="square" lIns="34290" rIns="34290" rtlCol="0">
                <a:spAutoFit/>
              </a:bodyPr>
              <a:lstStyle/>
              <a:p>
                <a:pPr algn="ctr"/>
                <a:endParaRPr lang="en-US" sz="1350" dirty="0"/>
              </a:p>
              <a:p>
                <a:pPr algn="ctr"/>
                <a:r>
                  <a:rPr lang="en-US" dirty="0"/>
                  <a:t>Low</a:t>
                </a:r>
              </a:p>
            </p:txBody>
          </p:sp>
          <p:sp>
            <p:nvSpPr>
              <p:cNvPr id="16" name="TextBox 15">
                <a:extLst>
                  <a:ext uri="{FF2B5EF4-FFF2-40B4-BE49-F238E27FC236}">
                    <a16:creationId xmlns:a16="http://schemas.microsoft.com/office/drawing/2014/main" id="{65EF3181-B77D-4EFE-9268-B5CFCDA308BF}"/>
                  </a:ext>
                </a:extLst>
              </p:cNvPr>
              <p:cNvSpPr txBox="1"/>
              <p:nvPr/>
            </p:nvSpPr>
            <p:spPr>
              <a:xfrm>
                <a:off x="4970813" y="3777688"/>
                <a:ext cx="1457698" cy="615553"/>
              </a:xfrm>
              <a:prstGeom prst="rect">
                <a:avLst/>
              </a:prstGeom>
              <a:noFill/>
            </p:spPr>
            <p:txBody>
              <a:bodyPr wrap="square" rtlCol="0">
                <a:spAutoFit/>
              </a:bodyPr>
              <a:lstStyle/>
              <a:p>
                <a:pPr algn="ctr"/>
                <a:r>
                  <a:rPr lang="en-US" sz="1200" dirty="0"/>
                  <a:t>Quality of evidence</a:t>
                </a:r>
              </a:p>
            </p:txBody>
          </p:sp>
        </p:grpSp>
        <p:grpSp>
          <p:nvGrpSpPr>
            <p:cNvPr id="8" name="Group 7">
              <a:extLst>
                <a:ext uri="{FF2B5EF4-FFF2-40B4-BE49-F238E27FC236}">
                  <a16:creationId xmlns:a16="http://schemas.microsoft.com/office/drawing/2014/main" id="{2F24B1C7-AB0A-4F88-9D3A-B34F28B7E79D}"/>
                </a:ext>
              </a:extLst>
            </p:cNvPr>
            <p:cNvGrpSpPr/>
            <p:nvPr/>
          </p:nvGrpSpPr>
          <p:grpSpPr>
            <a:xfrm>
              <a:off x="6741225" y="3742175"/>
              <a:ext cx="1457698" cy="1891794"/>
              <a:chOff x="6741225" y="3742175"/>
              <a:chExt cx="1457698" cy="1891794"/>
            </a:xfrm>
          </p:grpSpPr>
          <p:sp>
            <p:nvSpPr>
              <p:cNvPr id="9" name="Rectangle 8">
                <a:extLst>
                  <a:ext uri="{FF2B5EF4-FFF2-40B4-BE49-F238E27FC236}">
                    <a16:creationId xmlns:a16="http://schemas.microsoft.com/office/drawing/2014/main" id="{82028CBD-1DC1-4B5F-8C57-9AD7C44134BA}"/>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0" name="Straight Connector 9">
                <a:extLst>
                  <a:ext uri="{FF2B5EF4-FFF2-40B4-BE49-F238E27FC236}">
                    <a16:creationId xmlns:a16="http://schemas.microsoft.com/office/drawing/2014/main" id="{5924A447-5051-4470-98FB-EF265437E07A}"/>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EEF52688-4788-456F-9AA7-E952D821FA61}"/>
                  </a:ext>
                </a:extLst>
              </p:cNvPr>
              <p:cNvSpPr txBox="1"/>
              <p:nvPr/>
            </p:nvSpPr>
            <p:spPr>
              <a:xfrm>
                <a:off x="6741225" y="4368343"/>
                <a:ext cx="1457698" cy="769441"/>
              </a:xfrm>
              <a:prstGeom prst="rect">
                <a:avLst/>
              </a:prstGeom>
              <a:noFill/>
            </p:spPr>
            <p:txBody>
              <a:bodyPr wrap="square" lIns="34290" rIns="34290" rtlCol="0">
                <a:spAutoFit/>
              </a:bodyPr>
              <a:lstStyle/>
              <a:p>
                <a:pPr algn="ctr"/>
                <a:endParaRPr lang="en-US" sz="1350" dirty="0"/>
              </a:p>
              <a:p>
                <a:pPr algn="ctr"/>
                <a:r>
                  <a:rPr lang="en-US" dirty="0"/>
                  <a:t>93%</a:t>
                </a:r>
              </a:p>
            </p:txBody>
          </p:sp>
          <p:sp>
            <p:nvSpPr>
              <p:cNvPr id="12" name="TextBox 11">
                <a:extLst>
                  <a:ext uri="{FF2B5EF4-FFF2-40B4-BE49-F238E27FC236}">
                    <a16:creationId xmlns:a16="http://schemas.microsoft.com/office/drawing/2014/main" id="{9F21355E-A825-4F1D-97DC-33D3B0BF264F}"/>
                  </a:ext>
                </a:extLst>
              </p:cNvPr>
              <p:cNvSpPr txBox="1"/>
              <p:nvPr/>
            </p:nvSpPr>
            <p:spPr>
              <a:xfrm>
                <a:off x="6741225" y="3742175"/>
                <a:ext cx="1457698" cy="369332"/>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2420319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626424" y="1629517"/>
            <a:ext cx="7886700" cy="859106"/>
          </a:xfrm>
        </p:spPr>
        <p:txBody>
          <a:bodyPr anchor="t" anchorCtr="0">
            <a:noAutofit/>
          </a:bodyPr>
          <a:lstStyle/>
          <a:p>
            <a:pPr algn="l"/>
            <a:r>
              <a:rPr lang="en-GB" sz="2600" b="1" u="sng" dirty="0"/>
              <a:t>Key Question 5</a:t>
            </a:r>
            <a:r>
              <a:rPr lang="en-GB" sz="2600" dirty="0"/>
              <a:t>: What are preferred techniques for tumor bed boost treatment planning with respect to:</a:t>
            </a:r>
            <a:r>
              <a:rPr lang="en-US" sz="2600" dirty="0"/>
              <a:t> </a:t>
            </a:r>
          </a:p>
        </p:txBody>
      </p:sp>
      <p:sp>
        <p:nvSpPr>
          <p:cNvPr id="5" name="TextBox 4">
            <a:extLst>
              <a:ext uri="{FF2B5EF4-FFF2-40B4-BE49-F238E27FC236}">
                <a16:creationId xmlns:a16="http://schemas.microsoft.com/office/drawing/2014/main" id="{FD238055-5A23-4F8E-8ED4-930875BE7267}"/>
              </a:ext>
            </a:extLst>
          </p:cNvPr>
          <p:cNvSpPr txBox="1"/>
          <p:nvPr/>
        </p:nvSpPr>
        <p:spPr>
          <a:xfrm>
            <a:off x="626424" y="2488623"/>
            <a:ext cx="7886700" cy="2169825"/>
          </a:xfrm>
          <a:prstGeom prst="rect">
            <a:avLst/>
          </a:prstGeom>
          <a:noFill/>
        </p:spPr>
        <p:txBody>
          <a:bodyPr wrap="square" rtlCol="0">
            <a:spAutoFit/>
          </a:bodyPr>
          <a:lstStyle/>
          <a:p>
            <a:pPr marL="557213" lvl="1" indent="-214313">
              <a:buFont typeface="Arial" panose="020B0604020202020204" pitchFamily="34" charset="0"/>
              <a:buChar char="•"/>
            </a:pPr>
            <a:r>
              <a:rPr lang="en-US" sz="2200" dirty="0"/>
              <a:t>Technique/modality</a:t>
            </a:r>
          </a:p>
          <a:p>
            <a:pPr marL="557213" lvl="1" indent="-214313">
              <a:buFont typeface="Arial" panose="020B0604020202020204" pitchFamily="34" charset="0"/>
              <a:buChar char="•"/>
            </a:pPr>
            <a:r>
              <a:rPr lang="en-US" sz="2200" dirty="0"/>
              <a:t>Dose homogeneity (and techniques to achieve this)</a:t>
            </a:r>
          </a:p>
          <a:p>
            <a:pPr marL="557213" lvl="1" indent="-214313">
              <a:buFont typeface="Arial" panose="020B0604020202020204" pitchFamily="34" charset="0"/>
              <a:buChar char="•"/>
            </a:pPr>
            <a:r>
              <a:rPr lang="en-US" sz="2200" dirty="0"/>
              <a:t>Target delineation and coverage</a:t>
            </a:r>
          </a:p>
          <a:p>
            <a:pPr marL="557213" lvl="1" indent="-214313">
              <a:buFont typeface="Arial" panose="020B0604020202020204" pitchFamily="34" charset="0"/>
              <a:buChar char="•"/>
            </a:pPr>
            <a:r>
              <a:rPr lang="en-US" sz="2200" dirty="0"/>
              <a:t>Cardiac avoidance</a:t>
            </a:r>
          </a:p>
          <a:p>
            <a:pPr marL="557213" lvl="1" indent="-214313">
              <a:buFont typeface="Arial" panose="020B0604020202020204" pitchFamily="34" charset="0"/>
              <a:buChar char="•"/>
            </a:pPr>
            <a:r>
              <a:rPr lang="en-US" sz="2200" dirty="0"/>
              <a:t>Normal tissue doses</a:t>
            </a:r>
          </a:p>
          <a:p>
            <a:pPr marL="557213" lvl="1" indent="-214313">
              <a:buFont typeface="Arial" panose="020B0604020202020204" pitchFamily="34" charset="0"/>
              <a:buChar char="•"/>
            </a:pPr>
            <a:r>
              <a:rPr lang="en-US" sz="2200" dirty="0"/>
              <a:t>Patient positioning and position verification/image guidance?</a:t>
            </a:r>
          </a:p>
        </p:txBody>
      </p:sp>
    </p:spTree>
    <p:extLst>
      <p:ext uri="{BB962C8B-B14F-4D97-AF65-F5344CB8AC3E}">
        <p14:creationId xmlns:p14="http://schemas.microsoft.com/office/powerpoint/2010/main" val="176694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Guideline Task Force</a:t>
            </a:r>
          </a:p>
        </p:txBody>
      </p:sp>
      <p:sp>
        <p:nvSpPr>
          <p:cNvPr id="3" name="Content Placeholder 2"/>
          <p:cNvSpPr>
            <a:spLocks noGrp="1"/>
          </p:cNvSpPr>
          <p:nvPr>
            <p:ph idx="1"/>
          </p:nvPr>
        </p:nvSpPr>
        <p:spPr>
          <a:xfrm>
            <a:off x="457200" y="2887212"/>
            <a:ext cx="8229600" cy="3238951"/>
          </a:xfrm>
        </p:spPr>
        <p:txBody>
          <a:bodyPr numCol="2">
            <a:normAutofit/>
          </a:bodyPr>
          <a:lstStyle/>
          <a:p>
            <a:pPr marL="0" indent="0">
              <a:lnSpc>
                <a:spcPct val="120000"/>
              </a:lnSpc>
              <a:spcBef>
                <a:spcPts val="0"/>
              </a:spcBef>
              <a:buNone/>
            </a:pPr>
            <a:r>
              <a:rPr lang="en-US" sz="2000" b="1" dirty="0"/>
              <a:t>Members	</a:t>
            </a:r>
          </a:p>
          <a:p>
            <a:pPr lvl="1">
              <a:lnSpc>
                <a:spcPct val="120000"/>
              </a:lnSpc>
              <a:spcBef>
                <a:spcPts val="0"/>
              </a:spcBef>
            </a:pPr>
            <a:r>
              <a:rPr lang="en-US" sz="2000" dirty="0"/>
              <a:t>Jennifer Bellon, MD</a:t>
            </a:r>
          </a:p>
          <a:p>
            <a:pPr lvl="1">
              <a:lnSpc>
                <a:spcPct val="120000"/>
              </a:lnSpc>
              <a:spcBef>
                <a:spcPts val="0"/>
              </a:spcBef>
            </a:pPr>
            <a:r>
              <a:rPr lang="en-US" sz="2000" dirty="0"/>
              <a:t>Rachel Blitzblau, MD, PhD</a:t>
            </a:r>
          </a:p>
          <a:p>
            <a:pPr lvl="1">
              <a:lnSpc>
                <a:spcPct val="120000"/>
              </a:lnSpc>
              <a:spcBef>
                <a:spcPts val="0"/>
              </a:spcBef>
            </a:pPr>
            <a:r>
              <a:rPr lang="en-US" sz="2000" dirty="0"/>
              <a:t>Gary Freedman, MD</a:t>
            </a:r>
          </a:p>
          <a:p>
            <a:pPr lvl="1">
              <a:lnSpc>
                <a:spcPct val="120000"/>
              </a:lnSpc>
              <a:spcBef>
                <a:spcPts val="0"/>
              </a:spcBef>
            </a:pPr>
            <a:r>
              <a:rPr lang="en-US" sz="2000" dirty="0"/>
              <a:t>Bruce Haffty, MD</a:t>
            </a:r>
          </a:p>
          <a:p>
            <a:pPr lvl="1">
              <a:lnSpc>
                <a:spcPct val="120000"/>
              </a:lnSpc>
              <a:spcBef>
                <a:spcPts val="0"/>
              </a:spcBef>
            </a:pPr>
            <a:r>
              <a:rPr lang="en-US" sz="2000" dirty="0"/>
              <a:t>Carol Hahn, MD</a:t>
            </a:r>
          </a:p>
          <a:p>
            <a:pPr lvl="1">
              <a:lnSpc>
                <a:spcPct val="120000"/>
              </a:lnSpc>
              <a:spcBef>
                <a:spcPts val="0"/>
              </a:spcBef>
            </a:pPr>
            <a:r>
              <a:rPr lang="en-US" sz="2000" dirty="0"/>
              <a:t>Francine Halberg, MD</a:t>
            </a:r>
          </a:p>
          <a:p>
            <a:pPr lvl="1">
              <a:lnSpc>
                <a:spcPct val="120000"/>
              </a:lnSpc>
              <a:spcBef>
                <a:spcPts val="0"/>
              </a:spcBef>
            </a:pPr>
            <a:r>
              <a:rPr lang="en-US" sz="2000" dirty="0"/>
              <a:t>Karen Hoffman, MD</a:t>
            </a:r>
          </a:p>
          <a:p>
            <a:pPr lvl="1">
              <a:lnSpc>
                <a:spcPct val="120000"/>
              </a:lnSpc>
              <a:spcBef>
                <a:spcPts val="0"/>
              </a:spcBef>
            </a:pPr>
            <a:endParaRPr lang="en-US" sz="2000" dirty="0"/>
          </a:p>
          <a:p>
            <a:pPr lvl="1">
              <a:lnSpc>
                <a:spcPct val="120000"/>
              </a:lnSpc>
              <a:spcBef>
                <a:spcPts val="0"/>
              </a:spcBef>
            </a:pPr>
            <a:r>
              <a:rPr lang="en-US" sz="2000" dirty="0"/>
              <a:t>Kathleen Horst, MD</a:t>
            </a:r>
          </a:p>
          <a:p>
            <a:pPr lvl="1">
              <a:lnSpc>
                <a:spcPct val="120000"/>
              </a:lnSpc>
              <a:spcBef>
                <a:spcPts val="0"/>
              </a:spcBef>
            </a:pPr>
            <a:r>
              <a:rPr lang="en-US" sz="2000" dirty="0"/>
              <a:t>Jean Moran, PhD</a:t>
            </a:r>
          </a:p>
          <a:p>
            <a:pPr lvl="1">
              <a:lnSpc>
                <a:spcPct val="120000"/>
              </a:lnSpc>
              <a:spcBef>
                <a:spcPts val="0"/>
              </a:spcBef>
            </a:pPr>
            <a:r>
              <a:rPr lang="en-US" sz="2000" dirty="0"/>
              <a:t>Jane Perlmutter, PhD</a:t>
            </a:r>
          </a:p>
          <a:p>
            <a:pPr lvl="1">
              <a:lnSpc>
                <a:spcPct val="120000"/>
              </a:lnSpc>
              <a:spcBef>
                <a:spcPts val="0"/>
              </a:spcBef>
            </a:pPr>
            <a:r>
              <a:rPr lang="en-US" sz="2000" dirty="0"/>
              <a:t>Laura Warren, MD</a:t>
            </a:r>
          </a:p>
          <a:p>
            <a:pPr lvl="1">
              <a:lnSpc>
                <a:spcPct val="120000"/>
              </a:lnSpc>
              <a:spcBef>
                <a:spcPts val="0"/>
              </a:spcBef>
            </a:pPr>
            <a:r>
              <a:rPr lang="en-US" sz="2000" dirty="0"/>
              <a:t>Timothy Whelan, BM, BCh</a:t>
            </a:r>
          </a:p>
          <a:p>
            <a:pPr lvl="1">
              <a:lnSpc>
                <a:spcPct val="120000"/>
              </a:lnSpc>
              <a:spcBef>
                <a:spcPts val="0"/>
              </a:spcBef>
            </a:pPr>
            <a:r>
              <a:rPr lang="en-US" sz="2000" dirty="0"/>
              <a:t>Jean Wright, MD</a:t>
            </a:r>
          </a:p>
        </p:txBody>
      </p:sp>
      <p:sp>
        <p:nvSpPr>
          <p:cNvPr id="5" name="TextBox 4">
            <a:extLst>
              <a:ext uri="{FF2B5EF4-FFF2-40B4-BE49-F238E27FC236}">
                <a16:creationId xmlns:a16="http://schemas.microsoft.com/office/drawing/2014/main" id="{21826811-C981-4FB7-AF17-20A50BEC5C6A}"/>
              </a:ext>
            </a:extLst>
          </p:cNvPr>
          <p:cNvSpPr txBox="1"/>
          <p:nvPr/>
        </p:nvSpPr>
        <p:spPr>
          <a:xfrm>
            <a:off x="628650" y="1600200"/>
            <a:ext cx="7886700" cy="1015663"/>
          </a:xfrm>
          <a:prstGeom prst="rect">
            <a:avLst/>
          </a:prstGeom>
          <a:noFill/>
        </p:spPr>
        <p:txBody>
          <a:bodyPr wrap="square" rtlCol="0">
            <a:spAutoFit/>
          </a:bodyPr>
          <a:lstStyle/>
          <a:p>
            <a:r>
              <a:rPr lang="en-US" sz="2000" b="1" dirty="0"/>
              <a:t>Chairs</a:t>
            </a:r>
          </a:p>
          <a:p>
            <a:pPr marL="557213" lvl="1" indent="-214313">
              <a:buFont typeface="Arial" panose="020B0604020202020204" pitchFamily="34" charset="0"/>
              <a:buChar char="•"/>
            </a:pPr>
            <a:r>
              <a:rPr lang="en-US" sz="2000" dirty="0"/>
              <a:t>Benjamin Smith, MD</a:t>
            </a:r>
          </a:p>
          <a:p>
            <a:pPr marL="557213" lvl="1" indent="-214313">
              <a:buFont typeface="Arial" panose="020B0604020202020204" pitchFamily="34" charset="0"/>
              <a:buChar char="•"/>
            </a:pPr>
            <a:r>
              <a:rPr lang="en-US" sz="2000" dirty="0"/>
              <a:t>Reshma Jagsi, MD, DPhil</a:t>
            </a:r>
          </a:p>
        </p:txBody>
      </p:sp>
    </p:spTree>
    <p:extLst>
      <p:ext uri="{BB962C8B-B14F-4D97-AF65-F5344CB8AC3E}">
        <p14:creationId xmlns:p14="http://schemas.microsoft.com/office/powerpoint/2010/main" val="2960004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KQ5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287011" y="1828800"/>
            <a:ext cx="4845132" cy="3536992"/>
          </a:xfrm>
        </p:spPr>
        <p:txBody>
          <a:bodyPr>
            <a:normAutofit lnSpcReduction="10000"/>
          </a:bodyPr>
          <a:lstStyle/>
          <a:p>
            <a:pPr marL="0" indent="0">
              <a:buNone/>
            </a:pPr>
            <a:r>
              <a:rPr lang="en-US" sz="1800" b="1" i="1" u="sng" dirty="0"/>
              <a:t>Technique/modality</a:t>
            </a:r>
          </a:p>
          <a:p>
            <a:r>
              <a:rPr lang="en-US" sz="1800" b="1" dirty="0"/>
              <a:t>KQ5A</a:t>
            </a:r>
            <a:r>
              <a:rPr lang="en-US" sz="1800" dirty="0"/>
              <a:t>: When a tumor bed boost is to be administered, external beam treatment is recommended with a radiation modality that will minimize high radiation dose to non-target tissue. </a:t>
            </a:r>
          </a:p>
          <a:p>
            <a:endParaRPr lang="en-US" sz="1800" dirty="0"/>
          </a:p>
          <a:p>
            <a:r>
              <a:rPr lang="en-US" sz="1800" b="1" dirty="0"/>
              <a:t>KQ5B</a:t>
            </a:r>
            <a:r>
              <a:rPr lang="en-US" sz="1800" dirty="0"/>
              <a:t>: To facilitate immobilization and minimize normal tissue exposure, re-simulation for boost planning may be used to allow for repositioning or in patients with large seromas at the time of whole breast treatment planning.</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129321" y="2062586"/>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841749"/>
              </a:xfrm>
              <a:prstGeom prst="rect">
                <a:avLst/>
              </a:prstGeom>
              <a:noFill/>
            </p:spPr>
            <p:txBody>
              <a:bodyPr wrap="square" lIns="34290" tIns="34290" rIns="34290" bIns="34290" rtlCol="0">
                <a:spAutoFit/>
              </a:bodyPr>
              <a:lstStyle/>
              <a:p>
                <a:pPr algn="ctr"/>
                <a:endParaRPr lang="en-US" sz="1575" dirty="0"/>
              </a:p>
              <a:p>
                <a:pPr algn="ctr"/>
                <a:r>
                  <a:rPr lang="en-US" dirty="0"/>
                  <a:t>Strong</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132143" y="3784620"/>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Low</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1835127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KQ5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299622" y="1574142"/>
            <a:ext cx="4964275" cy="3536992"/>
          </a:xfrm>
        </p:spPr>
        <p:txBody>
          <a:bodyPr>
            <a:noAutofit/>
          </a:bodyPr>
          <a:lstStyle/>
          <a:p>
            <a:pPr marL="0" indent="0">
              <a:buNone/>
            </a:pPr>
            <a:r>
              <a:rPr lang="en-US" sz="1800" b="1" i="1" u="sng" dirty="0"/>
              <a:t>Technique/modality</a:t>
            </a:r>
          </a:p>
          <a:p>
            <a:r>
              <a:rPr lang="en-US" sz="1800" b="1" dirty="0"/>
              <a:t>KQ5C</a:t>
            </a:r>
            <a:r>
              <a:rPr lang="en-US" sz="1800" dirty="0"/>
              <a:t>: At this time, evidence is strongest in support of sequential administration of the boost after whole breast treatment; therefore, outside the context of trials, sequential boost is currently recommended.</a:t>
            </a:r>
          </a:p>
          <a:p>
            <a:pPr>
              <a:spcBef>
                <a:spcPts val="0"/>
              </a:spcBef>
            </a:pPr>
            <a:endParaRPr lang="en-US" sz="1800" dirty="0"/>
          </a:p>
          <a:p>
            <a:pPr marL="0" indent="0">
              <a:spcBef>
                <a:spcPts val="0"/>
              </a:spcBef>
              <a:buNone/>
            </a:pPr>
            <a:r>
              <a:rPr lang="en-US" sz="1800" b="1" i="1" u="sng" dirty="0"/>
              <a:t>Target delineation and coverage</a:t>
            </a:r>
          </a:p>
          <a:p>
            <a:r>
              <a:rPr lang="en-US" sz="1800" b="1" dirty="0"/>
              <a:t>KQ5D</a:t>
            </a:r>
            <a:r>
              <a:rPr lang="en-US" sz="1800" dirty="0"/>
              <a:t>: 3-dimensional treatment planning should include delineation of the tumor bed, as noted in KQ4B. For boost treatment, conformal blocking with an adequate margin surrounding the tumor bed or boost PTV should be used, after consideration of factors such as risk of recurrence and the ability to spare normal tissues given the patient’s anatomy. </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321693" y="2019733"/>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321693" y="4191000"/>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825243"/>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623300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KQ5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390824" y="1818301"/>
            <a:ext cx="4845132" cy="3536992"/>
          </a:xfrm>
        </p:spPr>
        <p:txBody>
          <a:bodyPr>
            <a:noAutofit/>
          </a:bodyPr>
          <a:lstStyle/>
          <a:p>
            <a:pPr marL="0" indent="0">
              <a:buNone/>
            </a:pPr>
            <a:r>
              <a:rPr lang="en-US" sz="1800" b="1" i="1" u="sng" dirty="0"/>
              <a:t>Cardiac avoidance and normal tissue doses</a:t>
            </a:r>
          </a:p>
          <a:p>
            <a:r>
              <a:rPr lang="en-US" sz="1800" b="1" dirty="0"/>
              <a:t>KQ5E</a:t>
            </a:r>
            <a:r>
              <a:rPr lang="en-US" sz="1800" dirty="0"/>
              <a:t>: Caution should be taken to minimize dose to critical normal tissues, including the heart, and to minimize the volume of ipsilateral breast included in the boost field. </a:t>
            </a:r>
          </a:p>
          <a:p>
            <a:endParaRPr lang="en-US" sz="1800" dirty="0"/>
          </a:p>
          <a:p>
            <a:endParaRPr lang="en-US" sz="1800" dirty="0"/>
          </a:p>
          <a:p>
            <a:pPr marL="0" indent="0">
              <a:spcBef>
                <a:spcPts val="0"/>
              </a:spcBef>
              <a:buNone/>
            </a:pPr>
            <a:r>
              <a:rPr lang="en-US" sz="1800" b="1" i="1" u="sng" dirty="0"/>
              <a:t>Patient positioning and verification/image guidance</a:t>
            </a:r>
          </a:p>
          <a:p>
            <a:r>
              <a:rPr lang="en-US" sz="1800" b="1" dirty="0"/>
              <a:t>KQ5F</a:t>
            </a:r>
            <a:r>
              <a:rPr lang="en-US" sz="1800" dirty="0"/>
              <a:t>: With supine positioning for boost treatment, no additional immobilization is recommended. Daily imaging may be used in patients at risk for less reproducible set-up. </a:t>
            </a:r>
          </a:p>
        </p:txBody>
      </p:sp>
      <p:grpSp>
        <p:nvGrpSpPr>
          <p:cNvPr id="46" name="Group 45">
            <a:extLst>
              <a:ext uri="{FF2B5EF4-FFF2-40B4-BE49-F238E27FC236}">
                <a16:creationId xmlns:a16="http://schemas.microsoft.com/office/drawing/2014/main" id="{7E2B5EB5-97A4-42F9-A7BD-D97B1231B85B}"/>
              </a:ext>
            </a:extLst>
          </p:cNvPr>
          <p:cNvGrpSpPr/>
          <p:nvPr/>
        </p:nvGrpSpPr>
        <p:grpSpPr>
          <a:xfrm>
            <a:off x="5272645" y="2037672"/>
            <a:ext cx="3551835" cy="1322905"/>
            <a:chOff x="3200402" y="3742175"/>
            <a:chExt cx="4998521" cy="1891794"/>
          </a:xfrm>
        </p:grpSpPr>
        <p:grpSp>
          <p:nvGrpSpPr>
            <p:cNvPr id="43" name="Group 42">
              <a:extLst>
                <a:ext uri="{FF2B5EF4-FFF2-40B4-BE49-F238E27FC236}">
                  <a16:creationId xmlns:a16="http://schemas.microsoft.com/office/drawing/2014/main" id="{F3A9C584-B0C2-42CF-952E-709DBC090C2F}"/>
                </a:ext>
              </a:extLst>
            </p:cNvPr>
            <p:cNvGrpSpPr/>
            <p:nvPr/>
          </p:nvGrpSpPr>
          <p:grpSpPr>
            <a:xfrm>
              <a:off x="3200402" y="3742175"/>
              <a:ext cx="1457698" cy="1891794"/>
              <a:chOff x="3200402" y="3777688"/>
              <a:chExt cx="1457698" cy="1891794"/>
            </a:xfrm>
          </p:grpSpPr>
          <p:sp>
            <p:nvSpPr>
              <p:cNvPr id="21" name="Rectangle 20">
                <a:extLst>
                  <a:ext uri="{FF2B5EF4-FFF2-40B4-BE49-F238E27FC236}">
                    <a16:creationId xmlns:a16="http://schemas.microsoft.com/office/drawing/2014/main" id="{49D42408-6BD7-49E2-BE23-1D72C78E1B29}"/>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2" name="Straight Connector 21">
                <a:extLst>
                  <a:ext uri="{FF2B5EF4-FFF2-40B4-BE49-F238E27FC236}">
                    <a16:creationId xmlns:a16="http://schemas.microsoft.com/office/drawing/2014/main" id="{55FB2655-0761-47DA-B95E-0689FE4C801D}"/>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24A99DD4-449A-4C72-BE0F-1969139559FD}"/>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36" name="TextBox 35">
                <a:extLst>
                  <a:ext uri="{FF2B5EF4-FFF2-40B4-BE49-F238E27FC236}">
                    <a16:creationId xmlns:a16="http://schemas.microsoft.com/office/drawing/2014/main" id="{3A964149-46AE-40BE-98D2-8A9ADF343647}"/>
                  </a:ext>
                </a:extLst>
              </p:cNvPr>
              <p:cNvSpPr txBox="1"/>
              <p:nvPr/>
            </p:nvSpPr>
            <p:spPr>
              <a:xfrm>
                <a:off x="3200402" y="4368343"/>
                <a:ext cx="1457698" cy="825243"/>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44" name="Group 43">
              <a:extLst>
                <a:ext uri="{FF2B5EF4-FFF2-40B4-BE49-F238E27FC236}">
                  <a16:creationId xmlns:a16="http://schemas.microsoft.com/office/drawing/2014/main" id="{6548D525-3484-41C2-BA1F-649B647EB4A0}"/>
                </a:ext>
              </a:extLst>
            </p:cNvPr>
            <p:cNvGrpSpPr/>
            <p:nvPr/>
          </p:nvGrpSpPr>
          <p:grpSpPr>
            <a:xfrm>
              <a:off x="4970814" y="3742175"/>
              <a:ext cx="1457698" cy="1891794"/>
              <a:chOff x="4970813" y="3777688"/>
              <a:chExt cx="1457698" cy="1891794"/>
            </a:xfrm>
          </p:grpSpPr>
          <p:sp>
            <p:nvSpPr>
              <p:cNvPr id="33" name="Rectangle 32">
                <a:extLst>
                  <a:ext uri="{FF2B5EF4-FFF2-40B4-BE49-F238E27FC236}">
                    <a16:creationId xmlns:a16="http://schemas.microsoft.com/office/drawing/2014/main" id="{9C2A11C0-1099-44A5-921A-EBA147F60664}"/>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9" name="Straight Connector 18">
                <a:extLst>
                  <a:ext uri="{FF2B5EF4-FFF2-40B4-BE49-F238E27FC236}">
                    <a16:creationId xmlns:a16="http://schemas.microsoft.com/office/drawing/2014/main" id="{2D7310DC-8C23-4CDB-8960-D41F1C8520E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3F1FA4E-8486-49BB-8B5E-33D5C0A2EFA8}"/>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Moderate</a:t>
                </a:r>
              </a:p>
            </p:txBody>
          </p:sp>
          <p:sp>
            <p:nvSpPr>
              <p:cNvPr id="41" name="TextBox 40">
                <a:extLst>
                  <a:ext uri="{FF2B5EF4-FFF2-40B4-BE49-F238E27FC236}">
                    <a16:creationId xmlns:a16="http://schemas.microsoft.com/office/drawing/2014/main" id="{93C31B3C-1D41-4F35-8176-78C19CF1E91F}"/>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45" name="Group 44">
              <a:extLst>
                <a:ext uri="{FF2B5EF4-FFF2-40B4-BE49-F238E27FC236}">
                  <a16:creationId xmlns:a16="http://schemas.microsoft.com/office/drawing/2014/main" id="{4CBEAE83-7CF1-44EA-8537-0178431E7553}"/>
                </a:ext>
              </a:extLst>
            </p:cNvPr>
            <p:cNvGrpSpPr/>
            <p:nvPr/>
          </p:nvGrpSpPr>
          <p:grpSpPr>
            <a:xfrm>
              <a:off x="6741225" y="3742175"/>
              <a:ext cx="1457698" cy="1891794"/>
              <a:chOff x="6741225" y="3742175"/>
              <a:chExt cx="1457698" cy="1891794"/>
            </a:xfrm>
          </p:grpSpPr>
          <p:sp>
            <p:nvSpPr>
              <p:cNvPr id="5" name="Rectangle 4">
                <a:extLst>
                  <a:ext uri="{FF2B5EF4-FFF2-40B4-BE49-F238E27FC236}">
                    <a16:creationId xmlns:a16="http://schemas.microsoft.com/office/drawing/2014/main" id="{57778AA9-F20D-4972-AEEB-3AF3F2A946BF}"/>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a:extLst>
                  <a:ext uri="{FF2B5EF4-FFF2-40B4-BE49-F238E27FC236}">
                    <a16:creationId xmlns:a16="http://schemas.microsoft.com/office/drawing/2014/main" id="{978642BF-371D-4AC5-8247-A179D1EE5BE3}"/>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B6475033-9E44-4B7E-95A9-E0F92D483B11}"/>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42" name="TextBox 41">
                <a:extLst>
                  <a:ext uri="{FF2B5EF4-FFF2-40B4-BE49-F238E27FC236}">
                    <a16:creationId xmlns:a16="http://schemas.microsoft.com/office/drawing/2014/main" id="{2A7B929E-8256-4471-87A1-9B90D41DA616}"/>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grpSp>
        <p:nvGrpSpPr>
          <p:cNvPr id="20" name="Group 19">
            <a:extLst>
              <a:ext uri="{FF2B5EF4-FFF2-40B4-BE49-F238E27FC236}">
                <a16:creationId xmlns:a16="http://schemas.microsoft.com/office/drawing/2014/main" id="{03886960-451E-4D7A-9AB7-ECF3C15BE0AC}"/>
              </a:ext>
            </a:extLst>
          </p:cNvPr>
          <p:cNvGrpSpPr/>
          <p:nvPr/>
        </p:nvGrpSpPr>
        <p:grpSpPr>
          <a:xfrm>
            <a:off x="5272644" y="4191000"/>
            <a:ext cx="3551835" cy="1322905"/>
            <a:chOff x="3200402" y="3742175"/>
            <a:chExt cx="4998521" cy="1891794"/>
          </a:xfrm>
        </p:grpSpPr>
        <p:grpSp>
          <p:nvGrpSpPr>
            <p:cNvPr id="23" name="Group 22">
              <a:extLst>
                <a:ext uri="{FF2B5EF4-FFF2-40B4-BE49-F238E27FC236}">
                  <a16:creationId xmlns:a16="http://schemas.microsoft.com/office/drawing/2014/main" id="{44BD346A-E395-4FCC-8BF4-9DBFE1939C22}"/>
                </a:ext>
              </a:extLst>
            </p:cNvPr>
            <p:cNvGrpSpPr/>
            <p:nvPr/>
          </p:nvGrpSpPr>
          <p:grpSpPr>
            <a:xfrm>
              <a:off x="3200402" y="3742175"/>
              <a:ext cx="1457698" cy="1891794"/>
              <a:chOff x="3200402" y="3777688"/>
              <a:chExt cx="1457698" cy="1891794"/>
            </a:xfrm>
          </p:grpSpPr>
          <p:sp>
            <p:nvSpPr>
              <p:cNvPr id="38" name="Rectangle 37">
                <a:extLst>
                  <a:ext uri="{FF2B5EF4-FFF2-40B4-BE49-F238E27FC236}">
                    <a16:creationId xmlns:a16="http://schemas.microsoft.com/office/drawing/2014/main" id="{F3769CB1-04A1-48CD-9AAA-C0D3FCD8BC7F}"/>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0" name="Straight Connector 39">
                <a:extLst>
                  <a:ext uri="{FF2B5EF4-FFF2-40B4-BE49-F238E27FC236}">
                    <a16:creationId xmlns:a16="http://schemas.microsoft.com/office/drawing/2014/main" id="{CD5BDBD8-C8DB-45AE-8F45-59CF93F224DE}"/>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8ED3388-1EFF-44C9-8E1B-453E2C868DCB}"/>
                  </a:ext>
                </a:extLst>
              </p:cNvPr>
              <p:cNvSpPr txBox="1"/>
              <p:nvPr/>
            </p:nvSpPr>
            <p:spPr>
              <a:xfrm>
                <a:off x="3200402" y="3777688"/>
                <a:ext cx="1457698" cy="660195"/>
              </a:xfrm>
              <a:prstGeom prst="rect">
                <a:avLst/>
              </a:prstGeom>
              <a:noFill/>
            </p:spPr>
            <p:txBody>
              <a:bodyPr wrap="square" lIns="34290" tIns="68580" rIns="34290" bIns="68580" rtlCol="0">
                <a:spAutoFit/>
              </a:bodyPr>
              <a:lstStyle/>
              <a:p>
                <a:pPr algn="ctr"/>
                <a:r>
                  <a:rPr lang="en-US" sz="1050" dirty="0"/>
                  <a:t>Recommendation strength</a:t>
                </a:r>
              </a:p>
            </p:txBody>
          </p:sp>
          <p:sp>
            <p:nvSpPr>
              <p:cNvPr id="48" name="TextBox 47">
                <a:extLst>
                  <a:ext uri="{FF2B5EF4-FFF2-40B4-BE49-F238E27FC236}">
                    <a16:creationId xmlns:a16="http://schemas.microsoft.com/office/drawing/2014/main" id="{7BF9E3CF-CDF7-4952-B771-D813BAF660E2}"/>
                  </a:ext>
                </a:extLst>
              </p:cNvPr>
              <p:cNvSpPr txBox="1"/>
              <p:nvPr/>
            </p:nvSpPr>
            <p:spPr>
              <a:xfrm>
                <a:off x="3200402" y="4368343"/>
                <a:ext cx="1457698" cy="775728"/>
              </a:xfrm>
              <a:prstGeom prst="rect">
                <a:avLst/>
              </a:prstGeom>
              <a:noFill/>
            </p:spPr>
            <p:txBody>
              <a:bodyPr wrap="square" lIns="34290" rIns="34290" rtlCol="0">
                <a:spAutoFit/>
              </a:bodyPr>
              <a:lstStyle/>
              <a:p>
                <a:pPr algn="ctr"/>
                <a:endParaRPr lang="en-US" sz="1350" dirty="0"/>
              </a:p>
              <a:p>
                <a:pPr algn="ctr"/>
                <a:r>
                  <a:rPr lang="en-US" sz="1575" dirty="0"/>
                  <a:t>Conditional</a:t>
                </a:r>
              </a:p>
            </p:txBody>
          </p:sp>
        </p:grpSp>
        <p:grpSp>
          <p:nvGrpSpPr>
            <p:cNvPr id="24" name="Group 23">
              <a:extLst>
                <a:ext uri="{FF2B5EF4-FFF2-40B4-BE49-F238E27FC236}">
                  <a16:creationId xmlns:a16="http://schemas.microsoft.com/office/drawing/2014/main" id="{F572510C-A6EA-4DE1-A941-F4FCD53504F0}"/>
                </a:ext>
              </a:extLst>
            </p:cNvPr>
            <p:cNvGrpSpPr/>
            <p:nvPr/>
          </p:nvGrpSpPr>
          <p:grpSpPr>
            <a:xfrm>
              <a:off x="4970814" y="3742175"/>
              <a:ext cx="1457698" cy="1891794"/>
              <a:chOff x="4970813" y="3777688"/>
              <a:chExt cx="1457698" cy="1891794"/>
            </a:xfrm>
          </p:grpSpPr>
          <p:sp>
            <p:nvSpPr>
              <p:cNvPr id="31" name="Rectangle 30">
                <a:extLst>
                  <a:ext uri="{FF2B5EF4-FFF2-40B4-BE49-F238E27FC236}">
                    <a16:creationId xmlns:a16="http://schemas.microsoft.com/office/drawing/2014/main" id="{44ADD252-ED3B-4BB4-8BC1-1B891C09FF02}"/>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2" name="Straight Connector 31">
                <a:extLst>
                  <a:ext uri="{FF2B5EF4-FFF2-40B4-BE49-F238E27FC236}">
                    <a16:creationId xmlns:a16="http://schemas.microsoft.com/office/drawing/2014/main" id="{BB5C1CAB-B116-4CCC-9C3F-E95DE2ECAD48}"/>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D1745D02-13EB-44C5-BF76-4AFE1BFDC094}"/>
                  </a:ext>
                </a:extLst>
              </p:cNvPr>
              <p:cNvSpPr txBox="1"/>
              <p:nvPr/>
            </p:nvSpPr>
            <p:spPr>
              <a:xfrm>
                <a:off x="4970813" y="4368343"/>
                <a:ext cx="1457698" cy="825243"/>
              </a:xfrm>
              <a:prstGeom prst="rect">
                <a:avLst/>
              </a:prstGeom>
              <a:noFill/>
            </p:spPr>
            <p:txBody>
              <a:bodyPr wrap="square" lIns="34290" rIns="34290" rtlCol="0">
                <a:spAutoFit/>
              </a:bodyPr>
              <a:lstStyle/>
              <a:p>
                <a:pPr algn="ctr"/>
                <a:endParaRPr lang="en-US" sz="1350" dirty="0"/>
              </a:p>
              <a:p>
                <a:pPr algn="ctr"/>
                <a:r>
                  <a:rPr lang="en-US" dirty="0"/>
                  <a:t>Low</a:t>
                </a:r>
              </a:p>
            </p:txBody>
          </p:sp>
          <p:sp>
            <p:nvSpPr>
              <p:cNvPr id="35" name="TextBox 34">
                <a:extLst>
                  <a:ext uri="{FF2B5EF4-FFF2-40B4-BE49-F238E27FC236}">
                    <a16:creationId xmlns:a16="http://schemas.microsoft.com/office/drawing/2014/main" id="{FD042A20-24E2-4A70-A838-FAB451E685C2}"/>
                  </a:ext>
                </a:extLst>
              </p:cNvPr>
              <p:cNvSpPr txBox="1"/>
              <p:nvPr/>
            </p:nvSpPr>
            <p:spPr>
              <a:xfrm>
                <a:off x="4970813" y="3777688"/>
                <a:ext cx="1457698" cy="660195"/>
              </a:xfrm>
              <a:prstGeom prst="rect">
                <a:avLst/>
              </a:prstGeom>
              <a:noFill/>
            </p:spPr>
            <p:txBody>
              <a:bodyPr wrap="square" rtlCol="0">
                <a:spAutoFit/>
              </a:bodyPr>
              <a:lstStyle/>
              <a:p>
                <a:pPr algn="ctr"/>
                <a:r>
                  <a:rPr lang="en-US" sz="1200" dirty="0"/>
                  <a:t>Quality of evidence</a:t>
                </a:r>
              </a:p>
            </p:txBody>
          </p:sp>
        </p:grpSp>
        <p:grpSp>
          <p:nvGrpSpPr>
            <p:cNvPr id="25" name="Group 24">
              <a:extLst>
                <a:ext uri="{FF2B5EF4-FFF2-40B4-BE49-F238E27FC236}">
                  <a16:creationId xmlns:a16="http://schemas.microsoft.com/office/drawing/2014/main" id="{DC983421-09DD-42D9-ACAE-41F0BDE37117}"/>
                </a:ext>
              </a:extLst>
            </p:cNvPr>
            <p:cNvGrpSpPr/>
            <p:nvPr/>
          </p:nvGrpSpPr>
          <p:grpSpPr>
            <a:xfrm>
              <a:off x="6741225" y="3742175"/>
              <a:ext cx="1457698" cy="1891794"/>
              <a:chOff x="6741225" y="3742175"/>
              <a:chExt cx="1457698" cy="1891794"/>
            </a:xfrm>
          </p:grpSpPr>
          <p:sp>
            <p:nvSpPr>
              <p:cNvPr id="27" name="Rectangle 26">
                <a:extLst>
                  <a:ext uri="{FF2B5EF4-FFF2-40B4-BE49-F238E27FC236}">
                    <a16:creationId xmlns:a16="http://schemas.microsoft.com/office/drawing/2014/main" id="{248CAB10-9BD3-499B-A625-470A58B7C65E}"/>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8" name="Straight Connector 27">
                <a:extLst>
                  <a:ext uri="{FF2B5EF4-FFF2-40B4-BE49-F238E27FC236}">
                    <a16:creationId xmlns:a16="http://schemas.microsoft.com/office/drawing/2014/main" id="{AFA5442F-2B67-4ABA-9E3D-2D57C057004D}"/>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83D22B19-01A8-4EA7-B716-67DD4D4ABB40}"/>
                  </a:ext>
                </a:extLst>
              </p:cNvPr>
              <p:cNvSpPr txBox="1"/>
              <p:nvPr/>
            </p:nvSpPr>
            <p:spPr>
              <a:xfrm>
                <a:off x="6741225" y="4368342"/>
                <a:ext cx="1457698" cy="825243"/>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30" name="TextBox 29">
                <a:extLst>
                  <a:ext uri="{FF2B5EF4-FFF2-40B4-BE49-F238E27FC236}">
                    <a16:creationId xmlns:a16="http://schemas.microsoft.com/office/drawing/2014/main" id="{0793342C-DD89-4C56-98A0-25609D2900FB}"/>
                  </a:ext>
                </a:extLst>
              </p:cNvPr>
              <p:cNvSpPr txBox="1"/>
              <p:nvPr/>
            </p:nvSpPr>
            <p:spPr>
              <a:xfrm>
                <a:off x="6741225" y="3742175"/>
                <a:ext cx="1457698" cy="396117"/>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3463508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to Guideline</a:t>
            </a:r>
          </a:p>
        </p:txBody>
      </p:sp>
      <p:sp>
        <p:nvSpPr>
          <p:cNvPr id="3" name="Content Placeholder 2"/>
          <p:cNvSpPr>
            <a:spLocks noGrp="1"/>
          </p:cNvSpPr>
          <p:nvPr>
            <p:ph idx="1"/>
          </p:nvPr>
        </p:nvSpPr>
        <p:spPr/>
        <p:txBody>
          <a:bodyPr>
            <a:normAutofit/>
          </a:bodyPr>
          <a:lstStyle/>
          <a:p>
            <a:r>
              <a:rPr lang="en-US" sz="2000" dirty="0"/>
              <a:t>Original WBI guideline was published in 2011.</a:t>
            </a:r>
          </a:p>
          <a:p>
            <a:r>
              <a:rPr lang="en-US" altLang="en-US" sz="2000" dirty="0"/>
              <a:t>In June 2015, the Guidelines Subcommittee formed a work group to evaluate the guideline for updating. </a:t>
            </a:r>
          </a:p>
          <a:p>
            <a:r>
              <a:rPr lang="en-US" altLang="en-US" sz="2000" dirty="0"/>
              <a:t>Based on new evidence published since the original guideline, the work group recommended replacing the full guideline and broadening the scope.</a:t>
            </a:r>
            <a:endParaRPr lang="en-US" altLang="en-US" sz="2000" dirty="0">
              <a:highlight>
                <a:srgbClr val="FFFF00"/>
              </a:highlight>
            </a:endParaRPr>
          </a:p>
          <a:p>
            <a:r>
              <a:rPr lang="en-US" altLang="en-US" sz="2000" dirty="0"/>
              <a:t>Note: this guideline does not include discussion of regional nodal treatment as that was felt to merit its own document. </a:t>
            </a:r>
          </a:p>
          <a:p>
            <a:r>
              <a:rPr lang="en-US" altLang="en-US" sz="2000" dirty="0"/>
              <a:t>The proposal to develop a new guideline was approved by the ASTRO Board of Directors in October 2015.</a:t>
            </a:r>
          </a:p>
          <a:p>
            <a:r>
              <a:rPr lang="en-US" altLang="en-US" sz="2000" dirty="0"/>
              <a:t>The final draft was approved by the Board November 2017 and published May/June 2018.</a:t>
            </a:r>
          </a:p>
          <a:p>
            <a:endParaRPr lang="en-US" dirty="0"/>
          </a:p>
        </p:txBody>
      </p:sp>
    </p:spTree>
    <p:extLst>
      <p:ext uri="{BB962C8B-B14F-4D97-AF65-F5344CB8AC3E}">
        <p14:creationId xmlns:p14="http://schemas.microsoft.com/office/powerpoint/2010/main" val="3595681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Systematic Review</a:t>
            </a:r>
          </a:p>
        </p:txBody>
      </p:sp>
      <p:sp>
        <p:nvSpPr>
          <p:cNvPr id="3" name="Content Placeholder 2"/>
          <p:cNvSpPr>
            <a:spLocks noGrp="1"/>
          </p:cNvSpPr>
          <p:nvPr>
            <p:ph idx="1"/>
          </p:nvPr>
        </p:nvSpPr>
        <p:spPr>
          <a:xfrm>
            <a:off x="457200" y="1295400"/>
            <a:ext cx="8229600" cy="4525963"/>
          </a:xfrm>
        </p:spPr>
        <p:txBody>
          <a:bodyPr>
            <a:noAutofit/>
          </a:bodyPr>
          <a:lstStyle/>
          <a:p>
            <a:pPr>
              <a:lnSpc>
                <a:spcPct val="100000"/>
              </a:lnSpc>
            </a:pPr>
            <a:r>
              <a:rPr lang="en-US" altLang="en-US" sz="2000" dirty="0"/>
              <a:t>MEDLINE® PubMed - both MeSH terms and text words used</a:t>
            </a:r>
          </a:p>
          <a:p>
            <a:pPr>
              <a:lnSpc>
                <a:spcPct val="100000"/>
              </a:lnSpc>
            </a:pPr>
            <a:r>
              <a:rPr lang="en-US" altLang="en-US" sz="2000" u="sng" dirty="0"/>
              <a:t>Search dates</a:t>
            </a:r>
            <a:r>
              <a:rPr lang="en-US" altLang="en-US" sz="2000" dirty="0"/>
              <a:t>:</a:t>
            </a:r>
          </a:p>
          <a:p>
            <a:pPr lvl="1">
              <a:lnSpc>
                <a:spcPct val="100000"/>
              </a:lnSpc>
            </a:pPr>
            <a:r>
              <a:rPr lang="en-US" altLang="en-US" sz="1800" b="1" dirty="0"/>
              <a:t>KQs 1-3</a:t>
            </a:r>
            <a:r>
              <a:rPr lang="en-US" altLang="en-US" sz="1800" dirty="0"/>
              <a:t>:  January 2009 (last date in original guideline) – January 2016</a:t>
            </a:r>
          </a:p>
          <a:p>
            <a:pPr lvl="1">
              <a:lnSpc>
                <a:spcPct val="100000"/>
              </a:lnSpc>
            </a:pPr>
            <a:r>
              <a:rPr lang="en-US" altLang="en-US" sz="1800" b="1" dirty="0"/>
              <a:t>KQs 4-5</a:t>
            </a:r>
            <a:r>
              <a:rPr lang="en-US" altLang="en-US" sz="1800" dirty="0"/>
              <a:t>:  January 2000 – May 2016</a:t>
            </a:r>
          </a:p>
          <a:p>
            <a:pPr>
              <a:lnSpc>
                <a:spcPct val="100000"/>
              </a:lnSpc>
            </a:pPr>
            <a:r>
              <a:rPr lang="en-US" altLang="en-US" sz="2000" u="sng" dirty="0"/>
              <a:t>Outcomes</a:t>
            </a:r>
            <a:r>
              <a:rPr lang="en-US" altLang="en-US" sz="2000" dirty="0"/>
              <a:t>: OS, DFS, recurrence, acute and late toxicity, quality of life</a:t>
            </a:r>
          </a:p>
          <a:p>
            <a:pPr>
              <a:lnSpc>
                <a:spcPct val="100000"/>
              </a:lnSpc>
            </a:pPr>
            <a:r>
              <a:rPr lang="en-US" altLang="en-US" sz="2000" u="sng" dirty="0"/>
              <a:t>Inclusion</a:t>
            </a:r>
            <a:r>
              <a:rPr lang="en-US" altLang="en-US" sz="2000" dirty="0"/>
              <a:t>: </a:t>
            </a:r>
          </a:p>
          <a:p>
            <a:pPr lvl="1">
              <a:lnSpc>
                <a:spcPct val="100000"/>
              </a:lnSpc>
              <a:spcBef>
                <a:spcPct val="0"/>
              </a:spcBef>
            </a:pPr>
            <a:r>
              <a:rPr lang="en-US" altLang="en-US" sz="1800" dirty="0"/>
              <a:t>age ≥18 years</a:t>
            </a:r>
          </a:p>
          <a:p>
            <a:pPr lvl="1">
              <a:lnSpc>
                <a:spcPct val="100000"/>
              </a:lnSpc>
              <a:spcBef>
                <a:spcPct val="0"/>
              </a:spcBef>
            </a:pPr>
            <a:r>
              <a:rPr lang="en-US" altLang="en-US" sz="1800" dirty="0"/>
              <a:t>invasive or in situ breast cancer </a:t>
            </a:r>
          </a:p>
          <a:p>
            <a:pPr lvl="1">
              <a:lnSpc>
                <a:spcPct val="100000"/>
              </a:lnSpc>
              <a:spcBef>
                <a:spcPct val="0"/>
              </a:spcBef>
            </a:pPr>
            <a:r>
              <a:rPr lang="en-US" altLang="en-US" sz="1800" dirty="0"/>
              <a:t>receiving breast conserving surgery and WBI with or without tumor bed boost</a:t>
            </a:r>
          </a:p>
          <a:p>
            <a:pPr>
              <a:lnSpc>
                <a:spcPct val="100000"/>
              </a:lnSpc>
            </a:pPr>
            <a:r>
              <a:rPr lang="en-US" altLang="en-US" sz="2000" u="sng" dirty="0"/>
              <a:t>Exclusion</a:t>
            </a:r>
            <a:r>
              <a:rPr lang="en-US" altLang="en-US" sz="2000" dirty="0"/>
              <a:t>: post-mastectomy RT, concurrent chemoradiation, stage III or IV, recurrent disease, pre-clinical or non-human studies, non-English, abstract only, not relevant to KQs</a:t>
            </a:r>
          </a:p>
          <a:p>
            <a:pPr>
              <a:lnSpc>
                <a:spcPct val="100000"/>
              </a:lnSpc>
            </a:pPr>
            <a:r>
              <a:rPr lang="en-US" altLang="en-US" sz="2000" dirty="0"/>
              <a:t>528 abstracts retrieved </a:t>
            </a:r>
            <a:r>
              <a:rPr lang="en-US" altLang="en-US" sz="2000" dirty="0">
                <a:sym typeface="Wingdings" panose="05000000000000000000" pitchFamily="2" charset="2"/>
              </a:rPr>
              <a:t> 100 articles included and abstracted into evidence tables</a:t>
            </a:r>
            <a:endParaRPr lang="en-US" altLang="en-US" sz="2000" dirty="0"/>
          </a:p>
        </p:txBody>
      </p:sp>
    </p:spTree>
    <p:extLst>
      <p:ext uri="{BB962C8B-B14F-4D97-AF65-F5344CB8AC3E}">
        <p14:creationId xmlns:p14="http://schemas.microsoft.com/office/powerpoint/2010/main" val="171985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Grading Evidence + Recommendations</a:t>
            </a:r>
          </a:p>
        </p:txBody>
      </p:sp>
      <p:graphicFrame>
        <p:nvGraphicFramePr>
          <p:cNvPr id="5" name="Table 4">
            <a:extLst>
              <a:ext uri="{FF2B5EF4-FFF2-40B4-BE49-F238E27FC236}">
                <a16:creationId xmlns:a16="http://schemas.microsoft.com/office/drawing/2014/main" id="{A521BEDB-0707-4D87-AE64-B8D84D566F61}"/>
              </a:ext>
            </a:extLst>
          </p:cNvPr>
          <p:cNvGraphicFramePr>
            <a:graphicFrameLocks noGrp="1"/>
          </p:cNvGraphicFramePr>
          <p:nvPr>
            <p:extLst/>
          </p:nvPr>
        </p:nvGraphicFramePr>
        <p:xfrm>
          <a:off x="232990" y="1195621"/>
          <a:ext cx="8725980" cy="2917635"/>
        </p:xfrm>
        <a:graphic>
          <a:graphicData uri="http://schemas.openxmlformats.org/drawingml/2006/table">
            <a:tbl>
              <a:tblPr firstRow="1" firstCol="1" bandRow="1"/>
              <a:tblGrid>
                <a:gridCol w="1424703">
                  <a:extLst>
                    <a:ext uri="{9D8B030D-6E8A-4147-A177-3AD203B41FA5}">
                      <a16:colId xmlns:a16="http://schemas.microsoft.com/office/drawing/2014/main" val="20000"/>
                    </a:ext>
                  </a:extLst>
                </a:gridCol>
                <a:gridCol w="4438307">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91370">
                  <a:extLst>
                    <a:ext uri="{9D8B030D-6E8A-4147-A177-3AD203B41FA5}">
                      <a16:colId xmlns:a16="http://schemas.microsoft.com/office/drawing/2014/main" val="20003"/>
                    </a:ext>
                  </a:extLst>
                </a:gridCol>
              </a:tblGrid>
              <a:tr h="365875">
                <a:tc>
                  <a:txBody>
                    <a:bodyPr/>
                    <a:lstStyle/>
                    <a:p>
                      <a:pPr algn="ctr">
                        <a:spcAft>
                          <a:spcPts val="0"/>
                        </a:spcAft>
                      </a:pPr>
                      <a:r>
                        <a:rPr lang="en-US" sz="1400" i="1" dirty="0">
                          <a:effectLst/>
                          <a:latin typeface="Calibri" panose="020F0502020204030204" pitchFamily="34" charset="0"/>
                        </a:rPr>
                        <a:t>Strength of Recommendation</a:t>
                      </a:r>
                      <a:endParaRPr lang="en-US" sz="1400" dirty="0">
                        <a:effectLst/>
                        <a:latin typeface="Calibri" panose="020F0502020204030204" pitchFamily="34" charset="0"/>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i="1" dirty="0">
                          <a:effectLst/>
                          <a:latin typeface="Calibri" panose="020F0502020204030204" pitchFamily="34" charset="0"/>
                        </a:rPr>
                        <a:t>Definition*</a:t>
                      </a:r>
                      <a:endParaRPr lang="en-US" sz="1400" dirty="0">
                        <a:effectLst/>
                        <a:latin typeface="Calibri" panose="020F0502020204030204" pitchFamily="34" charset="0"/>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i="1" dirty="0">
                          <a:effectLst/>
                          <a:latin typeface="Calibri" panose="020F0502020204030204" pitchFamily="34" charset="0"/>
                        </a:rPr>
                        <a:t>Quality of Evidence</a:t>
                      </a:r>
                      <a:endParaRPr lang="en-US" sz="1400" dirty="0">
                        <a:effectLst/>
                        <a:latin typeface="Calibri" panose="020F0502020204030204" pitchFamily="34" charset="0"/>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i="1" dirty="0">
                          <a:effectLst/>
                          <a:latin typeface="Calibri" panose="020F0502020204030204" pitchFamily="34" charset="0"/>
                        </a:rPr>
                        <a:t>Recommendation Wording</a:t>
                      </a:r>
                      <a:endParaRPr lang="en-US" sz="1400" dirty="0">
                        <a:effectLst/>
                        <a:latin typeface="Calibri" panose="020F0502020204030204" pitchFamily="34" charset="0"/>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83010">
                <a:tc>
                  <a:txBody>
                    <a:bodyPr/>
                    <a:lstStyle/>
                    <a:p>
                      <a:pPr algn="ctr">
                        <a:spcAft>
                          <a:spcPts val="0"/>
                        </a:spcAft>
                      </a:pPr>
                      <a:r>
                        <a:rPr lang="en-US" sz="1400" dirty="0">
                          <a:effectLst/>
                          <a:latin typeface="Calibri" panose="020F0502020204030204" pitchFamily="34" charset="0"/>
                        </a:rPr>
                        <a:t>Strong</a:t>
                      </a: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880" marR="0" lvl="0" indent="-18288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Benefits clearly outweigh risks and burden, or risks and burden clearly outweigh benefits.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All or almost all informed people would make the recommended choice for or against an intervention.</a:t>
                      </a: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Calibri" panose="020F0502020204030204" pitchFamily="34" charset="0"/>
                        </a:rPr>
                        <a:t>Any (usually high or moderate)</a:t>
                      </a: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Calibri" panose="020F0502020204030204" pitchFamily="34" charset="0"/>
                        </a:rPr>
                        <a:t>“Recommend”</a:t>
                      </a:r>
                    </a:p>
                    <a:p>
                      <a:pPr algn="ctr">
                        <a:spcAft>
                          <a:spcPts val="0"/>
                        </a:spcAft>
                      </a:pPr>
                      <a:r>
                        <a:rPr lang="en-US" sz="1400" dirty="0">
                          <a:effectLst/>
                          <a:latin typeface="Calibri" panose="020F0502020204030204" pitchFamily="34" charset="0"/>
                        </a:rPr>
                        <a:t> “Should”</a:t>
                      </a:r>
                    </a:p>
                    <a:p>
                      <a:pPr algn="ctr">
                        <a:spcAft>
                          <a:spcPts val="0"/>
                        </a:spcAft>
                      </a:pPr>
                      <a:r>
                        <a:rPr lang="en-US" sz="1400" dirty="0">
                          <a:effectLst/>
                          <a:latin typeface="Calibri" panose="020F0502020204030204" pitchFamily="34" charset="0"/>
                        </a:rPr>
                        <a:t>Etc.</a:t>
                      </a: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78763">
                <a:tc>
                  <a:txBody>
                    <a:bodyPr/>
                    <a:lstStyle/>
                    <a:p>
                      <a:pPr algn="ctr">
                        <a:spcAft>
                          <a:spcPts val="0"/>
                        </a:spcAft>
                      </a:pPr>
                      <a:r>
                        <a:rPr lang="en-US" sz="1400" dirty="0">
                          <a:effectLst/>
                          <a:latin typeface="Calibri" panose="020F0502020204030204" pitchFamily="34" charset="0"/>
                        </a:rPr>
                        <a:t>Conditional</a:t>
                      </a: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880" marR="0" lvl="0" indent="-18288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Benefits are finely balanced with risks and burden or appreciable uncertainty exists about the magnitude of benefits and risks.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182880" marR="0" lvl="0" indent="-18288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There is a strong role for patient preferences &amp; shared-decision making.</a:t>
                      </a: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Calibri" panose="020F0502020204030204" pitchFamily="34" charset="0"/>
                        </a:rPr>
                        <a:t>Any (usually moderate to low)</a:t>
                      </a: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Calibri" panose="020F0502020204030204" pitchFamily="34" charset="0"/>
                        </a:rPr>
                        <a:t>“Suggest”</a:t>
                      </a:r>
                    </a:p>
                    <a:p>
                      <a:pPr algn="ctr">
                        <a:spcAft>
                          <a:spcPts val="0"/>
                        </a:spcAft>
                      </a:pPr>
                      <a:r>
                        <a:rPr lang="en-US" sz="1400" dirty="0">
                          <a:effectLst/>
                          <a:latin typeface="Calibri" panose="020F0502020204030204" pitchFamily="34" charset="0"/>
                        </a:rPr>
                        <a:t>“Might”</a:t>
                      </a:r>
                    </a:p>
                    <a:p>
                      <a:pPr algn="ctr">
                        <a:spcAft>
                          <a:spcPts val="0"/>
                        </a:spcAft>
                      </a:pPr>
                      <a:r>
                        <a:rPr lang="en-US" sz="1400" dirty="0">
                          <a:effectLst/>
                          <a:latin typeface="Calibri" panose="020F0502020204030204" pitchFamily="34" charset="0"/>
                        </a:rPr>
                        <a:t> “May”</a:t>
                      </a:r>
                    </a:p>
                    <a:p>
                      <a:pPr algn="ctr">
                        <a:spcAft>
                          <a:spcPts val="0"/>
                        </a:spcAft>
                      </a:pPr>
                      <a:r>
                        <a:rPr lang="en-US" sz="1400" dirty="0">
                          <a:effectLst/>
                          <a:latin typeface="Calibri" panose="020F0502020204030204" pitchFamily="34" charset="0"/>
                        </a:rPr>
                        <a:t>Etc.</a:t>
                      </a: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22A15138-92C0-47F1-9D60-DC8DB0C75B7D}"/>
              </a:ext>
            </a:extLst>
          </p:cNvPr>
          <p:cNvSpPr txBox="1"/>
          <p:nvPr/>
        </p:nvSpPr>
        <p:spPr>
          <a:xfrm>
            <a:off x="339328" y="4188460"/>
            <a:ext cx="8465344" cy="1600438"/>
          </a:xfrm>
          <a:prstGeom prst="rect">
            <a:avLst/>
          </a:prstGeom>
          <a:noFill/>
        </p:spPr>
        <p:txBody>
          <a:bodyPr>
            <a:spAutoFit/>
          </a:bodyPr>
          <a:lstStyle/>
          <a:p>
            <a:pPr>
              <a:defRPr/>
            </a:pPr>
            <a:r>
              <a:rPr lang="en-US" altLang="en-US" b="1" dirty="0"/>
              <a:t>Quality of evidence:</a:t>
            </a:r>
          </a:p>
          <a:p>
            <a:pPr marL="137160" indent="-137160">
              <a:buFont typeface="Arial" panose="020B0604020202020204" pitchFamily="34" charset="0"/>
              <a:buChar char="•"/>
              <a:defRPr/>
            </a:pPr>
            <a:r>
              <a:rPr lang="en-US" sz="1600" b="1" dirty="0"/>
              <a:t>High</a:t>
            </a:r>
            <a:r>
              <a:rPr lang="en-US" sz="1600" dirty="0"/>
              <a:t>: We are very confident that the true effect lies close to that of the estimate of the effect.</a:t>
            </a:r>
          </a:p>
          <a:p>
            <a:pPr marL="137160" indent="-137160">
              <a:buFont typeface="Arial" panose="020B0604020202020204" pitchFamily="34" charset="0"/>
              <a:buChar char="•"/>
              <a:defRPr/>
            </a:pPr>
            <a:r>
              <a:rPr lang="en-US" sz="1600" b="1" dirty="0"/>
              <a:t>Moderate</a:t>
            </a:r>
            <a:r>
              <a:rPr lang="en-US" sz="1600" dirty="0"/>
              <a:t>: We are moderately confident in the effect estimate: The true effect is likely to be close to the estimate of the effect, but there is a possibility that it is substantially different</a:t>
            </a:r>
          </a:p>
          <a:p>
            <a:pPr marL="137160" indent="-137160">
              <a:buFont typeface="Arial" panose="020B0604020202020204" pitchFamily="34" charset="0"/>
              <a:buChar char="•"/>
              <a:defRPr/>
            </a:pPr>
            <a:r>
              <a:rPr lang="en-US" sz="1600" b="1" dirty="0"/>
              <a:t>Low</a:t>
            </a:r>
            <a:r>
              <a:rPr lang="en-US" sz="1600" dirty="0"/>
              <a:t>: Our confidence in the effect estimate is limited: The true effect may be substantially different from the estimate of the effect.^</a:t>
            </a:r>
          </a:p>
        </p:txBody>
      </p:sp>
      <p:sp>
        <p:nvSpPr>
          <p:cNvPr id="7" name="TextBox 3">
            <a:extLst>
              <a:ext uri="{FF2B5EF4-FFF2-40B4-BE49-F238E27FC236}">
                <a16:creationId xmlns:a16="http://schemas.microsoft.com/office/drawing/2014/main" id="{0365F384-3E18-4242-8097-85077E8E3DCB}"/>
              </a:ext>
            </a:extLst>
          </p:cNvPr>
          <p:cNvSpPr txBox="1">
            <a:spLocks noChangeArrowheads="1"/>
          </p:cNvSpPr>
          <p:nvPr/>
        </p:nvSpPr>
        <p:spPr bwMode="auto">
          <a:xfrm>
            <a:off x="162632" y="5864102"/>
            <a:ext cx="8796338"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ts val="450"/>
              </a:spcBef>
              <a:buNone/>
            </a:pPr>
            <a:r>
              <a:rPr lang="en-US" altLang="en-US" sz="825" dirty="0"/>
              <a:t>* Andrews J, Guyatt G, Oxman AD, et al. GRADE guidelines: 14. Going from evidence to recommendations: the significance and presentation of recommendations. </a:t>
            </a:r>
            <a:r>
              <a:rPr lang="en-US" altLang="en-US" sz="825" i="1" dirty="0"/>
              <a:t>J Clin Epidemiol. </a:t>
            </a:r>
            <a:r>
              <a:rPr lang="en-US" altLang="en-US" sz="825" dirty="0"/>
              <a:t>2013;66(7):719-725.</a:t>
            </a:r>
          </a:p>
          <a:p>
            <a:pPr>
              <a:lnSpc>
                <a:spcPct val="100000"/>
              </a:lnSpc>
              <a:spcBef>
                <a:spcPct val="0"/>
              </a:spcBef>
              <a:buFontTx/>
              <a:buNone/>
            </a:pPr>
            <a:r>
              <a:rPr lang="en-US" altLang="en-US" sz="825" dirty="0"/>
              <a:t>^ Balshem H, Helfand M, Schunemann HJ, et al. GRADE guidelines: 3. Rating the quality of evidence. </a:t>
            </a:r>
            <a:r>
              <a:rPr lang="en-US" altLang="en-US" sz="825" i="1" dirty="0"/>
              <a:t>J Clin Epidemiol. </a:t>
            </a:r>
            <a:r>
              <a:rPr lang="en-US" altLang="en-US" sz="825" dirty="0"/>
              <a:t>2011;64(4):401-406.</a:t>
            </a:r>
          </a:p>
        </p:txBody>
      </p:sp>
    </p:spTree>
    <p:extLst>
      <p:ext uri="{BB962C8B-B14F-4D97-AF65-F5344CB8AC3E}">
        <p14:creationId xmlns:p14="http://schemas.microsoft.com/office/powerpoint/2010/main" val="270840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Consensus Methodology</a:t>
            </a:r>
          </a:p>
        </p:txBody>
      </p:sp>
      <p:sp>
        <p:nvSpPr>
          <p:cNvPr id="3" name="Content Placeholder 2"/>
          <p:cNvSpPr>
            <a:spLocks noGrp="1"/>
          </p:cNvSpPr>
          <p:nvPr>
            <p:ph idx="1"/>
          </p:nvPr>
        </p:nvSpPr>
        <p:spPr>
          <a:xfrm>
            <a:off x="451556" y="1414816"/>
            <a:ext cx="8229600" cy="4525963"/>
          </a:xfrm>
        </p:spPr>
        <p:txBody>
          <a:bodyPr>
            <a:normAutofit fontScale="92500" lnSpcReduction="10000"/>
          </a:bodyPr>
          <a:lstStyle/>
          <a:p>
            <a:pPr marL="342892" indent="-342892">
              <a:spcBef>
                <a:spcPts val="0"/>
              </a:spcBef>
              <a:buFont typeface="Arial"/>
              <a:buChar char="•"/>
              <a:defRPr/>
            </a:pPr>
            <a:r>
              <a:rPr lang="en-US" sz="2400" dirty="0"/>
              <a:t>Modified Delphi approach</a:t>
            </a:r>
          </a:p>
          <a:p>
            <a:pPr>
              <a:spcBef>
                <a:spcPts val="0"/>
              </a:spcBef>
              <a:defRPr/>
            </a:pPr>
            <a:endParaRPr lang="en-US" sz="2400" dirty="0"/>
          </a:p>
          <a:p>
            <a:pPr marL="342892" indent="-342892">
              <a:spcBef>
                <a:spcPts val="0"/>
              </a:spcBef>
              <a:buFont typeface="Arial"/>
              <a:buChar char="•"/>
              <a:defRPr/>
            </a:pPr>
            <a:r>
              <a:rPr lang="en-US" sz="2400" dirty="0"/>
              <a:t>Task force members rated their agreement with each recommendation using an online consensus survey</a:t>
            </a:r>
          </a:p>
          <a:p>
            <a:pPr marL="800080" lvl="1" indent="-342892">
              <a:spcBef>
                <a:spcPts val="0"/>
              </a:spcBef>
              <a:buFont typeface="Lucida Grande"/>
              <a:buChar char="-"/>
              <a:defRPr/>
            </a:pPr>
            <a:r>
              <a:rPr lang="en-US" sz="2400" dirty="0"/>
              <a:t>Five-point Likert scale from “strongly disagree” to “strongly agree”</a:t>
            </a:r>
          </a:p>
          <a:p>
            <a:pPr marL="800080" lvl="1" indent="-342892">
              <a:spcBef>
                <a:spcPts val="0"/>
              </a:spcBef>
              <a:buFont typeface="Lucida Grande"/>
              <a:buChar char="-"/>
              <a:defRPr/>
            </a:pPr>
            <a:r>
              <a:rPr lang="en-US" sz="2400" dirty="0"/>
              <a:t>Consensus defined using pre-specified threshold of ≥75% agreement</a:t>
            </a:r>
          </a:p>
          <a:p>
            <a:pPr marL="457188" lvl="1">
              <a:spcBef>
                <a:spcPts val="0"/>
              </a:spcBef>
              <a:defRPr/>
            </a:pPr>
            <a:endParaRPr lang="en-US" sz="2400" dirty="0"/>
          </a:p>
          <a:p>
            <a:pPr marL="341313" lvl="1" indent="-341313">
              <a:spcBef>
                <a:spcPts val="0"/>
              </a:spcBef>
              <a:buFont typeface="Arial" panose="020B0604020202020204" pitchFamily="34" charset="0"/>
              <a:buChar char="•"/>
              <a:defRPr/>
            </a:pPr>
            <a:r>
              <a:rPr lang="en-US" sz="2400" dirty="0"/>
              <a:t>Recommendations for which consensus was not achieved were removed or were revised and re-surveyed.</a:t>
            </a:r>
          </a:p>
          <a:p>
            <a:pPr marL="0" lvl="1" indent="0">
              <a:spcBef>
                <a:spcPts val="0"/>
              </a:spcBef>
              <a:buNone/>
              <a:defRPr/>
            </a:pPr>
            <a:endParaRPr lang="en-US" sz="2400" dirty="0"/>
          </a:p>
          <a:p>
            <a:pPr marL="341313" lvl="1" indent="-341313">
              <a:spcBef>
                <a:spcPts val="0"/>
              </a:spcBef>
              <a:buFont typeface="Arial" panose="020B0604020202020204" pitchFamily="34" charset="0"/>
              <a:buChar char="•"/>
              <a:defRPr/>
            </a:pPr>
            <a:r>
              <a:rPr lang="en-US" sz="2400" dirty="0"/>
              <a:t>Recommendations that achieved consensus but were edited for other reasons were also re-surveyed.</a:t>
            </a:r>
          </a:p>
          <a:p>
            <a:pPr marL="0" indent="0">
              <a:buNone/>
            </a:pPr>
            <a:endParaRPr lang="en-US" dirty="0"/>
          </a:p>
        </p:txBody>
      </p:sp>
    </p:spTree>
    <p:extLst>
      <p:ext uri="{BB962C8B-B14F-4D97-AF65-F5344CB8AC3E}">
        <p14:creationId xmlns:p14="http://schemas.microsoft.com/office/powerpoint/2010/main" val="1715104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628650" y="685800"/>
            <a:ext cx="7886700" cy="1181225"/>
          </a:xfrm>
        </p:spPr>
        <p:txBody>
          <a:bodyPr anchor="t" anchorCtr="0">
            <a:noAutofit/>
          </a:bodyPr>
          <a:lstStyle/>
          <a:p>
            <a:pPr algn="l"/>
            <a:r>
              <a:rPr lang="en-US" sz="2200" b="1" u="sng" dirty="0"/>
              <a:t>Key Question 1</a:t>
            </a:r>
            <a:r>
              <a:rPr lang="en-US" sz="2200" dirty="0"/>
              <a:t>: For </a:t>
            </a:r>
            <a:r>
              <a:rPr lang="en-GB" sz="2200" dirty="0"/>
              <a:t>patients receiving whole breast irradiation without additional fields to cover the regional lymph nodes, what is/are the preferred dose-fractionation scheme(s) and how should these vary</a:t>
            </a:r>
            <a:r>
              <a:rPr lang="en-US" sz="2200" dirty="0"/>
              <a:t> as a function of: </a:t>
            </a:r>
          </a:p>
        </p:txBody>
      </p:sp>
      <p:sp>
        <p:nvSpPr>
          <p:cNvPr id="5" name="TextBox 4">
            <a:extLst>
              <a:ext uri="{FF2B5EF4-FFF2-40B4-BE49-F238E27FC236}">
                <a16:creationId xmlns:a16="http://schemas.microsoft.com/office/drawing/2014/main" id="{FD238055-5A23-4F8E-8ED4-930875BE7267}"/>
              </a:ext>
            </a:extLst>
          </p:cNvPr>
          <p:cNvSpPr txBox="1"/>
          <p:nvPr/>
        </p:nvSpPr>
        <p:spPr>
          <a:xfrm>
            <a:off x="488373" y="2057400"/>
            <a:ext cx="8167254" cy="4270400"/>
          </a:xfrm>
          <a:prstGeom prst="rect">
            <a:avLst/>
          </a:prstGeom>
          <a:noFill/>
        </p:spPr>
        <p:txBody>
          <a:bodyPr wrap="square" rtlCol="0">
            <a:spAutoFit/>
          </a:bodyPr>
          <a:lstStyle/>
          <a:p>
            <a:pPr marL="557213" lvl="1" indent="-214313">
              <a:buFont typeface="Arial" panose="020B0604020202020204" pitchFamily="34" charset="0"/>
              <a:buChar char="•"/>
            </a:pPr>
            <a:r>
              <a:rPr lang="en-US" sz="2000" dirty="0"/>
              <a:t>Grade</a:t>
            </a:r>
          </a:p>
          <a:p>
            <a:pPr marL="557213" lvl="1" indent="-214313">
              <a:buFont typeface="Arial" panose="020B0604020202020204" pitchFamily="34" charset="0"/>
              <a:buChar char="•"/>
            </a:pPr>
            <a:r>
              <a:rPr lang="en-US" sz="2000" dirty="0"/>
              <a:t>Margins</a:t>
            </a:r>
          </a:p>
          <a:p>
            <a:pPr marL="557213" lvl="1" indent="-214313">
              <a:buFont typeface="Arial" panose="020B0604020202020204" pitchFamily="34" charset="0"/>
              <a:buChar char="•"/>
            </a:pPr>
            <a:r>
              <a:rPr lang="en-US" sz="2000" dirty="0"/>
              <a:t>ER/PR/Her2-neu status and other assessments of tumor biology</a:t>
            </a:r>
          </a:p>
          <a:p>
            <a:pPr marL="557213" lvl="1" indent="-214313">
              <a:buFont typeface="Arial" panose="020B0604020202020204" pitchFamily="34" charset="0"/>
              <a:buChar char="•"/>
            </a:pPr>
            <a:r>
              <a:rPr lang="en-US" sz="2000" dirty="0"/>
              <a:t>Normal tissue exposure</a:t>
            </a:r>
          </a:p>
          <a:p>
            <a:pPr marL="557213" lvl="1" indent="-214313">
              <a:buFont typeface="Arial" panose="020B0604020202020204" pitchFamily="34" charset="0"/>
              <a:buChar char="•"/>
            </a:pPr>
            <a:r>
              <a:rPr lang="en-US" sz="2000" dirty="0"/>
              <a:t>Systemic therapy receipt (including prior chemotherapy, concurrent endocrine or targeted therapies) </a:t>
            </a:r>
          </a:p>
          <a:p>
            <a:pPr marL="557213" lvl="1" indent="-214313">
              <a:buFont typeface="Arial" panose="020B0604020202020204" pitchFamily="34" charset="0"/>
              <a:buChar char="•"/>
            </a:pPr>
            <a:r>
              <a:rPr lang="en-US" sz="2000" dirty="0"/>
              <a:t>Age</a:t>
            </a:r>
          </a:p>
          <a:p>
            <a:pPr marL="557213" lvl="1" indent="-214313">
              <a:buFont typeface="Arial" panose="020B0604020202020204" pitchFamily="34" charset="0"/>
              <a:buChar char="•"/>
            </a:pPr>
            <a:r>
              <a:rPr lang="en-US" sz="2000" dirty="0"/>
              <a:t>Stage (including DCIS versus invasive disease)</a:t>
            </a:r>
          </a:p>
          <a:p>
            <a:pPr marL="557213" lvl="1" indent="-214313">
              <a:buFont typeface="Arial" panose="020B0604020202020204" pitchFamily="34" charset="0"/>
              <a:buChar char="•"/>
            </a:pPr>
            <a:r>
              <a:rPr lang="en-US" sz="2000" dirty="0"/>
              <a:t>Histology </a:t>
            </a:r>
          </a:p>
          <a:p>
            <a:pPr marL="557213" lvl="1" indent="-214313">
              <a:buFont typeface="Arial" panose="020B0604020202020204" pitchFamily="34" charset="0"/>
              <a:buChar char="•"/>
            </a:pPr>
            <a:r>
              <a:rPr lang="en-US" sz="2000" dirty="0"/>
              <a:t>Breast size and dose homogeneity</a:t>
            </a:r>
          </a:p>
          <a:p>
            <a:pPr marL="557213" lvl="1" indent="-214313">
              <a:buFont typeface="Arial" panose="020B0604020202020204" pitchFamily="34" charset="0"/>
              <a:buChar char="•"/>
            </a:pPr>
            <a:r>
              <a:rPr lang="en-US" sz="2000" dirty="0"/>
              <a:t>Collagen vascular disease and other relative contraindications to radiation</a:t>
            </a:r>
          </a:p>
          <a:p>
            <a:pPr marL="557213" lvl="1" indent="-214313">
              <a:buFont typeface="Arial" panose="020B0604020202020204" pitchFamily="34" charset="0"/>
              <a:buChar char="•"/>
            </a:pPr>
            <a:r>
              <a:rPr lang="en-US" sz="2000" dirty="0"/>
              <a:t>Intent to cover the low axilla?</a:t>
            </a:r>
          </a:p>
          <a:p>
            <a:endParaRPr lang="en-US" sz="1350" dirty="0"/>
          </a:p>
        </p:txBody>
      </p:sp>
    </p:spTree>
    <p:extLst>
      <p:ext uri="{BB962C8B-B14F-4D97-AF65-F5344CB8AC3E}">
        <p14:creationId xmlns:p14="http://schemas.microsoft.com/office/powerpoint/2010/main" val="267222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FF2D26-5049-41A7-B87A-3F72BC5B54E9}"/>
              </a:ext>
            </a:extLst>
          </p:cNvPr>
          <p:cNvSpPr>
            <a:spLocks noGrp="1"/>
          </p:cNvSpPr>
          <p:nvPr>
            <p:ph type="title"/>
          </p:nvPr>
        </p:nvSpPr>
        <p:spPr/>
        <p:txBody>
          <a:bodyPr/>
          <a:lstStyle/>
          <a:p>
            <a:r>
              <a:rPr lang="en-US" dirty="0"/>
              <a:t>KQ1 Recommendations</a:t>
            </a:r>
          </a:p>
        </p:txBody>
      </p:sp>
      <p:sp>
        <p:nvSpPr>
          <p:cNvPr id="4" name="Content Placeholder 3">
            <a:extLst>
              <a:ext uri="{FF2B5EF4-FFF2-40B4-BE49-F238E27FC236}">
                <a16:creationId xmlns:a16="http://schemas.microsoft.com/office/drawing/2014/main" id="{7E346A1F-064D-4208-9140-C778F06DDB59}"/>
              </a:ext>
            </a:extLst>
          </p:cNvPr>
          <p:cNvSpPr>
            <a:spLocks noGrp="1"/>
          </p:cNvSpPr>
          <p:nvPr>
            <p:ph idx="1"/>
          </p:nvPr>
        </p:nvSpPr>
        <p:spPr>
          <a:xfrm>
            <a:off x="628650" y="1807902"/>
            <a:ext cx="7886700" cy="1736675"/>
          </a:xfrm>
        </p:spPr>
        <p:txBody>
          <a:bodyPr>
            <a:noAutofit/>
          </a:bodyPr>
          <a:lstStyle/>
          <a:p>
            <a:pPr marL="0" indent="0">
              <a:buNone/>
            </a:pPr>
            <a:r>
              <a:rPr lang="en-US" sz="2000" b="1" i="1" u="sng" dirty="0"/>
              <a:t>Overall</a:t>
            </a:r>
            <a:endParaRPr lang="en-US" sz="2000" dirty="0"/>
          </a:p>
          <a:p>
            <a:r>
              <a:rPr lang="en-US" sz="2000" b="1" dirty="0"/>
              <a:t>KQ1A</a:t>
            </a:r>
            <a:r>
              <a:rPr lang="en-US" sz="2000" dirty="0"/>
              <a:t>: For women with invasive breast cancer receiving WBI with or without inclusion of the low axilla, the preferred dose-fractionation scheme is HF-WBI to a dose of 4000 cGy in 15 fractions or 4250 cGy in 16 fractions. </a:t>
            </a:r>
          </a:p>
        </p:txBody>
      </p:sp>
      <p:grpSp>
        <p:nvGrpSpPr>
          <p:cNvPr id="5" name="Group 4">
            <a:extLst>
              <a:ext uri="{FF2B5EF4-FFF2-40B4-BE49-F238E27FC236}">
                <a16:creationId xmlns:a16="http://schemas.microsoft.com/office/drawing/2014/main" id="{58F3CD15-0F8D-4574-80A3-940215530F40}"/>
              </a:ext>
            </a:extLst>
          </p:cNvPr>
          <p:cNvGrpSpPr/>
          <p:nvPr/>
        </p:nvGrpSpPr>
        <p:grpSpPr>
          <a:xfrm>
            <a:off x="2697554" y="3934841"/>
            <a:ext cx="3748891" cy="1418846"/>
            <a:chOff x="3200402" y="3742175"/>
            <a:chExt cx="4998521" cy="1891794"/>
          </a:xfrm>
        </p:grpSpPr>
        <p:grpSp>
          <p:nvGrpSpPr>
            <p:cNvPr id="6" name="Group 5">
              <a:extLst>
                <a:ext uri="{FF2B5EF4-FFF2-40B4-BE49-F238E27FC236}">
                  <a16:creationId xmlns:a16="http://schemas.microsoft.com/office/drawing/2014/main" id="{C30CD192-F701-49B4-A3AE-2300BC86F249}"/>
                </a:ext>
              </a:extLst>
            </p:cNvPr>
            <p:cNvGrpSpPr/>
            <p:nvPr/>
          </p:nvGrpSpPr>
          <p:grpSpPr>
            <a:xfrm>
              <a:off x="3200402" y="3742175"/>
              <a:ext cx="1457698" cy="1891794"/>
              <a:chOff x="3200402" y="3777688"/>
              <a:chExt cx="1457698" cy="1891794"/>
            </a:xfrm>
          </p:grpSpPr>
          <p:sp>
            <p:nvSpPr>
              <p:cNvPr id="17" name="Rectangle 16">
                <a:extLst>
                  <a:ext uri="{FF2B5EF4-FFF2-40B4-BE49-F238E27FC236}">
                    <a16:creationId xmlns:a16="http://schemas.microsoft.com/office/drawing/2014/main" id="{6F45009D-54C0-413E-80DD-B9E59C8C14D8}"/>
                  </a:ext>
                </a:extLst>
              </p:cNvPr>
              <p:cNvSpPr/>
              <p:nvPr/>
            </p:nvSpPr>
            <p:spPr>
              <a:xfrm>
                <a:off x="3200402" y="3777688"/>
                <a:ext cx="1457698" cy="1891794"/>
              </a:xfrm>
              <a:prstGeom prst="rect">
                <a:avLst/>
              </a:prstGeom>
              <a:solidFill>
                <a:srgbClr val="BDD7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8" name="Straight Connector 17">
                <a:extLst>
                  <a:ext uri="{FF2B5EF4-FFF2-40B4-BE49-F238E27FC236}">
                    <a16:creationId xmlns:a16="http://schemas.microsoft.com/office/drawing/2014/main" id="{321C495E-5F98-49C9-8BEF-589D412C4509}"/>
                  </a:ext>
                </a:extLst>
              </p:cNvPr>
              <p:cNvCxnSpPr>
                <a:cxnSpLocks/>
              </p:cNvCxnSpPr>
              <p:nvPr/>
            </p:nvCxnSpPr>
            <p:spPr>
              <a:xfrm>
                <a:off x="3200402" y="4381881"/>
                <a:ext cx="1457698" cy="1136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9CE52224-09FD-4FEF-A15B-C9446F554C1F}"/>
                  </a:ext>
                </a:extLst>
              </p:cNvPr>
              <p:cNvSpPr txBox="1"/>
              <p:nvPr/>
            </p:nvSpPr>
            <p:spPr>
              <a:xfrm>
                <a:off x="3200402" y="3777688"/>
                <a:ext cx="1457698" cy="615553"/>
              </a:xfrm>
              <a:prstGeom prst="rect">
                <a:avLst/>
              </a:prstGeom>
              <a:noFill/>
            </p:spPr>
            <p:txBody>
              <a:bodyPr wrap="square" lIns="34290" tIns="68580" rIns="34290" bIns="68580" rtlCol="0">
                <a:spAutoFit/>
              </a:bodyPr>
              <a:lstStyle/>
              <a:p>
                <a:pPr algn="ctr"/>
                <a:r>
                  <a:rPr lang="en-US" sz="1050" dirty="0"/>
                  <a:t>Recommendation strength</a:t>
                </a:r>
              </a:p>
            </p:txBody>
          </p:sp>
          <p:sp>
            <p:nvSpPr>
              <p:cNvPr id="20" name="TextBox 19">
                <a:extLst>
                  <a:ext uri="{FF2B5EF4-FFF2-40B4-BE49-F238E27FC236}">
                    <a16:creationId xmlns:a16="http://schemas.microsoft.com/office/drawing/2014/main" id="{5E3C08C2-1E33-425F-A323-B963120BB0CE}"/>
                  </a:ext>
                </a:extLst>
              </p:cNvPr>
              <p:cNvSpPr txBox="1"/>
              <p:nvPr/>
            </p:nvSpPr>
            <p:spPr>
              <a:xfrm>
                <a:off x="3200402" y="4368342"/>
                <a:ext cx="1457698" cy="769441"/>
              </a:xfrm>
              <a:prstGeom prst="rect">
                <a:avLst/>
              </a:prstGeom>
              <a:noFill/>
            </p:spPr>
            <p:txBody>
              <a:bodyPr wrap="square" lIns="34290" rIns="34290" rtlCol="0">
                <a:spAutoFit/>
              </a:bodyPr>
              <a:lstStyle/>
              <a:p>
                <a:pPr algn="ctr"/>
                <a:endParaRPr lang="en-US" sz="1350" dirty="0"/>
              </a:p>
              <a:p>
                <a:pPr algn="ctr"/>
                <a:r>
                  <a:rPr lang="en-US" dirty="0"/>
                  <a:t>Strong</a:t>
                </a:r>
              </a:p>
            </p:txBody>
          </p:sp>
        </p:grpSp>
        <p:grpSp>
          <p:nvGrpSpPr>
            <p:cNvPr id="7" name="Group 6">
              <a:extLst>
                <a:ext uri="{FF2B5EF4-FFF2-40B4-BE49-F238E27FC236}">
                  <a16:creationId xmlns:a16="http://schemas.microsoft.com/office/drawing/2014/main" id="{E5C3E7A0-6BC8-44B9-A67A-CD8B02C3F748}"/>
                </a:ext>
              </a:extLst>
            </p:cNvPr>
            <p:cNvGrpSpPr/>
            <p:nvPr/>
          </p:nvGrpSpPr>
          <p:grpSpPr>
            <a:xfrm>
              <a:off x="4970814" y="3742175"/>
              <a:ext cx="1457698" cy="1891794"/>
              <a:chOff x="4970813" y="3777688"/>
              <a:chExt cx="1457698" cy="1891794"/>
            </a:xfrm>
          </p:grpSpPr>
          <p:sp>
            <p:nvSpPr>
              <p:cNvPr id="14" name="Rectangle 13">
                <a:extLst>
                  <a:ext uri="{FF2B5EF4-FFF2-40B4-BE49-F238E27FC236}">
                    <a16:creationId xmlns:a16="http://schemas.microsoft.com/office/drawing/2014/main" id="{B5C42A3D-8EFC-4B0D-B789-D5A0FD67B399}"/>
                  </a:ext>
                </a:extLst>
              </p:cNvPr>
              <p:cNvSpPr/>
              <p:nvPr/>
            </p:nvSpPr>
            <p:spPr>
              <a:xfrm>
                <a:off x="4970813" y="3777688"/>
                <a:ext cx="1457698" cy="1891794"/>
              </a:xfrm>
              <a:prstGeom prst="rect">
                <a:avLst/>
              </a:prstGeom>
              <a:solidFill>
                <a:srgbClr val="C5E0B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3" name="Straight Connector 12">
                <a:extLst>
                  <a:ext uri="{FF2B5EF4-FFF2-40B4-BE49-F238E27FC236}">
                    <a16:creationId xmlns:a16="http://schemas.microsoft.com/office/drawing/2014/main" id="{F633AE0B-4989-4F6C-9BFE-3D25C2EBF952}"/>
                  </a:ext>
                </a:extLst>
              </p:cNvPr>
              <p:cNvCxnSpPr>
                <a:cxnSpLocks/>
              </p:cNvCxnSpPr>
              <p:nvPr/>
            </p:nvCxnSpPr>
            <p:spPr>
              <a:xfrm flipV="1">
                <a:off x="4970813" y="4368343"/>
                <a:ext cx="1457698" cy="1353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A0ADED3C-BC00-461D-8B13-D4FCA028A531}"/>
                  </a:ext>
                </a:extLst>
              </p:cNvPr>
              <p:cNvSpPr txBox="1"/>
              <p:nvPr/>
            </p:nvSpPr>
            <p:spPr>
              <a:xfrm>
                <a:off x="4970813" y="4368342"/>
                <a:ext cx="1457698" cy="769441"/>
              </a:xfrm>
              <a:prstGeom prst="rect">
                <a:avLst/>
              </a:prstGeom>
              <a:noFill/>
            </p:spPr>
            <p:txBody>
              <a:bodyPr wrap="square" lIns="34290" rIns="34290" rtlCol="0">
                <a:spAutoFit/>
              </a:bodyPr>
              <a:lstStyle/>
              <a:p>
                <a:pPr algn="ctr"/>
                <a:endParaRPr lang="en-US" sz="1350" dirty="0"/>
              </a:p>
              <a:p>
                <a:pPr algn="ctr"/>
                <a:r>
                  <a:rPr lang="en-US" dirty="0"/>
                  <a:t>High</a:t>
                </a:r>
              </a:p>
            </p:txBody>
          </p:sp>
          <p:sp>
            <p:nvSpPr>
              <p:cNvPr id="16" name="TextBox 15">
                <a:extLst>
                  <a:ext uri="{FF2B5EF4-FFF2-40B4-BE49-F238E27FC236}">
                    <a16:creationId xmlns:a16="http://schemas.microsoft.com/office/drawing/2014/main" id="{65EF3181-B77D-4EFE-9268-B5CFCDA308BF}"/>
                  </a:ext>
                </a:extLst>
              </p:cNvPr>
              <p:cNvSpPr txBox="1"/>
              <p:nvPr/>
            </p:nvSpPr>
            <p:spPr>
              <a:xfrm>
                <a:off x="4970813" y="3777688"/>
                <a:ext cx="1457698" cy="615553"/>
              </a:xfrm>
              <a:prstGeom prst="rect">
                <a:avLst/>
              </a:prstGeom>
              <a:noFill/>
            </p:spPr>
            <p:txBody>
              <a:bodyPr wrap="square" rtlCol="0">
                <a:spAutoFit/>
              </a:bodyPr>
              <a:lstStyle/>
              <a:p>
                <a:pPr algn="ctr"/>
                <a:r>
                  <a:rPr lang="en-US" sz="1200" dirty="0"/>
                  <a:t>Quality of evidence</a:t>
                </a:r>
              </a:p>
            </p:txBody>
          </p:sp>
        </p:grpSp>
        <p:grpSp>
          <p:nvGrpSpPr>
            <p:cNvPr id="8" name="Group 7">
              <a:extLst>
                <a:ext uri="{FF2B5EF4-FFF2-40B4-BE49-F238E27FC236}">
                  <a16:creationId xmlns:a16="http://schemas.microsoft.com/office/drawing/2014/main" id="{2F24B1C7-AB0A-4F88-9D3A-B34F28B7E79D}"/>
                </a:ext>
              </a:extLst>
            </p:cNvPr>
            <p:cNvGrpSpPr/>
            <p:nvPr/>
          </p:nvGrpSpPr>
          <p:grpSpPr>
            <a:xfrm>
              <a:off x="6741225" y="3742175"/>
              <a:ext cx="1457698" cy="1891794"/>
              <a:chOff x="6741225" y="3742175"/>
              <a:chExt cx="1457698" cy="1891794"/>
            </a:xfrm>
          </p:grpSpPr>
          <p:sp>
            <p:nvSpPr>
              <p:cNvPr id="9" name="Rectangle 8">
                <a:extLst>
                  <a:ext uri="{FF2B5EF4-FFF2-40B4-BE49-F238E27FC236}">
                    <a16:creationId xmlns:a16="http://schemas.microsoft.com/office/drawing/2014/main" id="{82028CBD-1DC1-4B5F-8C57-9AD7C44134BA}"/>
                  </a:ext>
                </a:extLst>
              </p:cNvPr>
              <p:cNvSpPr/>
              <p:nvPr/>
            </p:nvSpPr>
            <p:spPr>
              <a:xfrm>
                <a:off x="6741225" y="3742175"/>
                <a:ext cx="1457698" cy="1891794"/>
              </a:xfrm>
              <a:prstGeom prst="rect">
                <a:avLst/>
              </a:prstGeom>
              <a:solidFill>
                <a:srgbClr val="FFE6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0" name="Straight Connector 9">
                <a:extLst>
                  <a:ext uri="{FF2B5EF4-FFF2-40B4-BE49-F238E27FC236}">
                    <a16:creationId xmlns:a16="http://schemas.microsoft.com/office/drawing/2014/main" id="{5924A447-5051-4470-98FB-EF265437E07A}"/>
                  </a:ext>
                </a:extLst>
              </p:cNvPr>
              <p:cNvCxnSpPr>
                <a:cxnSpLocks/>
              </p:cNvCxnSpPr>
              <p:nvPr/>
            </p:nvCxnSpPr>
            <p:spPr>
              <a:xfrm>
                <a:off x="6741225" y="4368343"/>
                <a:ext cx="145769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EEF52688-4788-456F-9AA7-E952D821FA61}"/>
                  </a:ext>
                </a:extLst>
              </p:cNvPr>
              <p:cNvSpPr txBox="1"/>
              <p:nvPr/>
            </p:nvSpPr>
            <p:spPr>
              <a:xfrm>
                <a:off x="6741225" y="4368343"/>
                <a:ext cx="1457698" cy="769441"/>
              </a:xfrm>
              <a:prstGeom prst="rect">
                <a:avLst/>
              </a:prstGeom>
              <a:noFill/>
            </p:spPr>
            <p:txBody>
              <a:bodyPr wrap="square" lIns="34290" rIns="34290" rtlCol="0">
                <a:spAutoFit/>
              </a:bodyPr>
              <a:lstStyle/>
              <a:p>
                <a:pPr algn="ctr"/>
                <a:endParaRPr lang="en-US" sz="1350" dirty="0"/>
              </a:p>
              <a:p>
                <a:pPr algn="ctr"/>
                <a:r>
                  <a:rPr lang="en-US" dirty="0"/>
                  <a:t>100%</a:t>
                </a:r>
              </a:p>
            </p:txBody>
          </p:sp>
          <p:sp>
            <p:nvSpPr>
              <p:cNvPr id="12" name="TextBox 11">
                <a:extLst>
                  <a:ext uri="{FF2B5EF4-FFF2-40B4-BE49-F238E27FC236}">
                    <a16:creationId xmlns:a16="http://schemas.microsoft.com/office/drawing/2014/main" id="{9F21355E-A825-4F1D-97DC-33D3B0BF264F}"/>
                  </a:ext>
                </a:extLst>
              </p:cNvPr>
              <p:cNvSpPr txBox="1"/>
              <p:nvPr/>
            </p:nvSpPr>
            <p:spPr>
              <a:xfrm>
                <a:off x="6741225" y="3742175"/>
                <a:ext cx="1457698" cy="369332"/>
              </a:xfrm>
              <a:prstGeom prst="rect">
                <a:avLst/>
              </a:prstGeom>
              <a:noFill/>
            </p:spPr>
            <p:txBody>
              <a:bodyPr wrap="square" rtlCol="0">
                <a:spAutoFit/>
              </a:bodyPr>
              <a:lstStyle/>
              <a:p>
                <a:pPr algn="ctr"/>
                <a:r>
                  <a:rPr lang="en-US" sz="1200" dirty="0"/>
                  <a:t>Consensus</a:t>
                </a:r>
              </a:p>
            </p:txBody>
          </p:sp>
        </p:grpSp>
      </p:grpSp>
    </p:spTree>
    <p:extLst>
      <p:ext uri="{BB962C8B-B14F-4D97-AF65-F5344CB8AC3E}">
        <p14:creationId xmlns:p14="http://schemas.microsoft.com/office/powerpoint/2010/main" val="3761905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1932</TotalTime>
  <Words>2929</Words>
  <Application>Microsoft Office PowerPoint</Application>
  <PresentationFormat>On-screen Show (4:3)</PresentationFormat>
  <Paragraphs>520</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Lucida Grande</vt:lpstr>
      <vt:lpstr>Symbol</vt:lpstr>
      <vt:lpstr>Times New Roman</vt:lpstr>
      <vt:lpstr>Wingdings</vt:lpstr>
      <vt:lpstr>Office Theme</vt:lpstr>
      <vt:lpstr>Radiation Therapy for the Whole Breast: An ASTRO Evidence-Based Guideline   Endorsed by the Royal Australian and New Zealand College of Radiologists and the Society of Surgical Oncology</vt:lpstr>
      <vt:lpstr>Citation</vt:lpstr>
      <vt:lpstr>Guideline Task Force</vt:lpstr>
      <vt:lpstr>Introduction to Guideline</vt:lpstr>
      <vt:lpstr>Systematic Review</vt:lpstr>
      <vt:lpstr>Grading Evidence + Recommendations</vt:lpstr>
      <vt:lpstr>Consensus Methodology</vt:lpstr>
      <vt:lpstr>Key Question 1: For patients receiving whole breast irradiation without additional fields to cover the regional lymph nodes, what is/are the preferred dose-fractionation scheme(s) and how should these vary as a function of: </vt:lpstr>
      <vt:lpstr>KQ1 Recommendations</vt:lpstr>
      <vt:lpstr>KQ1 Recommendations</vt:lpstr>
      <vt:lpstr>KQ1 Recommendations</vt:lpstr>
      <vt:lpstr>KQ1 Recommendations</vt:lpstr>
      <vt:lpstr>KQ1 Recommendations</vt:lpstr>
      <vt:lpstr>KQ1 Recommendations</vt:lpstr>
      <vt:lpstr>Key Question 2: When should patients receive a tumor bed boost in conjunction with whole breast irradiation and how should this vary as a function of: </vt:lpstr>
      <vt:lpstr>KQ2 Recommendations</vt:lpstr>
      <vt:lpstr>KQ2 Recommendations</vt:lpstr>
      <vt:lpstr>KQ2 Recommendations</vt:lpstr>
      <vt:lpstr>KQ2 Recommendations</vt:lpstr>
      <vt:lpstr>KQ2 Recommendations</vt:lpstr>
      <vt:lpstr>Key Question 3: What is/are preferred dose-fractionation scheme(s) for a tumor bed boost and how should this vary as a function of: </vt:lpstr>
      <vt:lpstr>KQ3 Recommendations</vt:lpstr>
      <vt:lpstr>Key Question 4: What are preferred techniques for whole breast irradiation treatment planning with respect to:</vt:lpstr>
      <vt:lpstr>KQ4 Recommendations</vt:lpstr>
      <vt:lpstr>KQ4 Recommendations</vt:lpstr>
      <vt:lpstr>KQ4 Recommendations</vt:lpstr>
      <vt:lpstr>KQ4 Recommendations</vt:lpstr>
      <vt:lpstr>KQ4 Recommendations</vt:lpstr>
      <vt:lpstr>Key Question 5: What are preferred techniques for tumor bed boost treatment planning with respect to: </vt:lpstr>
      <vt:lpstr>KQ5 Recommendations</vt:lpstr>
      <vt:lpstr>KQ5 Recommendations</vt:lpstr>
      <vt:lpstr>KQ5 Recommendations</vt:lpstr>
    </vt:vector>
  </TitlesOfParts>
  <Company>ASTRO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Reese</dc:creator>
  <cp:lastModifiedBy>Beth Bukata</cp:lastModifiedBy>
  <cp:revision>65</cp:revision>
  <dcterms:created xsi:type="dcterms:W3CDTF">2009-06-18T17:06:22Z</dcterms:created>
  <dcterms:modified xsi:type="dcterms:W3CDTF">2018-11-27T16:12:50Z</dcterms:modified>
</cp:coreProperties>
</file>