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0"/>
  </p:notesMasterIdLst>
  <p:handoutMasterIdLst>
    <p:handoutMasterId r:id="rId61"/>
  </p:handoutMasterIdLst>
  <p:sldIdLst>
    <p:sldId id="855" r:id="rId2"/>
    <p:sldId id="862" r:id="rId3"/>
    <p:sldId id="858" r:id="rId4"/>
    <p:sldId id="785" r:id="rId5"/>
    <p:sldId id="861" r:id="rId6"/>
    <p:sldId id="788" r:id="rId7"/>
    <p:sldId id="882" r:id="rId8"/>
    <p:sldId id="819" r:id="rId9"/>
    <p:sldId id="868" r:id="rId10"/>
    <p:sldId id="779" r:id="rId11"/>
    <p:sldId id="889" r:id="rId12"/>
    <p:sldId id="863" r:id="rId13"/>
    <p:sldId id="864" r:id="rId14"/>
    <p:sldId id="859" r:id="rId15"/>
    <p:sldId id="890" r:id="rId16"/>
    <p:sldId id="865" r:id="rId17"/>
    <p:sldId id="841" r:id="rId18"/>
    <p:sldId id="844" r:id="rId19"/>
    <p:sldId id="873" r:id="rId20"/>
    <p:sldId id="872" r:id="rId21"/>
    <p:sldId id="871" r:id="rId22"/>
    <p:sldId id="845" r:id="rId23"/>
    <p:sldId id="874" r:id="rId24"/>
    <p:sldId id="846" r:id="rId25"/>
    <p:sldId id="847" r:id="rId26"/>
    <p:sldId id="875" r:id="rId27"/>
    <p:sldId id="867" r:id="rId28"/>
    <p:sldId id="818" r:id="rId29"/>
    <p:sldId id="821" r:id="rId30"/>
    <p:sldId id="876" r:id="rId31"/>
    <p:sldId id="883" r:id="rId32"/>
    <p:sldId id="848" r:id="rId33"/>
    <p:sldId id="884" r:id="rId34"/>
    <p:sldId id="866" r:id="rId35"/>
    <p:sldId id="849" r:id="rId36"/>
    <p:sldId id="879" r:id="rId37"/>
    <p:sldId id="880" r:id="rId38"/>
    <p:sldId id="853" r:id="rId39"/>
    <p:sldId id="836" r:id="rId40"/>
    <p:sldId id="837" r:id="rId41"/>
    <p:sldId id="838" r:id="rId42"/>
    <p:sldId id="839" r:id="rId43"/>
    <p:sldId id="854" r:id="rId44"/>
    <p:sldId id="840" r:id="rId45"/>
    <p:sldId id="877" r:id="rId46"/>
    <p:sldId id="886" r:id="rId47"/>
    <p:sldId id="850" r:id="rId48"/>
    <p:sldId id="891" r:id="rId49"/>
    <p:sldId id="885" r:id="rId50"/>
    <p:sldId id="851" r:id="rId51"/>
    <p:sldId id="892" r:id="rId52"/>
    <p:sldId id="860" r:id="rId53"/>
    <p:sldId id="881" r:id="rId54"/>
    <p:sldId id="887" r:id="rId55"/>
    <p:sldId id="888" r:id="rId56"/>
    <p:sldId id="869" r:id="rId57"/>
    <p:sldId id="856" r:id="rId58"/>
    <p:sldId id="878" r:id="rId5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Arnone" initials="AA" lastIdx="2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1"/>
    <a:srgbClr val="FFFF8B"/>
    <a:srgbClr val="FFFF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801" autoAdjust="0"/>
    <p:restoredTop sz="72492" autoAdjust="0"/>
  </p:normalViewPr>
  <p:slideViewPr>
    <p:cSldViewPr>
      <p:cViewPr varScale="1">
        <p:scale>
          <a:sx n="94" d="100"/>
          <a:sy n="94" d="100"/>
        </p:scale>
        <p:origin x="1275" y="58"/>
      </p:cViewPr>
      <p:guideLst>
        <p:guide orient="horz" pos="2160"/>
        <p:guide pos="3840"/>
      </p:guideLst>
    </p:cSldViewPr>
  </p:slideViewPr>
  <p:outlineViewPr>
    <p:cViewPr>
      <p:scale>
        <a:sx n="33" d="100"/>
        <a:sy n="33" d="100"/>
      </p:scale>
      <p:origin x="72" y="31146"/>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F8363CBD-3C79-4ED1-8582-66CEF63CC104}" type="datetimeFigureOut">
              <a:rPr lang="en-US" smtClean="0"/>
              <a:pPr/>
              <a:t>8/9/2020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9FAE732A-6480-4148-909D-922E4B103715}" type="slidenum">
              <a:rPr lang="en-US" smtClean="0"/>
              <a:pPr/>
              <a:t>‹#›</a:t>
            </a:fld>
            <a:endParaRPr lang="en-US"/>
          </a:p>
        </p:txBody>
      </p:sp>
    </p:spTree>
    <p:extLst>
      <p:ext uri="{BB962C8B-B14F-4D97-AF65-F5344CB8AC3E}">
        <p14:creationId xmlns:p14="http://schemas.microsoft.com/office/powerpoint/2010/main" val="1557511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A70C99C-9B45-4B10-B26E-5B1F3C58348B}" type="datetimeFigureOut">
              <a:rPr lang="en-US" smtClean="0"/>
              <a:pPr/>
              <a:t>8/9/2020</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D5A7E40-5F5C-4FBC-8BC4-B8AC93C1D56D}" type="slidenum">
              <a:rPr lang="en-US" smtClean="0"/>
              <a:pPr/>
              <a:t>‹#›</a:t>
            </a:fld>
            <a:endParaRPr lang="en-US"/>
          </a:p>
        </p:txBody>
      </p:sp>
    </p:spTree>
    <p:extLst>
      <p:ext uri="{BB962C8B-B14F-4D97-AF65-F5344CB8AC3E}">
        <p14:creationId xmlns:p14="http://schemas.microsoft.com/office/powerpoint/2010/main" val="367274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3</a:t>
            </a:fld>
            <a:endParaRPr lang="en-US"/>
          </a:p>
        </p:txBody>
      </p:sp>
    </p:spTree>
    <p:extLst>
      <p:ext uri="{BB962C8B-B14F-4D97-AF65-F5344CB8AC3E}">
        <p14:creationId xmlns:p14="http://schemas.microsoft.com/office/powerpoint/2010/main" val="2239734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21</a:t>
            </a:fld>
            <a:endParaRPr lang="en-US"/>
          </a:p>
        </p:txBody>
      </p:sp>
    </p:spTree>
    <p:extLst>
      <p:ext uri="{BB962C8B-B14F-4D97-AF65-F5344CB8AC3E}">
        <p14:creationId xmlns:p14="http://schemas.microsoft.com/office/powerpoint/2010/main" val="3294053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22</a:t>
            </a:fld>
            <a:endParaRPr lang="en-US"/>
          </a:p>
        </p:txBody>
      </p:sp>
    </p:spTree>
    <p:extLst>
      <p:ext uri="{BB962C8B-B14F-4D97-AF65-F5344CB8AC3E}">
        <p14:creationId xmlns:p14="http://schemas.microsoft.com/office/powerpoint/2010/main" val="939307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latin typeface="Verdana" panose="020B0604030504040204" pitchFamily="34" charset="0"/>
                <a:ea typeface="Verdana" panose="020B0604030504040204" pitchFamily="34" charset="0"/>
                <a:cs typeface="Verdana" panose="020B0604030504040204" pitchFamily="34" charset="0"/>
              </a:rPr>
              <a:t>Contrary to early reports that involvement of bone or cartilage is a contraindication to RT, excellent control rates with good cosmesis, function preservation, &amp; rare complications are achieved with modern techniques &amp; equipment.</a:t>
            </a:r>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23</a:t>
            </a:fld>
            <a:endParaRPr lang="en-US"/>
          </a:p>
        </p:txBody>
      </p:sp>
    </p:spTree>
    <p:extLst>
      <p:ext uri="{BB962C8B-B14F-4D97-AF65-F5344CB8AC3E}">
        <p14:creationId xmlns:p14="http://schemas.microsoft.com/office/powerpoint/2010/main" val="147957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Verdana" panose="020B0604030504040204" pitchFamily="34" charset="0"/>
                <a:ea typeface="Verdana" panose="020B0604030504040204" pitchFamily="34" charset="0"/>
                <a:cs typeface="Verdana" panose="020B0604030504040204" pitchFamily="34" charset="0"/>
              </a:rPr>
              <a:t>- Areas subjected to greater trauma &amp; tension </a:t>
            </a:r>
            <a:r>
              <a:rPr lang="en-US" dirty="0">
                <a:latin typeface="Verdana" panose="020B0604030504040204" pitchFamily="34" charset="0"/>
                <a:ea typeface="Verdana" panose="020B0604030504040204" pitchFamily="34" charset="0"/>
                <a:cs typeface="Verdana" panose="020B0604030504040204" pitchFamily="34" charset="0"/>
                <a:sym typeface="Wingdings" panose="05000000000000000000" pitchFamily="2" charset="2"/>
              </a:rPr>
              <a:t>are </a:t>
            </a:r>
            <a:r>
              <a:rPr lang="en-US" dirty="0">
                <a:latin typeface="Verdana" panose="020B0604030504040204" pitchFamily="34" charset="0"/>
                <a:ea typeface="Verdana" panose="020B0604030504040204" pitchFamily="34" charset="0"/>
                <a:cs typeface="Verdana" panose="020B0604030504040204" pitchFamily="34" charset="0"/>
              </a:rPr>
              <a:t>more prone to breakdown &amp; ulceration due to atrophy &amp; poor vascularity of irradiated tissue. </a:t>
            </a:r>
            <a:endParaRPr lang="en-US" sz="1050" dirty="0">
              <a:latin typeface="Verdana" panose="020B0604030504040204" pitchFamily="34" charset="0"/>
              <a:ea typeface="Verdana" panose="020B0604030504040204" pitchFamily="34" charset="0"/>
              <a:cs typeface="Verdana" panose="020B0604030504040204" pitchFamily="34" charset="0"/>
            </a:endParaRPr>
          </a:p>
          <a:p>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latin typeface="Verdana" panose="020B0604030504040204" pitchFamily="34" charset="0"/>
                <a:ea typeface="Verdana" panose="020B0604030504040204" pitchFamily="34" charset="0"/>
                <a:cs typeface="Verdana" panose="020B0604030504040204" pitchFamily="34" charset="0"/>
              </a:rPr>
              <a:t>In basal cell nevus syndrome, RT may induce numerous skin cancers.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900" dirty="0">
              <a:latin typeface="Verdana" panose="020B0604030504040204" pitchFamily="34" charset="0"/>
              <a:ea typeface="Verdana" panose="020B0604030504040204" pitchFamily="34" charset="0"/>
              <a:cs typeface="Verdan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900" dirty="0">
                <a:latin typeface="Verdana" panose="020B0604030504040204" pitchFamily="34" charset="0"/>
                <a:ea typeface="Verdana" panose="020B0604030504040204" pitchFamily="34" charset="0"/>
                <a:cs typeface="Verdana" panose="020B0604030504040204" pitchFamily="34" charset="0"/>
              </a:rPr>
              <a:t>While no specific age is recommended for surgery, pts</a:t>
            </a:r>
            <a:r>
              <a:rPr lang="en-US" sz="900" baseline="0" dirty="0">
                <a:latin typeface="Verdana" panose="020B0604030504040204" pitchFamily="34" charset="0"/>
                <a:ea typeface="Verdana" panose="020B0604030504040204" pitchFamily="34" charset="0"/>
                <a:cs typeface="Verdana" panose="020B0604030504040204" pitchFamily="34" charset="0"/>
              </a:rPr>
              <a:t> who are younger have been recommended </a:t>
            </a:r>
            <a:r>
              <a:rPr lang="en-US" sz="1200" b="0" i="0" kern="1200" dirty="0">
                <a:solidFill>
                  <a:schemeClr val="tx1"/>
                </a:solidFill>
                <a:effectLst/>
                <a:latin typeface="+mn-lt"/>
                <a:ea typeface="+mn-ea"/>
                <a:cs typeface="+mn-cs"/>
              </a:rPr>
              <a:t>surgery over RT due to cumulative risk of secondary malignancies over lifetime</a:t>
            </a:r>
            <a:endParaRPr lang="en-US" sz="900" dirty="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24</a:t>
            </a:fld>
            <a:endParaRPr lang="en-US"/>
          </a:p>
        </p:txBody>
      </p:sp>
    </p:spTree>
    <p:extLst>
      <p:ext uri="{BB962C8B-B14F-4D97-AF65-F5344CB8AC3E}">
        <p14:creationId xmlns:p14="http://schemas.microsoft.com/office/powerpoint/2010/main" val="664164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28</a:t>
            </a:fld>
            <a:endParaRPr lang="en-US"/>
          </a:p>
        </p:txBody>
      </p:sp>
    </p:spTree>
    <p:extLst>
      <p:ext uri="{BB962C8B-B14F-4D97-AF65-F5344CB8AC3E}">
        <p14:creationId xmlns:p14="http://schemas.microsoft.com/office/powerpoint/2010/main" val="1768744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200" dirty="0">
                <a:latin typeface="Verdana" panose="020B0604030504040204" pitchFamily="34" charset="0"/>
                <a:ea typeface="Verdana" panose="020B0604030504040204" pitchFamily="34" charset="0"/>
                <a:cs typeface="Verdana" panose="020B0604030504040204" pitchFamily="34" charset="0"/>
              </a:rPr>
              <a:t>If a skin graft was used &amp; post-op RT is required, the whole graft is covered and RT starts 6-8 weeks after graft placement</a:t>
            </a:r>
          </a:p>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32</a:t>
            </a:fld>
            <a:endParaRPr lang="en-US"/>
          </a:p>
        </p:txBody>
      </p:sp>
    </p:spTree>
    <p:extLst>
      <p:ext uri="{BB962C8B-B14F-4D97-AF65-F5344CB8AC3E}">
        <p14:creationId xmlns:p14="http://schemas.microsoft.com/office/powerpoint/2010/main" val="20017912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33</a:t>
            </a:fld>
            <a:endParaRPr lang="en-US"/>
          </a:p>
        </p:txBody>
      </p:sp>
    </p:spTree>
    <p:extLst>
      <p:ext uri="{BB962C8B-B14F-4D97-AF65-F5344CB8AC3E}">
        <p14:creationId xmlns:p14="http://schemas.microsoft.com/office/powerpoint/2010/main" val="2534369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Guidelines for PNI: </a:t>
            </a:r>
            <a:r>
              <a:rPr lang="en-US" sz="1200" dirty="0">
                <a:latin typeface="Verdana" panose="020B0604030504040204" pitchFamily="34" charset="0"/>
                <a:ea typeface="Verdana" panose="020B0604030504040204" pitchFamily="34" charset="0"/>
              </a:rPr>
              <a:t>Bakst RL, Glastonbury CM, </a:t>
            </a:r>
            <a:r>
              <a:rPr lang="en-US" sz="1200" dirty="0" err="1">
                <a:latin typeface="Verdana" panose="020B0604030504040204" pitchFamily="34" charset="0"/>
                <a:ea typeface="Verdana" panose="020B0604030504040204" pitchFamily="34" charset="0"/>
              </a:rPr>
              <a:t>Parvathaneni</a:t>
            </a:r>
            <a:r>
              <a:rPr lang="en-US" sz="1200" dirty="0">
                <a:latin typeface="Verdana" panose="020B0604030504040204" pitchFamily="34" charset="0"/>
                <a:ea typeface="Verdana" panose="020B0604030504040204" pitchFamily="34" charset="0"/>
              </a:rPr>
              <a:t> U, et al. Perineural Invasion and Perineural Tumor Spread in Head and Neck Cancer. Int J </a:t>
            </a:r>
            <a:r>
              <a:rPr lang="en-US" sz="1200" dirty="0" err="1">
                <a:latin typeface="Verdana" panose="020B0604030504040204" pitchFamily="34" charset="0"/>
                <a:ea typeface="Verdana" panose="020B0604030504040204" pitchFamily="34" charset="0"/>
              </a:rPr>
              <a:t>Radiat</a:t>
            </a:r>
            <a:r>
              <a:rPr lang="en-US" sz="1200" dirty="0">
                <a:latin typeface="Verdana" panose="020B0604030504040204" pitchFamily="34" charset="0"/>
                <a:ea typeface="Verdana" panose="020B0604030504040204" pitchFamily="34" charset="0"/>
              </a:rPr>
              <a:t> Oncol Biol Phys. 2019 Apr 1;103(5):1109-1124.</a:t>
            </a:r>
          </a:p>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34</a:t>
            </a:fld>
            <a:endParaRPr lang="en-US"/>
          </a:p>
        </p:txBody>
      </p:sp>
    </p:spTree>
    <p:extLst>
      <p:ext uri="{BB962C8B-B14F-4D97-AF65-F5344CB8AC3E}">
        <p14:creationId xmlns:p14="http://schemas.microsoft.com/office/powerpoint/2010/main" val="787038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The speaker may choose to say a few words on </a:t>
            </a:r>
            <a:r>
              <a:rPr lang="en-US" sz="1200" b="0" i="0" kern="1200" dirty="0">
                <a:solidFill>
                  <a:schemeClr val="tx1"/>
                </a:solidFill>
                <a:effectLst/>
                <a:latin typeface="+mn-lt"/>
                <a:ea typeface="+mn-ea"/>
                <a:cs typeface="+mn-cs"/>
              </a:rPr>
              <a:t>what nodal volumes should be include, how to decide the extent of your nodal volumes, and lymphedema associated with nodal RT. More information on these topics was not included because the authors felt it was too detailed for this talk.  </a:t>
            </a:r>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35</a:t>
            </a:fld>
            <a:endParaRPr lang="en-US"/>
          </a:p>
        </p:txBody>
      </p:sp>
    </p:spTree>
    <p:extLst>
      <p:ext uri="{BB962C8B-B14F-4D97-AF65-F5344CB8AC3E}">
        <p14:creationId xmlns:p14="http://schemas.microsoft.com/office/powerpoint/2010/main" val="79712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Wide</a:t>
            </a:r>
            <a:r>
              <a:rPr lang="en-US" baseline="0" dirty="0"/>
              <a:t> availability of </a:t>
            </a:r>
            <a:r>
              <a:rPr lang="en-US" baseline="0"/>
              <a:t>these techniques.</a:t>
            </a:r>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37</a:t>
            </a:fld>
            <a:endParaRPr lang="en-US"/>
          </a:p>
        </p:txBody>
      </p:sp>
    </p:spTree>
    <p:extLst>
      <p:ext uri="{BB962C8B-B14F-4D97-AF65-F5344CB8AC3E}">
        <p14:creationId xmlns:p14="http://schemas.microsoft.com/office/powerpoint/2010/main" val="2853545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5</a:t>
            </a:fld>
            <a:endParaRPr lang="en-US"/>
          </a:p>
        </p:txBody>
      </p:sp>
    </p:spTree>
    <p:extLst>
      <p:ext uri="{BB962C8B-B14F-4D97-AF65-F5344CB8AC3E}">
        <p14:creationId xmlns:p14="http://schemas.microsoft.com/office/powerpoint/2010/main" val="4037931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44</a:t>
            </a:fld>
            <a:endParaRPr lang="en-US"/>
          </a:p>
        </p:txBody>
      </p:sp>
    </p:spTree>
    <p:extLst>
      <p:ext uri="{BB962C8B-B14F-4D97-AF65-F5344CB8AC3E}">
        <p14:creationId xmlns:p14="http://schemas.microsoft.com/office/powerpoint/2010/main" val="891819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45</a:t>
            </a:fld>
            <a:endParaRPr lang="en-US"/>
          </a:p>
        </p:txBody>
      </p:sp>
    </p:spTree>
    <p:extLst>
      <p:ext uri="{BB962C8B-B14F-4D97-AF65-F5344CB8AC3E}">
        <p14:creationId xmlns:p14="http://schemas.microsoft.com/office/powerpoint/2010/main" val="3982677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Images are of desmoplastic melanoma</a:t>
            </a:r>
          </a:p>
        </p:txBody>
      </p:sp>
      <p:sp>
        <p:nvSpPr>
          <p:cNvPr id="4" name="Slide Number Placeholder 3"/>
          <p:cNvSpPr>
            <a:spLocks noGrp="1"/>
          </p:cNvSpPr>
          <p:nvPr>
            <p:ph type="sldNum" sz="quarter" idx="5"/>
          </p:nvPr>
        </p:nvSpPr>
        <p:spPr/>
        <p:txBody>
          <a:bodyPr/>
          <a:lstStyle/>
          <a:p>
            <a:fld id="{9D5A7E40-5F5C-4FBC-8BC4-B8AC93C1D56D}" type="slidenum">
              <a:rPr lang="en-US" smtClean="0"/>
              <a:pPr/>
              <a:t>47</a:t>
            </a:fld>
            <a:endParaRPr lang="en-US"/>
          </a:p>
        </p:txBody>
      </p:sp>
    </p:spTree>
    <p:extLst>
      <p:ext uri="{BB962C8B-B14F-4D97-AF65-F5344CB8AC3E}">
        <p14:creationId xmlns:p14="http://schemas.microsoft.com/office/powerpoint/2010/main" val="1784789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50</a:t>
            </a:fld>
            <a:endParaRPr lang="en-US"/>
          </a:p>
        </p:txBody>
      </p:sp>
    </p:spTree>
    <p:extLst>
      <p:ext uri="{BB962C8B-B14F-4D97-AF65-F5344CB8AC3E}">
        <p14:creationId xmlns:p14="http://schemas.microsoft.com/office/powerpoint/2010/main" val="2277623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51</a:t>
            </a:fld>
            <a:endParaRPr lang="en-US"/>
          </a:p>
        </p:txBody>
      </p:sp>
    </p:spTree>
    <p:extLst>
      <p:ext uri="{BB962C8B-B14F-4D97-AF65-F5344CB8AC3E}">
        <p14:creationId xmlns:p14="http://schemas.microsoft.com/office/powerpoint/2010/main" val="1057910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52</a:t>
            </a:fld>
            <a:endParaRPr lang="en-US"/>
          </a:p>
        </p:txBody>
      </p:sp>
    </p:spTree>
    <p:extLst>
      <p:ext uri="{BB962C8B-B14F-4D97-AF65-F5344CB8AC3E}">
        <p14:creationId xmlns:p14="http://schemas.microsoft.com/office/powerpoint/2010/main" val="1588301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56</a:t>
            </a:fld>
            <a:endParaRPr lang="en-US"/>
          </a:p>
        </p:txBody>
      </p:sp>
    </p:spTree>
    <p:extLst>
      <p:ext uri="{BB962C8B-B14F-4D97-AF65-F5344CB8AC3E}">
        <p14:creationId xmlns:p14="http://schemas.microsoft.com/office/powerpoint/2010/main" val="3776678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58</a:t>
            </a:fld>
            <a:endParaRPr lang="en-US"/>
          </a:p>
        </p:txBody>
      </p:sp>
    </p:spTree>
    <p:extLst>
      <p:ext uri="{BB962C8B-B14F-4D97-AF65-F5344CB8AC3E}">
        <p14:creationId xmlns:p14="http://schemas.microsoft.com/office/powerpoint/2010/main" val="855032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7</a:t>
            </a:fld>
            <a:endParaRPr lang="en-US"/>
          </a:p>
        </p:txBody>
      </p:sp>
    </p:spTree>
    <p:extLst>
      <p:ext uri="{BB962C8B-B14F-4D97-AF65-F5344CB8AC3E}">
        <p14:creationId xmlns:p14="http://schemas.microsoft.com/office/powerpoint/2010/main" val="2183887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8</a:t>
            </a:fld>
            <a:endParaRPr lang="en-US"/>
          </a:p>
        </p:txBody>
      </p:sp>
    </p:spTree>
    <p:extLst>
      <p:ext uri="{BB962C8B-B14F-4D97-AF65-F5344CB8AC3E}">
        <p14:creationId xmlns:p14="http://schemas.microsoft.com/office/powerpoint/2010/main" val="7368934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a:t>
            </a:r>
            <a:r>
              <a:rPr lang="en-US" baseline="0" dirty="0"/>
              <a:t> to fix formatting on the “30-45 min visit”</a:t>
            </a:r>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9</a:t>
            </a:fld>
            <a:endParaRPr lang="en-US"/>
          </a:p>
        </p:txBody>
      </p:sp>
    </p:spTree>
    <p:extLst>
      <p:ext uri="{BB962C8B-B14F-4D97-AF65-F5344CB8AC3E}">
        <p14:creationId xmlns:p14="http://schemas.microsoft.com/office/powerpoint/2010/main" val="437916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5A7E40-5F5C-4FBC-8BC4-B8AC93C1D56D}" type="slidenum">
              <a:rPr lang="en-US" smtClean="0"/>
              <a:pPr/>
              <a:t>10</a:t>
            </a:fld>
            <a:endParaRPr lang="en-US"/>
          </a:p>
        </p:txBody>
      </p:sp>
    </p:spTree>
    <p:extLst>
      <p:ext uri="{BB962C8B-B14F-4D97-AF65-F5344CB8AC3E}">
        <p14:creationId xmlns:p14="http://schemas.microsoft.com/office/powerpoint/2010/main" val="3100539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Different types of applicators for varying tumor sizes and locations</a:t>
            </a:r>
          </a:p>
        </p:txBody>
      </p:sp>
      <p:sp>
        <p:nvSpPr>
          <p:cNvPr id="4" name="Slide Number Placeholder 3"/>
          <p:cNvSpPr>
            <a:spLocks noGrp="1"/>
          </p:cNvSpPr>
          <p:nvPr>
            <p:ph type="sldNum" sz="quarter" idx="5"/>
          </p:nvPr>
        </p:nvSpPr>
        <p:spPr/>
        <p:txBody>
          <a:bodyPr/>
          <a:lstStyle/>
          <a:p>
            <a:fld id="{9D5A7E40-5F5C-4FBC-8BC4-B8AC93C1D56D}" type="slidenum">
              <a:rPr lang="en-US" smtClean="0"/>
              <a:pPr/>
              <a:t>11</a:t>
            </a:fld>
            <a:endParaRPr lang="en-US"/>
          </a:p>
        </p:txBody>
      </p:sp>
    </p:spTree>
    <p:extLst>
      <p:ext uri="{BB962C8B-B14F-4D97-AF65-F5344CB8AC3E}">
        <p14:creationId xmlns:p14="http://schemas.microsoft.com/office/powerpoint/2010/main" val="855008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19</a:t>
            </a:fld>
            <a:endParaRPr lang="en-US"/>
          </a:p>
        </p:txBody>
      </p:sp>
    </p:spTree>
    <p:extLst>
      <p:ext uri="{BB962C8B-B14F-4D97-AF65-F5344CB8AC3E}">
        <p14:creationId xmlns:p14="http://schemas.microsoft.com/office/powerpoint/2010/main" val="163845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5A7E40-5F5C-4FBC-8BC4-B8AC93C1D56D}" type="slidenum">
              <a:rPr lang="en-US" smtClean="0"/>
              <a:pPr/>
              <a:t>20</a:t>
            </a:fld>
            <a:endParaRPr lang="en-US"/>
          </a:p>
        </p:txBody>
      </p:sp>
    </p:spTree>
    <p:extLst>
      <p:ext uri="{BB962C8B-B14F-4D97-AF65-F5344CB8AC3E}">
        <p14:creationId xmlns:p14="http://schemas.microsoft.com/office/powerpoint/2010/main" val="1928173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CD6AA388-F839-4D8A-A54D-20D1E8CF00B5}" type="datetime1">
              <a:rPr lang="en-US" smtClean="0"/>
              <a:pPr/>
              <a:t>8/9/2020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7E022F-A828-421E-8C5B-042357FE28EA}" type="datetime1">
              <a:rPr lang="en-US" smtClean="0"/>
              <a:pPr/>
              <a:t>8/9/2020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347736-B54B-42CB-A51D-D7E42EC605F8}" type="datetime1">
              <a:rPr lang="en-US" smtClean="0"/>
              <a:pPr/>
              <a:t>8/9/2020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A70DA1-72D8-4F8C-A30F-A25F5DCEB628}" type="datetime1">
              <a:rPr lang="en-US" smtClean="0"/>
              <a:pPr/>
              <a:t>8/9/2020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6F3229-B558-4D75-BF91-C2790D3160C6}" type="datetime1">
              <a:rPr lang="en-US" smtClean="0"/>
              <a:pPr/>
              <a:t>8/9/2020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38B261-CE5E-41AA-9FE3-902135D0AF92}" type="datetime1">
              <a:rPr lang="en-US" smtClean="0"/>
              <a:pPr/>
              <a:t>8/9/2020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1969D8-77BA-49A3-A0E6-5C678AAB8C9B}" type="datetime1">
              <a:rPr lang="en-US" smtClean="0"/>
              <a:pPr/>
              <a:t>8/9/2020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DD85CA-CDA9-4365-9146-9061B2E9B11E}" type="datetime1">
              <a:rPr lang="en-US" smtClean="0"/>
              <a:pPr/>
              <a:t>8/9/2020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BAC7E6-A6A8-4686-8C34-ADA105F03D48}" type="datetime1">
              <a:rPr lang="en-US" smtClean="0"/>
              <a:pPr/>
              <a:t>8/9/2020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23B76A-9EAC-4510-AD0F-223B51390550}" type="datetime1">
              <a:rPr lang="en-US" smtClean="0"/>
              <a:pPr/>
              <a:t>8/9/2020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03F9AD-C79B-4C44-9871-D5CC5386D03B}" type="datetime1">
              <a:rPr lang="en-US" smtClean="0"/>
              <a:pPr/>
              <a:t>8/9/2020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5CF6FE-55EC-4699-ABBD-953C2557989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D14979-5F47-4B47-8BF1-22BCBC71E472}" type="datetime1">
              <a:rPr lang="en-US" smtClean="0"/>
              <a:pPr/>
              <a:t>8/9/2020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CF6FE-55EC-4699-ABBD-953C2557989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914400" rtl="0" eaLnBrk="1" latinLnBrk="0" hangingPunct="1">
        <a:spcBef>
          <a:spcPct val="0"/>
        </a:spcBef>
        <a:buNone/>
        <a:defRPr sz="4400" b="1" kern="1200">
          <a:solidFill>
            <a:srgbClr val="00206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00206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206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206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206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is.gd/skin_post1" TargetMode="External"/><Relationship Id="rId2" Type="http://schemas.openxmlformats.org/officeDocument/2006/relationships/hyperlink" Target="https://is.gd/skin_pre1"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uptodate.com/home" TargetMode="External"/><Relationship Id="rId2" Type="http://schemas.openxmlformats.org/officeDocument/2006/relationships/hyperlink" Target="https://www.nccn.org/professionals/physician_gls/default.aspx"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Instructions for Use of These Slides</a:t>
            </a:r>
          </a:p>
        </p:txBody>
      </p:sp>
      <p:sp>
        <p:nvSpPr>
          <p:cNvPr id="3" name="Content Placeholder 2"/>
          <p:cNvSpPr>
            <a:spLocks noGrp="1"/>
          </p:cNvSpPr>
          <p:nvPr>
            <p:ph idx="1"/>
          </p:nvPr>
        </p:nvSpPr>
        <p:spPr>
          <a:xfrm>
            <a:off x="1981200" y="1600200"/>
            <a:ext cx="8229600" cy="5257800"/>
          </a:xfrm>
        </p:spPr>
        <p:txBody>
          <a:bodyPr vert="horz" lIns="68580" tIns="34290" rIns="68580" bIns="34290" rtlCol="0" anchor="t">
            <a:normAutofit fontScale="47500" lnSpcReduction="20000"/>
          </a:bodyPr>
          <a:lstStyle/>
          <a:p>
            <a:r>
              <a:rPr lang="en-US" dirty="0">
                <a:latin typeface="Verdana" panose="020B0604030504040204" pitchFamily="34" charset="0"/>
                <a:ea typeface="Verdana" panose="020B0604030504040204" pitchFamily="34" charset="0"/>
              </a:rPr>
              <a:t>The purpose of these slides is to serve as a resource that any radiation oncologist can use when speaking about the role of radiation therapy in treating skin cancers</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The target audience is residents/fellows in the fields of Dermatology or Medical Oncology</a:t>
            </a:r>
          </a:p>
          <a:p>
            <a:pPr lvl="1"/>
            <a:r>
              <a:rPr lang="en-US" dirty="0">
                <a:latin typeface="Verdana" panose="020B0604030504040204" pitchFamily="34" charset="0"/>
                <a:ea typeface="Verdana" panose="020B0604030504040204" pitchFamily="34" charset="0"/>
              </a:rPr>
              <a:t>However, any user is welcome to format them as needed for your target audience.  </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Please ask attendees to complete either the pre-test or post-test so that we can assess the effectiveness of the slides. If you make significant changes to the content of the slides for your presentation, we prefer that you use the pre-test only. </a:t>
            </a:r>
          </a:p>
          <a:p>
            <a:pPr lvl="1"/>
            <a:r>
              <a:rPr lang="en-US" dirty="0">
                <a:latin typeface="Verdana" panose="020B0604030504040204" pitchFamily="34" charset="0"/>
                <a:ea typeface="Verdana" panose="020B0604030504040204" pitchFamily="34" charset="0"/>
              </a:rPr>
              <a:t>Pre-test link: </a:t>
            </a:r>
            <a:r>
              <a:rPr lang="en-US" dirty="0">
                <a:latin typeface="Verdana" panose="020B0604030504040204" pitchFamily="34" charset="0"/>
                <a:ea typeface="Verdana" panose="020B0604030504040204" pitchFamily="34" charset="0"/>
                <a:hlinkClick r:id="rId2"/>
              </a:rPr>
              <a:t>https://is.gd/skin_pre1</a:t>
            </a:r>
            <a:endParaRPr lang="en-US" dirty="0">
              <a:latin typeface="Verdana" panose="020B0604030504040204" pitchFamily="34" charset="0"/>
              <a:ea typeface="Verdana" panose="020B0604030504040204" pitchFamily="34" charset="0"/>
            </a:endParaRPr>
          </a:p>
          <a:p>
            <a:pPr lvl="1"/>
            <a:r>
              <a:rPr lang="en-US" dirty="0">
                <a:latin typeface="Verdana" panose="020B0604030504040204" pitchFamily="34" charset="0"/>
                <a:ea typeface="Verdana" panose="020B0604030504040204" pitchFamily="34" charset="0"/>
              </a:rPr>
              <a:t>Post-test link: </a:t>
            </a:r>
            <a:r>
              <a:rPr lang="en-US" dirty="0">
                <a:latin typeface="Verdana" panose="020B0604030504040204" pitchFamily="34" charset="0"/>
                <a:ea typeface="Verdana" panose="020B0604030504040204" pitchFamily="34" charset="0"/>
                <a:hlinkClick r:id="rId3"/>
              </a:rPr>
              <a:t>https://is.gd/skin_post1</a:t>
            </a:r>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Primary Author(s): Malcolm Mattes </a:t>
            </a:r>
          </a:p>
          <a:p>
            <a:r>
              <a:rPr lang="en-US" dirty="0">
                <a:latin typeface="Verdana" panose="020B0604030504040204" pitchFamily="34" charset="0"/>
                <a:ea typeface="Verdana" panose="020B0604030504040204" pitchFamily="34" charset="0"/>
              </a:rPr>
              <a:t>Peer Reviewer(s): Ashley Albert, Sabin Motwani, J. Ben Wilkinson, </a:t>
            </a:r>
            <a:r>
              <a:rPr lang="en-US" dirty="0" err="1">
                <a:latin typeface="Verdana" panose="020B0604030504040204" pitchFamily="34" charset="0"/>
                <a:ea typeface="Verdana" panose="020B0604030504040204" pitchFamily="34" charset="0"/>
              </a:rPr>
              <a:t>Anesa</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Ahamad</a:t>
            </a:r>
            <a:r>
              <a:rPr lang="en-US" dirty="0">
                <a:latin typeface="Verdana" panose="020B0604030504040204" pitchFamily="34" charset="0"/>
                <a:ea typeface="Verdana" panose="020B0604030504040204" pitchFamily="34" charset="0"/>
              </a:rPr>
              <a:t>, Caleb Dulaney, Benjamin </a:t>
            </a:r>
            <a:r>
              <a:rPr lang="en-US" dirty="0" err="1">
                <a:latin typeface="Verdana" panose="020B0604030504040204" pitchFamily="34" charset="0"/>
                <a:ea typeface="Verdana" panose="020B0604030504040204" pitchFamily="34" charset="0"/>
              </a:rPr>
              <a:t>Farnia</a:t>
            </a:r>
            <a:r>
              <a:rPr lang="en-US" dirty="0">
                <a:latin typeface="Verdana" panose="020B0604030504040204" pitchFamily="34" charset="0"/>
                <a:ea typeface="Verdana" panose="020B0604030504040204" pitchFamily="34" charset="0"/>
              </a:rPr>
              <a:t>, </a:t>
            </a:r>
            <a:r>
              <a:rPr lang="en-US" dirty="0" err="1">
                <a:latin typeface="Verdana" panose="020B0604030504040204" pitchFamily="34" charset="0"/>
                <a:ea typeface="Verdana" panose="020B0604030504040204" pitchFamily="34" charset="0"/>
              </a:rPr>
              <a:t>Aryavarta</a:t>
            </a:r>
            <a:r>
              <a:rPr lang="en-US" dirty="0">
                <a:latin typeface="Verdana" panose="020B0604030504040204" pitchFamily="34" charset="0"/>
                <a:ea typeface="Verdana" panose="020B0604030504040204" pitchFamily="34" charset="0"/>
              </a:rPr>
              <a:t> Kumar, Christopher Barker</a:t>
            </a:r>
          </a:p>
          <a:p>
            <a:r>
              <a:rPr lang="en-US" dirty="0">
                <a:latin typeface="Verdana" panose="020B0604030504040204" pitchFamily="34" charset="0"/>
                <a:ea typeface="Verdana" panose="020B0604030504040204" pitchFamily="34" charset="0"/>
              </a:rPr>
              <a:t>Additional Support: The ASTRO communications committee and ARRO communications subcommittee</a:t>
            </a:r>
          </a:p>
          <a:p>
            <a:endParaRPr lang="en-US" dirty="0">
              <a:latin typeface="Verdana" panose="020B0604030504040204" pitchFamily="34" charset="0"/>
              <a:ea typeface="Verdana" panose="020B0604030504040204" pitchFamily="34" charset="0"/>
            </a:endParaRPr>
          </a:p>
          <a:p>
            <a:r>
              <a:rPr lang="en-US" b="1" dirty="0">
                <a:latin typeface="Verdana" panose="020B0604030504040204" pitchFamily="34" charset="0"/>
                <a:ea typeface="Verdana" panose="020B0604030504040204" pitchFamily="34" charset="0"/>
              </a:rPr>
              <a:t>Last updated in April 2020</a:t>
            </a:r>
            <a:r>
              <a:rPr lang="en-US" dirty="0">
                <a:latin typeface="Verdana" panose="020B0604030504040204" pitchFamily="34" charset="0"/>
                <a:ea typeface="Verdana" panose="020B0604030504040204" pitchFamily="34" charset="0"/>
              </a:rPr>
              <a:t>– newer data may impact the accuracy of the content of these slides</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182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572" y="199089"/>
            <a:ext cx="9974855" cy="1094099"/>
          </a:xfrm>
        </p:spPr>
        <p:txBody>
          <a:bodyPr>
            <a:normAutofit fontScale="90000"/>
          </a:bodyPr>
          <a:lstStyle/>
          <a:p>
            <a:r>
              <a:rPr lang="en-US" b="1" dirty="0">
                <a:solidFill>
                  <a:schemeClr val="tx2"/>
                </a:solidFill>
                <a:ea typeface="Verdana" panose="020B0604030504040204" pitchFamily="34" charset="0"/>
                <a:cs typeface="Verdana" panose="020B0604030504040204" pitchFamily="34" charset="0"/>
              </a:rPr>
              <a:t>Methods of Radiation Delivery For Skin Cancer</a:t>
            </a:r>
          </a:p>
        </p:txBody>
      </p:sp>
      <p:pic>
        <p:nvPicPr>
          <p:cNvPr id="5" name="Picture 1"/>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418332" y="3838610"/>
            <a:ext cx="1993791" cy="299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816052" y="1549249"/>
            <a:ext cx="2979581" cy="5139869"/>
          </a:xfrm>
          <a:prstGeom prst="rect">
            <a:avLst/>
          </a:prstGeom>
          <a:noFill/>
        </p:spPr>
        <p:txBody>
          <a:bodyPr wrap="square" rtlCol="0">
            <a:spAutoFit/>
          </a:bodyPr>
          <a:lstStyle/>
          <a:p>
            <a:endParaRPr lang="en-US" sz="2000" b="1" dirty="0">
              <a:latin typeface="+mj-lt"/>
              <a:ea typeface="Verdana" panose="020B0604030504040204" pitchFamily="34" charset="0"/>
              <a:cs typeface="Verdana" panose="020B0604030504040204" pitchFamily="34" charset="0"/>
            </a:endParaRPr>
          </a:p>
          <a:p>
            <a:r>
              <a:rPr lang="en-US" sz="2400" b="1" dirty="0">
                <a:latin typeface="+mj-lt"/>
                <a:ea typeface="Verdana" panose="020B0604030504040204" pitchFamily="34" charset="0"/>
                <a:cs typeface="Verdana" panose="020B0604030504040204" pitchFamily="34" charset="0"/>
              </a:rPr>
              <a:t>Superficial or Orthovoltage Units </a:t>
            </a:r>
          </a:p>
          <a:p>
            <a:r>
              <a:rPr lang="en-US" sz="2400" dirty="0">
                <a:latin typeface="+mj-lt"/>
                <a:ea typeface="Verdana" panose="020B0604030504040204" pitchFamily="34" charset="0"/>
                <a:cs typeface="Verdana" panose="020B0604030504040204" pitchFamily="34" charset="0"/>
              </a:rPr>
              <a:t>deliver</a:t>
            </a:r>
            <a:r>
              <a:rPr lang="en-US" sz="2400" b="1" dirty="0">
                <a:latin typeface="+mj-lt"/>
                <a:ea typeface="Verdana" panose="020B0604030504040204" pitchFamily="34" charset="0"/>
                <a:cs typeface="Verdana" panose="020B0604030504040204" pitchFamily="34" charset="0"/>
              </a:rPr>
              <a:t> </a:t>
            </a:r>
            <a:r>
              <a:rPr lang="en-US" sz="2400" dirty="0">
                <a:latin typeface="+mj-lt"/>
                <a:ea typeface="Verdana" panose="020B0604030504040204" pitchFamily="34" charset="0"/>
                <a:cs typeface="Verdana" panose="020B0604030504040204" pitchFamily="34" charset="0"/>
              </a:rPr>
              <a:t>low energy </a:t>
            </a:r>
          </a:p>
          <a:p>
            <a:r>
              <a:rPr lang="en-US" sz="2400" dirty="0">
                <a:latin typeface="+mj-lt"/>
                <a:ea typeface="Verdana" panose="020B0604030504040204" pitchFamily="34" charset="0"/>
                <a:cs typeface="Verdana" panose="020B0604030504040204" pitchFamily="34" charset="0"/>
              </a:rPr>
              <a:t>X-rays</a:t>
            </a:r>
            <a:r>
              <a:rPr lang="en-US" sz="2400" b="1" dirty="0">
                <a:latin typeface="+mj-lt"/>
                <a:ea typeface="Verdana" panose="020B0604030504040204" pitchFamily="34" charset="0"/>
                <a:cs typeface="Verdana" panose="020B0604030504040204" pitchFamily="34" charset="0"/>
              </a:rPr>
              <a:t>   </a:t>
            </a:r>
          </a:p>
          <a:p>
            <a:endParaRPr lang="en-US" sz="2000" b="1" dirty="0">
              <a:latin typeface="+mj-lt"/>
              <a:ea typeface="Verdana" panose="020B0604030504040204" pitchFamily="34" charset="0"/>
              <a:cs typeface="Verdana" panose="020B0604030504040204" pitchFamily="34" charset="0"/>
            </a:endParaRPr>
          </a:p>
          <a:p>
            <a:endParaRPr lang="en-US" sz="2000" b="1" dirty="0">
              <a:latin typeface="+mj-lt"/>
              <a:ea typeface="Verdana" panose="020B0604030504040204" pitchFamily="34" charset="0"/>
              <a:cs typeface="Verdana" panose="020B0604030504040204" pitchFamily="34" charset="0"/>
            </a:endParaRPr>
          </a:p>
          <a:p>
            <a:endParaRPr lang="en-US" sz="2000" b="1" dirty="0">
              <a:latin typeface="+mj-lt"/>
              <a:ea typeface="Verdana" panose="020B0604030504040204" pitchFamily="34" charset="0"/>
              <a:cs typeface="Verdana" panose="020B0604030504040204" pitchFamily="34" charset="0"/>
            </a:endParaRPr>
          </a:p>
          <a:p>
            <a:endParaRPr lang="en-US" sz="2000" b="1" dirty="0">
              <a:latin typeface="+mj-lt"/>
              <a:ea typeface="Verdana" panose="020B0604030504040204" pitchFamily="34" charset="0"/>
              <a:cs typeface="Verdana" panose="020B0604030504040204" pitchFamily="34" charset="0"/>
            </a:endParaRPr>
          </a:p>
          <a:p>
            <a:endParaRPr lang="en-US" sz="2000" b="1" dirty="0">
              <a:latin typeface="+mj-lt"/>
              <a:ea typeface="Verdana" panose="020B0604030504040204" pitchFamily="34" charset="0"/>
              <a:cs typeface="Verdana" panose="020B0604030504040204" pitchFamily="34" charset="0"/>
            </a:endParaRPr>
          </a:p>
          <a:p>
            <a:r>
              <a:rPr lang="en-US" sz="2400" b="1" dirty="0">
                <a:latin typeface="+mj-lt"/>
                <a:ea typeface="Verdana" panose="020B0604030504040204" pitchFamily="34" charset="0"/>
                <a:cs typeface="Verdana" panose="020B0604030504040204" pitchFamily="34" charset="0"/>
              </a:rPr>
              <a:t>Linear Accelerators </a:t>
            </a:r>
            <a:r>
              <a:rPr lang="en-US" sz="2400" dirty="0">
                <a:latin typeface="+mj-lt"/>
                <a:ea typeface="Verdana" panose="020B0604030504040204" pitchFamily="34" charset="0"/>
                <a:cs typeface="Verdana" panose="020B0604030504040204" pitchFamily="34" charset="0"/>
              </a:rPr>
              <a:t>deliver electrons or                           high energy X-rays</a:t>
            </a:r>
          </a:p>
          <a:p>
            <a:endParaRPr lang="en-US" sz="2000" dirty="0">
              <a:latin typeface="+mj-lt"/>
              <a:ea typeface="Verdana" panose="020B0604030504040204" pitchFamily="34" charset="0"/>
              <a:cs typeface="Verdana" panose="020B0604030504040204" pitchFamily="34" charset="0"/>
            </a:endParaRPr>
          </a:p>
          <a:p>
            <a:endParaRPr lang="en-US" sz="2000" dirty="0">
              <a:latin typeface="+mj-lt"/>
              <a:ea typeface="Verdana" panose="020B0604030504040204" pitchFamily="34" charset="0"/>
              <a:cs typeface="Verdana" panose="020B0604030504040204" pitchFamily="34" charset="0"/>
            </a:endParaRPr>
          </a:p>
        </p:txBody>
      </p:sp>
      <p:pic>
        <p:nvPicPr>
          <p:cNvPr id="10" name="Picture 9"/>
          <p:cNvPicPr>
            <a:picLocks noChangeAspect="1"/>
          </p:cNvPicPr>
          <p:nvPr/>
        </p:nvPicPr>
        <p:blipFill>
          <a:blip r:embed="rId4"/>
          <a:stretch>
            <a:fillRect/>
          </a:stretch>
        </p:blipFill>
        <p:spPr>
          <a:xfrm>
            <a:off x="7939557" y="1649897"/>
            <a:ext cx="2582616" cy="1915793"/>
          </a:xfrm>
          <a:prstGeom prst="rect">
            <a:avLst/>
          </a:prstGeom>
        </p:spPr>
      </p:pic>
      <p:pic>
        <p:nvPicPr>
          <p:cNvPr id="11" name="Picture 10"/>
          <p:cNvPicPr>
            <a:picLocks noChangeAspect="1"/>
          </p:cNvPicPr>
          <p:nvPr/>
        </p:nvPicPr>
        <p:blipFill>
          <a:blip r:embed="rId5"/>
          <a:stretch>
            <a:fillRect/>
          </a:stretch>
        </p:blipFill>
        <p:spPr>
          <a:xfrm>
            <a:off x="7857656" y="4612108"/>
            <a:ext cx="2746419" cy="1191993"/>
          </a:xfrm>
          <a:prstGeom prst="rect">
            <a:avLst/>
          </a:prstGeom>
        </p:spPr>
      </p:pic>
      <p:pic>
        <p:nvPicPr>
          <p:cNvPr id="12" name="Picture 11">
            <a:extLst>
              <a:ext uri="{FF2B5EF4-FFF2-40B4-BE49-F238E27FC236}">
                <a16:creationId xmlns:a16="http://schemas.microsoft.com/office/drawing/2014/main" id="{7A300CA7-476E-4DAA-9DC7-68081487D7BC}"/>
              </a:ext>
            </a:extLst>
          </p:cNvPr>
          <p:cNvPicPr>
            <a:picLocks noChangeAspect="1"/>
          </p:cNvPicPr>
          <p:nvPr/>
        </p:nvPicPr>
        <p:blipFill>
          <a:blip r:embed="rId6"/>
          <a:stretch>
            <a:fillRect/>
          </a:stretch>
        </p:blipFill>
        <p:spPr>
          <a:xfrm>
            <a:off x="2217926" y="1403515"/>
            <a:ext cx="2371725" cy="2162175"/>
          </a:xfrm>
          <a:prstGeom prst="rect">
            <a:avLst/>
          </a:prstGeom>
        </p:spPr>
      </p:pic>
    </p:spTree>
    <p:extLst>
      <p:ext uri="{BB962C8B-B14F-4D97-AF65-F5344CB8AC3E}">
        <p14:creationId xmlns:p14="http://schemas.microsoft.com/office/powerpoint/2010/main" val="3507168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4272" y="348071"/>
            <a:ext cx="10203455" cy="1170509"/>
          </a:xfrm>
        </p:spPr>
        <p:txBody>
          <a:bodyPr>
            <a:normAutofit fontScale="90000"/>
          </a:bodyPr>
          <a:lstStyle/>
          <a:p>
            <a:r>
              <a:rPr lang="en-US" b="1" dirty="0">
                <a:solidFill>
                  <a:schemeClr val="tx2"/>
                </a:solidFill>
                <a:ea typeface="Verdana" panose="020B0604030504040204" pitchFamily="34" charset="0"/>
                <a:cs typeface="Verdana" panose="020B0604030504040204" pitchFamily="34" charset="0"/>
              </a:rPr>
              <a:t>Methods of Radiation Delivery For Skin Cancer</a:t>
            </a:r>
          </a:p>
        </p:txBody>
      </p:sp>
      <p:pic>
        <p:nvPicPr>
          <p:cNvPr id="6" name="Picture 5"/>
          <p:cNvPicPr>
            <a:picLocks noChangeAspect="1"/>
          </p:cNvPicPr>
          <p:nvPr/>
        </p:nvPicPr>
        <p:blipFill>
          <a:blip r:embed="rId3"/>
          <a:stretch>
            <a:fillRect/>
          </a:stretch>
        </p:blipFill>
        <p:spPr>
          <a:xfrm>
            <a:off x="7609887" y="1531817"/>
            <a:ext cx="2524713" cy="1523291"/>
          </a:xfrm>
          <a:prstGeom prst="rect">
            <a:avLst/>
          </a:prstGeom>
        </p:spPr>
      </p:pic>
      <p:pic>
        <p:nvPicPr>
          <p:cNvPr id="7" name="Picture 6"/>
          <p:cNvPicPr>
            <a:picLocks noChangeAspect="1"/>
          </p:cNvPicPr>
          <p:nvPr/>
        </p:nvPicPr>
        <p:blipFill>
          <a:blip r:embed="rId4"/>
          <a:stretch>
            <a:fillRect/>
          </a:stretch>
        </p:blipFill>
        <p:spPr>
          <a:xfrm>
            <a:off x="1891923" y="2129473"/>
            <a:ext cx="2858169" cy="4262676"/>
          </a:xfrm>
          <a:prstGeom prst="rect">
            <a:avLst/>
          </a:prstGeom>
        </p:spPr>
      </p:pic>
      <p:sp>
        <p:nvSpPr>
          <p:cNvPr id="8" name="TextBox 7"/>
          <p:cNvSpPr txBox="1"/>
          <p:nvPr/>
        </p:nvSpPr>
        <p:spPr>
          <a:xfrm>
            <a:off x="4829924" y="3236913"/>
            <a:ext cx="2667000" cy="2185214"/>
          </a:xfrm>
          <a:prstGeom prst="rect">
            <a:avLst/>
          </a:prstGeom>
          <a:noFill/>
        </p:spPr>
        <p:txBody>
          <a:bodyPr wrap="square" rtlCol="0">
            <a:spAutoFit/>
          </a:bodyPr>
          <a:lstStyle/>
          <a:p>
            <a:r>
              <a:rPr lang="en-US" sz="2400" b="1" dirty="0">
                <a:latin typeface="+mj-lt"/>
                <a:ea typeface="Verdana" panose="020B0604030504040204" pitchFamily="34" charset="0"/>
                <a:cs typeface="Verdana" panose="020B0604030504040204" pitchFamily="34" charset="0"/>
              </a:rPr>
              <a:t>Brachytherapy </a:t>
            </a:r>
            <a:r>
              <a:rPr lang="en-US" sz="2400" dirty="0">
                <a:latin typeface="+mj-lt"/>
                <a:ea typeface="Verdana" panose="020B0604030504040204" pitchFamily="34" charset="0"/>
                <a:cs typeface="Verdana" panose="020B0604030504040204" pitchFamily="34" charset="0"/>
              </a:rPr>
              <a:t>uses a radioactive source to deliver gamma rays </a:t>
            </a:r>
          </a:p>
          <a:p>
            <a:endParaRPr lang="en-US" sz="2000" dirty="0">
              <a:latin typeface="+mj-lt"/>
              <a:ea typeface="Verdana" panose="020B0604030504040204" pitchFamily="34" charset="0"/>
              <a:cs typeface="Verdana" panose="020B0604030504040204" pitchFamily="34" charset="0"/>
            </a:endParaRPr>
          </a:p>
          <a:p>
            <a:endParaRPr lang="en-US" sz="2000" dirty="0">
              <a:latin typeface="+mj-lt"/>
              <a:ea typeface="Verdana" panose="020B0604030504040204" pitchFamily="34" charset="0"/>
              <a:cs typeface="Verdana" panose="020B0604030504040204" pitchFamily="34" charset="0"/>
            </a:endParaRPr>
          </a:p>
        </p:txBody>
      </p:sp>
      <p:pic>
        <p:nvPicPr>
          <p:cNvPr id="9" name="Picture 8"/>
          <p:cNvPicPr>
            <a:picLocks noChangeAspect="1"/>
          </p:cNvPicPr>
          <p:nvPr/>
        </p:nvPicPr>
        <p:blipFill>
          <a:blip r:embed="rId5"/>
          <a:stretch>
            <a:fillRect/>
          </a:stretch>
        </p:blipFill>
        <p:spPr>
          <a:xfrm>
            <a:off x="7609888" y="3236913"/>
            <a:ext cx="2524713" cy="1786590"/>
          </a:xfrm>
          <a:prstGeom prst="rect">
            <a:avLst/>
          </a:prstGeom>
        </p:spPr>
      </p:pic>
      <p:pic>
        <p:nvPicPr>
          <p:cNvPr id="3" name="Picture 2">
            <a:extLst>
              <a:ext uri="{FF2B5EF4-FFF2-40B4-BE49-F238E27FC236}">
                <a16:creationId xmlns:a16="http://schemas.microsoft.com/office/drawing/2014/main" id="{23CB7F5E-1FFF-4770-BFA6-7458E6DF1D16}"/>
              </a:ext>
            </a:extLst>
          </p:cNvPr>
          <p:cNvPicPr>
            <a:picLocks noChangeAspect="1"/>
          </p:cNvPicPr>
          <p:nvPr/>
        </p:nvPicPr>
        <p:blipFill>
          <a:blip r:embed="rId6"/>
          <a:stretch>
            <a:fillRect/>
          </a:stretch>
        </p:blipFill>
        <p:spPr>
          <a:xfrm>
            <a:off x="7609887" y="5205309"/>
            <a:ext cx="2667000" cy="1447800"/>
          </a:xfrm>
          <a:prstGeom prst="rect">
            <a:avLst/>
          </a:prstGeom>
        </p:spPr>
      </p:pic>
    </p:spTree>
    <p:extLst>
      <p:ext uri="{BB962C8B-B14F-4D97-AF65-F5344CB8AC3E}">
        <p14:creationId xmlns:p14="http://schemas.microsoft.com/office/powerpoint/2010/main" val="2516600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79C572B-24E5-41C8-B3DF-094E11490D4B}"/>
                  </a:ext>
                </a:extLst>
              </p:cNvPr>
              <p:cNvSpPr>
                <a:spLocks noGrp="1"/>
              </p:cNvSpPr>
              <p:nvPr>
                <p:ph idx="1"/>
              </p:nvPr>
            </p:nvSpPr>
            <p:spPr>
              <a:xfrm>
                <a:off x="914400" y="1371600"/>
                <a:ext cx="10287000" cy="5181600"/>
              </a:xfrm>
            </p:spPr>
            <p:txBody>
              <a:bodyPr>
                <a:normAutofit fontScale="92500" lnSpcReduction="10000"/>
              </a:bodyPr>
              <a:lstStyle/>
              <a:p>
                <a:pPr lvl="0"/>
                <a:r>
                  <a:rPr lang="en-US" dirty="0">
                    <a:latin typeface="+mj-lt"/>
                    <a:ea typeface="Verdana" panose="020B0604030504040204" pitchFamily="34" charset="0"/>
                    <a:cs typeface="Verdana" panose="020B0604030504040204" pitchFamily="34" charset="0"/>
                  </a:rPr>
                  <a:t>Both are comparably effective for most superficial skin cancers (Locke </a:t>
                </a:r>
                <a:r>
                  <a:rPr lang="en-US" i="1" dirty="0">
                    <a:latin typeface="+mj-lt"/>
                    <a:ea typeface="Verdana" panose="020B0604030504040204" pitchFamily="34" charset="0"/>
                    <a:cs typeface="Verdana" panose="020B0604030504040204" pitchFamily="34" charset="0"/>
                  </a:rPr>
                  <a:t>et al</a:t>
                </a:r>
                <a:r>
                  <a:rPr lang="en-US" dirty="0">
                    <a:latin typeface="+mj-lt"/>
                    <a:ea typeface="Verdana" panose="020B0604030504040204" pitchFamily="34" charset="0"/>
                    <a:cs typeface="Verdana" panose="020B0604030504040204" pitchFamily="34" charset="0"/>
                  </a:rPr>
                  <a:t>) </a:t>
                </a:r>
              </a:p>
              <a:p>
                <a:pPr lvl="1"/>
                <a:r>
                  <a:rPr lang="en-US" dirty="0">
                    <a:latin typeface="+mj-lt"/>
                    <a:ea typeface="Verdana" panose="020B0604030504040204" pitchFamily="34" charset="0"/>
                    <a:cs typeface="Verdana" panose="020B0604030504040204" pitchFamily="34" charset="0"/>
                  </a:rPr>
                  <a:t>Electrons are more commonly used since generated by a standard </a:t>
                </a:r>
                <a:r>
                  <a:rPr lang="en-US" dirty="0" err="1">
                    <a:latin typeface="+mj-lt"/>
                    <a:ea typeface="Verdana" panose="020B0604030504040204" pitchFamily="34" charset="0"/>
                    <a:cs typeface="Verdana" panose="020B0604030504040204" pitchFamily="34" charset="0"/>
                  </a:rPr>
                  <a:t>Linac</a:t>
                </a:r>
                <a:r>
                  <a:rPr lang="en-US" dirty="0">
                    <a:latin typeface="+mj-lt"/>
                    <a:ea typeface="Verdana" panose="020B0604030504040204" pitchFamily="34" charset="0"/>
                    <a:cs typeface="Verdana" panose="020B0604030504040204" pitchFamily="34" charset="0"/>
                  </a:rPr>
                  <a:t> found in essentially all US radiation oncology departments</a:t>
                </a:r>
              </a:p>
              <a:p>
                <a:pPr lvl="1"/>
                <a:r>
                  <a:rPr lang="en-US" dirty="0">
                    <a:latin typeface="+mj-lt"/>
                    <a:ea typeface="Verdana" panose="020B0604030504040204" pitchFamily="34" charset="0"/>
                    <a:cs typeface="Verdana" panose="020B0604030504040204" pitchFamily="34" charset="0"/>
                  </a:rPr>
                  <a:t>Superficial or orthovoltage X-ray machines are not as widely available</a:t>
                </a:r>
              </a:p>
              <a:p>
                <a:endParaRPr lang="en-US" dirty="0">
                  <a:latin typeface="+mj-lt"/>
                  <a:ea typeface="Verdana" panose="020B0604030504040204" pitchFamily="34" charset="0"/>
                  <a:cs typeface="Verdana" panose="020B0604030504040204" pitchFamily="34" charset="0"/>
                </a:endParaRPr>
              </a:p>
              <a:p>
                <a:r>
                  <a:rPr lang="en-US" dirty="0">
                    <a:latin typeface="+mj-lt"/>
                    <a:ea typeface="Verdana" panose="020B0604030504040204" pitchFamily="34" charset="0"/>
                    <a:cs typeface="Verdana" panose="020B0604030504040204" pitchFamily="34" charset="0"/>
                  </a:rPr>
                  <a:t>The physical properties of the orthovoltage “dose distribution” enables slightly tighter margins around a tumor, however:</a:t>
                </a:r>
              </a:p>
              <a:p>
                <a:pPr lvl="1"/>
                <a:r>
                  <a:rPr lang="en-US" dirty="0">
                    <a:latin typeface="+mj-lt"/>
                    <a:ea typeface="Verdana" panose="020B0604030504040204" pitchFamily="34" charset="0"/>
                    <a:cs typeface="Verdana" panose="020B0604030504040204" pitchFamily="34" charset="0"/>
                  </a:rPr>
                  <a:t>Not appropriate if tumor thickness &gt;1cm (</a:t>
                </a:r>
                <a14:m>
                  <m:oMath xmlns:m="http://schemas.openxmlformats.org/officeDocument/2006/math">
                    <m:r>
                      <a:rPr lang="en-US" i="1" smtClean="0">
                        <a:latin typeface="Cambria Math" panose="02040503050406030204" pitchFamily="18" charset="0"/>
                        <a:ea typeface="Cambria Math" panose="02040503050406030204" pitchFamily="18" charset="0"/>
                        <a:cs typeface="Verdana" panose="020B0604030504040204" pitchFamily="34" charset="0"/>
                        <a:sym typeface="Wingdings" panose="05000000000000000000" pitchFamily="2" charset="2"/>
                      </a:rPr>
                      <m:t>↑</m:t>
                    </m:r>
                  </m:oMath>
                </a14:m>
                <a:r>
                  <a:rPr lang="en-US" dirty="0">
                    <a:latin typeface="+mj-lt"/>
                    <a:ea typeface="Verdana" panose="020B0604030504040204" pitchFamily="34" charset="0"/>
                    <a:cs typeface="Verdana" panose="020B0604030504040204" pitchFamily="34" charset="0"/>
                  </a:rPr>
                  <a:t> skin dose)</a:t>
                </a:r>
              </a:p>
              <a:p>
                <a:pPr lvl="1"/>
                <a:r>
                  <a:rPr lang="en-US" dirty="0">
                    <a:latin typeface="+mj-lt"/>
                    <a:ea typeface="Verdana" panose="020B0604030504040204" pitchFamily="34" charset="0"/>
                    <a:cs typeface="Verdana" panose="020B0604030504040204" pitchFamily="34" charset="0"/>
                  </a:rPr>
                  <a:t>Not appropriate if bone invasion (</a:t>
                </a:r>
                <a14:m>
                  <m:oMath xmlns:m="http://schemas.openxmlformats.org/officeDocument/2006/math">
                    <m:r>
                      <a:rPr lang="en-US" i="1">
                        <a:latin typeface="Cambria Math" panose="02040503050406030204" pitchFamily="18" charset="0"/>
                        <a:ea typeface="Cambria Math" panose="02040503050406030204" pitchFamily="18" charset="0"/>
                        <a:cs typeface="Verdana" panose="020B0604030504040204" pitchFamily="34" charset="0"/>
                        <a:sym typeface="Wingdings" panose="05000000000000000000" pitchFamily="2" charset="2"/>
                      </a:rPr>
                      <m:t>↑</m:t>
                    </m:r>
                  </m:oMath>
                </a14:m>
                <a:r>
                  <a:rPr lang="en-US" dirty="0">
                    <a:latin typeface="+mj-lt"/>
                    <a:ea typeface="Verdana" panose="020B0604030504040204" pitchFamily="34" charset="0"/>
                    <a:cs typeface="Verdana" panose="020B0604030504040204" pitchFamily="34" charset="0"/>
                  </a:rPr>
                  <a:t> absorption)</a:t>
                </a:r>
              </a:p>
              <a:p>
                <a:pPr lvl="1"/>
                <a:r>
                  <a:rPr lang="en-US" dirty="0">
                    <a:latin typeface="+mj-lt"/>
                    <a:ea typeface="Verdana" panose="020B0604030504040204" pitchFamily="34" charset="0"/>
                    <a:cs typeface="Verdana" panose="020B0604030504040204" pitchFamily="34" charset="0"/>
                  </a:rPr>
                  <a:t>Delivers more dose to cartilage and bone</a:t>
                </a:r>
              </a:p>
              <a:p>
                <a:pPr lvl="1"/>
                <a:endParaRPr lang="en-US" dirty="0">
                  <a:latin typeface="+mj-lt"/>
                  <a:ea typeface="Verdana" panose="020B0604030504040204" pitchFamily="34" charset="0"/>
                  <a:cs typeface="Verdana" panose="020B0604030504040204" pitchFamily="34" charset="0"/>
                </a:endParaRPr>
              </a:p>
              <a:p>
                <a:endParaRPr lang="en-US" dirty="0">
                  <a:latin typeface="+mj-lt"/>
                </a:endParaRPr>
              </a:p>
            </p:txBody>
          </p:sp>
        </mc:Choice>
        <mc:Fallback xmlns="">
          <p:sp>
            <p:nvSpPr>
              <p:cNvPr id="3" name="Content Placeholder 2">
                <a:extLst>
                  <a:ext uri="{FF2B5EF4-FFF2-40B4-BE49-F238E27FC236}">
                    <a16:creationId xmlns:a16="http://schemas.microsoft.com/office/drawing/2014/main" xmlns:a14="http://schemas.microsoft.com/office/drawing/2010/main" xmlns="" id="{F79C572B-24E5-41C8-B3DF-094E11490D4B}"/>
                  </a:ext>
                </a:extLst>
              </p:cNvPr>
              <p:cNvSpPr>
                <a:spLocks noGrp="1" noRot="1" noChangeAspect="1" noMove="1" noResize="1" noEditPoints="1" noAdjustHandles="1" noChangeArrowheads="1" noChangeShapeType="1" noTextEdit="1"/>
              </p:cNvSpPr>
              <p:nvPr>
                <p:ph idx="1"/>
              </p:nvPr>
            </p:nvSpPr>
            <p:spPr>
              <a:xfrm>
                <a:off x="914400" y="1371600"/>
                <a:ext cx="10287000" cy="5181600"/>
              </a:xfrm>
              <a:blipFill rotWithShape="0">
                <a:blip r:embed="rId2"/>
                <a:stretch>
                  <a:fillRect l="-1185" t="-2353" r="-1185"/>
                </a:stretch>
              </a:blipFill>
            </p:spPr>
            <p:txBody>
              <a:bodyPr/>
              <a:lstStyle/>
              <a:p>
                <a:r>
                  <a:rPr lang="en-US">
                    <a:noFill/>
                  </a:rPr>
                  <a:t> </a:t>
                </a:r>
              </a:p>
            </p:txBody>
          </p:sp>
        </mc:Fallback>
      </mc:AlternateContent>
      <p:sp>
        <p:nvSpPr>
          <p:cNvPr id="4" name="Title 1">
            <a:extLst>
              <a:ext uri="{FF2B5EF4-FFF2-40B4-BE49-F238E27FC236}">
                <a16:creationId xmlns:a16="http://schemas.microsoft.com/office/drawing/2014/main" id="{9F78AB0F-5606-46BD-BD13-49B0EA8E378C}"/>
              </a:ext>
            </a:extLst>
          </p:cNvPr>
          <p:cNvSpPr>
            <a:spLocks noGrp="1"/>
          </p:cNvSpPr>
          <p:nvPr>
            <p:ph type="title"/>
          </p:nvPr>
        </p:nvSpPr>
        <p:spPr>
          <a:xfrm>
            <a:off x="1524000" y="18361"/>
            <a:ext cx="9144000" cy="1143000"/>
          </a:xfrm>
        </p:spPr>
        <p:txBody>
          <a:bodyPr>
            <a:normAutofit/>
          </a:bodyPr>
          <a:lstStyle/>
          <a:p>
            <a:r>
              <a:rPr lang="en-US" sz="4000" b="1" dirty="0">
                <a:solidFill>
                  <a:schemeClr val="tx2"/>
                </a:solidFill>
                <a:ea typeface="Verdana" panose="020B0604030504040204" pitchFamily="34" charset="0"/>
                <a:cs typeface="Verdana" panose="020B0604030504040204" pitchFamily="34" charset="0"/>
              </a:rPr>
              <a:t>Orthovoltage X-Rays vs. Electrons</a:t>
            </a:r>
          </a:p>
        </p:txBody>
      </p:sp>
    </p:spTree>
    <p:extLst>
      <p:ext uri="{BB962C8B-B14F-4D97-AF65-F5344CB8AC3E}">
        <p14:creationId xmlns:p14="http://schemas.microsoft.com/office/powerpoint/2010/main" val="1986928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10515600" cy="1371600"/>
          </a:xfrm>
        </p:spPr>
        <p:txBody>
          <a:bodyPr>
            <a:normAutofit/>
          </a:bodyPr>
          <a:lstStyle/>
          <a:p>
            <a:r>
              <a:rPr lang="en-US" b="1" dirty="0">
                <a:solidFill>
                  <a:schemeClr val="tx2"/>
                </a:solidFill>
                <a:ea typeface="Verdana" panose="020B0604030504040204" pitchFamily="34" charset="0"/>
                <a:cs typeface="Verdana" panose="020B0604030504040204" pitchFamily="34" charset="0"/>
              </a:rPr>
              <a:t>Potential Indications to Use Brachytherapy</a:t>
            </a:r>
          </a:p>
        </p:txBody>
      </p:sp>
      <p:sp>
        <p:nvSpPr>
          <p:cNvPr id="3" name="Content Placeholder 2"/>
          <p:cNvSpPr>
            <a:spLocks noGrp="1"/>
          </p:cNvSpPr>
          <p:nvPr>
            <p:ph idx="1"/>
          </p:nvPr>
        </p:nvSpPr>
        <p:spPr>
          <a:xfrm>
            <a:off x="1066800" y="2057400"/>
            <a:ext cx="10134600" cy="2743200"/>
          </a:xfrm>
        </p:spPr>
        <p:txBody>
          <a:bodyPr>
            <a:normAutofit fontScale="92500" lnSpcReduction="20000"/>
          </a:bodyPr>
          <a:lstStyle/>
          <a:p>
            <a:r>
              <a:rPr lang="en-US" dirty="0">
                <a:latin typeface="+mj-lt"/>
                <a:ea typeface="Verdana" panose="020B0604030504040204" pitchFamily="34" charset="0"/>
                <a:cs typeface="Verdana" panose="020B0604030504040204" pitchFamily="34" charset="0"/>
              </a:rPr>
              <a:t>When protracted daily fractionation is inconvenient for the patient</a:t>
            </a:r>
          </a:p>
          <a:p>
            <a:endParaRPr lang="en-US" dirty="0">
              <a:latin typeface="+mj-lt"/>
              <a:ea typeface="Verdana" panose="020B0604030504040204" pitchFamily="34" charset="0"/>
              <a:cs typeface="Verdana" panose="020B0604030504040204" pitchFamily="34" charset="0"/>
            </a:endParaRPr>
          </a:p>
          <a:p>
            <a:r>
              <a:rPr lang="en-US" dirty="0">
                <a:latin typeface="+mj-lt"/>
                <a:ea typeface="Verdana" panose="020B0604030504040204" pitchFamily="34" charset="0"/>
                <a:cs typeface="Verdana" panose="020B0604030504040204" pitchFamily="34" charset="0"/>
              </a:rPr>
              <a:t>When the tumor has a more convex/irregular surface contour</a:t>
            </a:r>
          </a:p>
          <a:p>
            <a:endParaRPr lang="en-US" dirty="0">
              <a:latin typeface="+mj-lt"/>
              <a:ea typeface="Verdana" panose="020B0604030504040204" pitchFamily="34" charset="0"/>
              <a:cs typeface="Verdana" panose="020B0604030504040204" pitchFamily="34" charset="0"/>
            </a:endParaRPr>
          </a:p>
          <a:p>
            <a:r>
              <a:rPr lang="en-US" dirty="0">
                <a:latin typeface="+mj-lt"/>
                <a:ea typeface="Verdana" panose="020B0604030504040204" pitchFamily="34" charset="0"/>
                <a:cs typeface="Verdana" panose="020B0604030504040204" pitchFamily="34" charset="0"/>
              </a:rPr>
              <a:t>Per institutional expertise</a:t>
            </a:r>
          </a:p>
          <a:p>
            <a:endParaRPr lang="en-US" dirty="0">
              <a:latin typeface="+mj-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70336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123"/>
            <a:ext cx="8229600" cy="1143000"/>
          </a:xfrm>
        </p:spPr>
        <p:txBody>
          <a:bodyPr>
            <a:normAutofit/>
          </a:bodyPr>
          <a:lstStyle/>
          <a:p>
            <a:r>
              <a:rPr lang="en-US" b="1" dirty="0">
                <a:solidFill>
                  <a:schemeClr val="tx2"/>
                </a:solidFill>
                <a:ea typeface="Verdana" panose="020B0604030504040204" pitchFamily="34" charset="0"/>
                <a:cs typeface="Verdana" panose="020B0604030504040204" pitchFamily="34" charset="0"/>
              </a:rPr>
              <a:t>Examples of Brachytherapy</a:t>
            </a:r>
            <a:endParaRPr lang="en-US" dirty="0"/>
          </a:p>
        </p:txBody>
      </p:sp>
      <p:sp>
        <p:nvSpPr>
          <p:cNvPr id="3" name="Content Placeholder 2"/>
          <p:cNvSpPr>
            <a:spLocks noGrp="1"/>
          </p:cNvSpPr>
          <p:nvPr>
            <p:ph idx="1"/>
          </p:nvPr>
        </p:nvSpPr>
        <p:spPr>
          <a:xfrm>
            <a:off x="1981200" y="1295400"/>
            <a:ext cx="8077200" cy="995464"/>
          </a:xfrm>
        </p:spPr>
        <p:txBody>
          <a:bodyPr>
            <a:normAutofit fontScale="92500" lnSpcReduction="10000"/>
          </a:bodyPr>
          <a:lstStyle/>
          <a:p>
            <a:r>
              <a:rPr lang="en-US" dirty="0">
                <a:latin typeface="+mj-lt"/>
                <a:ea typeface="Verdana" panose="020B0604030504040204" pitchFamily="34" charset="0"/>
                <a:cs typeface="Verdana" panose="020B0604030504040204" pitchFamily="34" charset="0"/>
              </a:rPr>
              <a:t>Interstitial brachytherapy may be useful for </a:t>
            </a:r>
            <a:r>
              <a:rPr lang="en-US" dirty="0" err="1">
                <a:latin typeface="+mj-lt"/>
                <a:ea typeface="Verdana" panose="020B0604030504040204" pitchFamily="34" charset="0"/>
                <a:cs typeface="Verdana" panose="020B0604030504040204" pitchFamily="34" charset="0"/>
              </a:rPr>
              <a:t>periorofacial</a:t>
            </a:r>
            <a:r>
              <a:rPr lang="en-US" dirty="0">
                <a:latin typeface="+mj-lt"/>
                <a:ea typeface="Verdana" panose="020B0604030504040204" pitchFamily="34" charset="0"/>
                <a:cs typeface="Verdana" panose="020B0604030504040204" pitchFamily="34" charset="0"/>
              </a:rPr>
              <a:t> tumors </a:t>
            </a:r>
          </a:p>
          <a:p>
            <a:endParaRPr lang="en-US" dirty="0">
              <a:latin typeface="+mj-lt"/>
              <a:ea typeface="Verdana" panose="020B0604030504040204" pitchFamily="34" charset="0"/>
              <a:cs typeface="Verdana" panose="020B0604030504040204" pitchFamily="34" charset="0"/>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p:txBody>
      </p:sp>
      <p:pic>
        <p:nvPicPr>
          <p:cNvPr id="6" name="Picture 5"/>
          <p:cNvPicPr>
            <a:picLocks noChangeAspect="1"/>
          </p:cNvPicPr>
          <p:nvPr/>
        </p:nvPicPr>
        <p:blipFill>
          <a:blip r:embed="rId2"/>
          <a:stretch>
            <a:fillRect/>
          </a:stretch>
        </p:blipFill>
        <p:spPr>
          <a:xfrm>
            <a:off x="2362200" y="2288325"/>
            <a:ext cx="5562600" cy="4282319"/>
          </a:xfrm>
          <a:prstGeom prst="rect">
            <a:avLst/>
          </a:prstGeom>
        </p:spPr>
      </p:pic>
      <p:sp>
        <p:nvSpPr>
          <p:cNvPr id="4" name="TextBox 3">
            <a:extLst>
              <a:ext uri="{FF2B5EF4-FFF2-40B4-BE49-F238E27FC236}">
                <a16:creationId xmlns:a16="http://schemas.microsoft.com/office/drawing/2014/main" id="{A32ADA03-B05C-4A3E-BD3A-18B994739AC9}"/>
              </a:ext>
            </a:extLst>
          </p:cNvPr>
          <p:cNvSpPr txBox="1"/>
          <p:nvPr/>
        </p:nvSpPr>
        <p:spPr>
          <a:xfrm>
            <a:off x="7924800" y="5124093"/>
            <a:ext cx="2514600" cy="1446550"/>
          </a:xfrm>
          <a:prstGeom prst="rect">
            <a:avLst/>
          </a:prstGeom>
          <a:noFill/>
        </p:spPr>
        <p:txBody>
          <a:bodyPr wrap="square" rtlCol="0">
            <a:spAutoFit/>
          </a:bodyPr>
          <a:lstStyle/>
          <a:p>
            <a:r>
              <a:rPr lang="en-US" sz="2200" dirty="0">
                <a:solidFill>
                  <a:srgbClr val="FF0000"/>
                </a:solidFill>
              </a:rPr>
              <a:t>Interstitial brachytherapy to treat a SCC of the columella</a:t>
            </a:r>
          </a:p>
        </p:txBody>
      </p:sp>
    </p:spTree>
    <p:extLst>
      <p:ext uri="{BB962C8B-B14F-4D97-AF65-F5344CB8AC3E}">
        <p14:creationId xmlns:p14="http://schemas.microsoft.com/office/powerpoint/2010/main" val="3465473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123"/>
            <a:ext cx="8229600" cy="1143000"/>
          </a:xfrm>
        </p:spPr>
        <p:txBody>
          <a:bodyPr>
            <a:normAutofit/>
          </a:bodyPr>
          <a:lstStyle/>
          <a:p>
            <a:r>
              <a:rPr lang="en-US" b="1" dirty="0">
                <a:solidFill>
                  <a:schemeClr val="tx2"/>
                </a:solidFill>
                <a:ea typeface="Verdana" panose="020B0604030504040204" pitchFamily="34" charset="0"/>
                <a:cs typeface="Verdana" panose="020B0604030504040204" pitchFamily="34" charset="0"/>
              </a:rPr>
              <a:t>Examples of Brachytherapy</a:t>
            </a:r>
            <a:endParaRPr lang="en-US" dirty="0"/>
          </a:p>
        </p:txBody>
      </p:sp>
      <p:sp>
        <p:nvSpPr>
          <p:cNvPr id="3" name="Content Placeholder 2"/>
          <p:cNvSpPr>
            <a:spLocks noGrp="1"/>
          </p:cNvSpPr>
          <p:nvPr>
            <p:ph idx="1"/>
          </p:nvPr>
        </p:nvSpPr>
        <p:spPr>
          <a:xfrm>
            <a:off x="1944756" y="1552276"/>
            <a:ext cx="8481806" cy="1410001"/>
          </a:xfrm>
        </p:spPr>
        <p:txBody>
          <a:bodyPr>
            <a:normAutofit/>
          </a:bodyPr>
          <a:lstStyle/>
          <a:p>
            <a:r>
              <a:rPr lang="en-US" sz="3000" dirty="0">
                <a:latin typeface="+mj-lt"/>
                <a:ea typeface="Verdana" panose="020B0604030504040204" pitchFamily="34" charset="0"/>
                <a:cs typeface="Verdana" panose="020B0604030504040204" pitchFamily="34" charset="0"/>
              </a:rPr>
              <a:t>Surface applicators may be useful for small, superficial tumors on a flat surface</a:t>
            </a:r>
            <a:endParaRPr lang="en-US" sz="3000" dirty="0">
              <a:latin typeface="+mj-lt"/>
            </a:endParaRPr>
          </a:p>
        </p:txBody>
      </p:sp>
      <p:pic>
        <p:nvPicPr>
          <p:cNvPr id="5" name="Picture 4">
            <a:extLst>
              <a:ext uri="{FF2B5EF4-FFF2-40B4-BE49-F238E27FC236}">
                <a16:creationId xmlns:a16="http://schemas.microsoft.com/office/drawing/2014/main" id="{0565331B-1917-497E-9DAA-7B3C266148EB}"/>
              </a:ext>
            </a:extLst>
          </p:cNvPr>
          <p:cNvPicPr>
            <a:picLocks noChangeAspect="1"/>
          </p:cNvPicPr>
          <p:nvPr/>
        </p:nvPicPr>
        <p:blipFill>
          <a:blip r:embed="rId2"/>
          <a:stretch>
            <a:fillRect/>
          </a:stretch>
        </p:blipFill>
        <p:spPr>
          <a:xfrm>
            <a:off x="1742247" y="2962277"/>
            <a:ext cx="4381500" cy="3286125"/>
          </a:xfrm>
          <a:prstGeom prst="rect">
            <a:avLst/>
          </a:prstGeom>
        </p:spPr>
      </p:pic>
      <p:pic>
        <p:nvPicPr>
          <p:cNvPr id="9" name="Picture 8">
            <a:extLst>
              <a:ext uri="{FF2B5EF4-FFF2-40B4-BE49-F238E27FC236}">
                <a16:creationId xmlns:a16="http://schemas.microsoft.com/office/drawing/2014/main" id="{4B69C544-3BD8-4189-B08E-FB9305A35CCD}"/>
              </a:ext>
            </a:extLst>
          </p:cNvPr>
          <p:cNvPicPr>
            <a:picLocks noChangeAspect="1"/>
          </p:cNvPicPr>
          <p:nvPr/>
        </p:nvPicPr>
        <p:blipFill>
          <a:blip r:embed="rId3"/>
          <a:stretch>
            <a:fillRect/>
          </a:stretch>
        </p:blipFill>
        <p:spPr>
          <a:xfrm>
            <a:off x="6385477" y="2895601"/>
            <a:ext cx="4057650" cy="3419475"/>
          </a:xfrm>
          <a:prstGeom prst="rect">
            <a:avLst/>
          </a:prstGeom>
        </p:spPr>
      </p:pic>
    </p:spTree>
    <p:extLst>
      <p:ext uri="{BB962C8B-B14F-4D97-AF65-F5344CB8AC3E}">
        <p14:creationId xmlns:p14="http://schemas.microsoft.com/office/powerpoint/2010/main" val="3833856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123"/>
            <a:ext cx="8229600" cy="1143000"/>
          </a:xfrm>
        </p:spPr>
        <p:txBody>
          <a:bodyPr>
            <a:normAutofit/>
          </a:bodyPr>
          <a:lstStyle/>
          <a:p>
            <a:r>
              <a:rPr lang="en-US" b="1" dirty="0">
                <a:solidFill>
                  <a:schemeClr val="tx2"/>
                </a:solidFill>
                <a:ea typeface="Verdana" panose="020B0604030504040204" pitchFamily="34" charset="0"/>
                <a:cs typeface="Verdana" panose="020B0604030504040204" pitchFamily="34" charset="0"/>
              </a:rPr>
              <a:t>Examples of Brachytherapy</a:t>
            </a:r>
            <a:endParaRPr lang="en-US" dirty="0"/>
          </a:p>
        </p:txBody>
      </p:sp>
      <p:sp>
        <p:nvSpPr>
          <p:cNvPr id="3" name="Content Placeholder 2"/>
          <p:cNvSpPr>
            <a:spLocks noGrp="1"/>
          </p:cNvSpPr>
          <p:nvPr>
            <p:ph idx="1"/>
          </p:nvPr>
        </p:nvSpPr>
        <p:spPr>
          <a:xfrm>
            <a:off x="1981200" y="1295400"/>
            <a:ext cx="8305800" cy="1752600"/>
          </a:xfrm>
        </p:spPr>
        <p:txBody>
          <a:bodyPr>
            <a:noAutofit/>
          </a:bodyPr>
          <a:lstStyle/>
          <a:p>
            <a:r>
              <a:rPr lang="en-US" sz="3000" dirty="0">
                <a:latin typeface="+mj-lt"/>
                <a:ea typeface="Verdana" panose="020B0604030504040204" pitchFamily="34" charset="0"/>
                <a:cs typeface="Verdana" panose="020B0604030504040204" pitchFamily="34" charset="0"/>
              </a:rPr>
              <a:t>Surface molds may be useful for superficial tumors </a:t>
            </a:r>
            <a:r>
              <a:rPr lang="en-US" sz="3000" u="sng" dirty="0">
                <a:latin typeface="+mj-lt"/>
                <a:ea typeface="Verdana" panose="020B0604030504040204" pitchFamily="34" charset="0"/>
                <a:cs typeface="Verdana" panose="020B0604030504040204" pitchFamily="34" charset="0"/>
              </a:rPr>
              <a:t>&lt;</a:t>
            </a:r>
            <a:r>
              <a:rPr lang="en-US" sz="3000" dirty="0">
                <a:latin typeface="+mj-lt"/>
                <a:ea typeface="Verdana" panose="020B0604030504040204" pitchFamily="34" charset="0"/>
                <a:cs typeface="Verdana" panose="020B0604030504040204" pitchFamily="34" charset="0"/>
              </a:rPr>
              <a:t>4mm thickness on curved surfaces like the shin or hand</a:t>
            </a:r>
            <a:endParaRPr lang="en-US" sz="3000" dirty="0">
              <a:latin typeface="+mj-lt"/>
            </a:endParaRPr>
          </a:p>
        </p:txBody>
      </p:sp>
      <p:pic>
        <p:nvPicPr>
          <p:cNvPr id="6" name="Picture 5">
            <a:extLst>
              <a:ext uri="{FF2B5EF4-FFF2-40B4-BE49-F238E27FC236}">
                <a16:creationId xmlns:a16="http://schemas.microsoft.com/office/drawing/2014/main" id="{2A4A233D-BB0B-47E4-A62B-E7ACB32490FA}"/>
              </a:ext>
            </a:extLst>
          </p:cNvPr>
          <p:cNvPicPr>
            <a:picLocks noChangeAspect="1"/>
          </p:cNvPicPr>
          <p:nvPr/>
        </p:nvPicPr>
        <p:blipFill>
          <a:blip r:embed="rId2"/>
          <a:stretch>
            <a:fillRect/>
          </a:stretch>
        </p:blipFill>
        <p:spPr>
          <a:xfrm>
            <a:off x="1676401" y="3124200"/>
            <a:ext cx="5963153" cy="3565270"/>
          </a:xfrm>
          <a:prstGeom prst="rect">
            <a:avLst/>
          </a:prstGeom>
        </p:spPr>
      </p:pic>
      <p:pic>
        <p:nvPicPr>
          <p:cNvPr id="7" name="Picture 6">
            <a:extLst>
              <a:ext uri="{FF2B5EF4-FFF2-40B4-BE49-F238E27FC236}">
                <a16:creationId xmlns:a16="http://schemas.microsoft.com/office/drawing/2014/main" id="{4EE01C25-842D-4854-AA92-ADA05351BB4A}"/>
              </a:ext>
            </a:extLst>
          </p:cNvPr>
          <p:cNvPicPr>
            <a:picLocks noChangeAspect="1"/>
          </p:cNvPicPr>
          <p:nvPr/>
        </p:nvPicPr>
        <p:blipFill>
          <a:blip r:embed="rId3"/>
          <a:stretch>
            <a:fillRect/>
          </a:stretch>
        </p:blipFill>
        <p:spPr>
          <a:xfrm>
            <a:off x="7651488" y="3130262"/>
            <a:ext cx="2901878" cy="3559208"/>
          </a:xfrm>
          <a:prstGeom prst="rect">
            <a:avLst/>
          </a:prstGeom>
        </p:spPr>
      </p:pic>
    </p:spTree>
    <p:extLst>
      <p:ext uri="{BB962C8B-B14F-4D97-AF65-F5344CB8AC3E}">
        <p14:creationId xmlns:p14="http://schemas.microsoft.com/office/powerpoint/2010/main" val="3462448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990600"/>
            <a:ext cx="9144000" cy="5105400"/>
          </a:xfrm>
        </p:spPr>
        <p:txBody>
          <a:bodyPr>
            <a:noAutofit/>
          </a:bodyPr>
          <a:lstStyle/>
          <a:p>
            <a:r>
              <a:rPr lang="en-US" sz="4000" dirty="0">
                <a:solidFill>
                  <a:schemeClr val="tx2"/>
                </a:solidFill>
                <a:ea typeface="Verdana" pitchFamily="34" charset="0"/>
                <a:cs typeface="Verdana" pitchFamily="34" charset="0"/>
              </a:rPr>
              <a:t>Cutaneous BCC and SCC</a:t>
            </a:r>
            <a:r>
              <a:rPr lang="en-US" sz="4000" b="1" dirty="0">
                <a:solidFill>
                  <a:schemeClr val="tx2"/>
                </a:solidFill>
                <a:ea typeface="Verdana" pitchFamily="34" charset="0"/>
                <a:cs typeface="Verdana" pitchFamily="34" charset="0"/>
              </a:rPr>
              <a:t> </a:t>
            </a:r>
            <a:br>
              <a:rPr lang="en-US" sz="4000" b="1" dirty="0">
                <a:solidFill>
                  <a:schemeClr val="tx2"/>
                </a:solidFill>
                <a:ea typeface="Verdana" pitchFamily="34" charset="0"/>
                <a:cs typeface="Verdana" pitchFamily="34" charset="0"/>
              </a:rPr>
            </a:br>
            <a:r>
              <a:rPr lang="en-US" sz="4000" b="1" dirty="0">
                <a:solidFill>
                  <a:schemeClr val="tx2"/>
                </a:solidFill>
                <a:ea typeface="Verdana" pitchFamily="34" charset="0"/>
                <a:cs typeface="Verdana" pitchFamily="34" charset="0"/>
              </a:rPr>
              <a:t>Management</a:t>
            </a:r>
          </a:p>
        </p:txBody>
      </p:sp>
    </p:spTree>
    <p:extLst>
      <p:ext uri="{BB962C8B-B14F-4D97-AF65-F5344CB8AC3E}">
        <p14:creationId xmlns:p14="http://schemas.microsoft.com/office/powerpoint/2010/main" val="2511026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7063"/>
            <a:ext cx="8229600" cy="1143000"/>
          </a:xfrm>
        </p:spPr>
        <p:txBody>
          <a:bodyPr>
            <a:normAutofit fontScale="90000"/>
          </a:bodyPr>
          <a:lstStyle/>
          <a:p>
            <a:r>
              <a:rPr lang="en-US" sz="4000" b="1" dirty="0">
                <a:solidFill>
                  <a:schemeClr val="tx2"/>
                </a:solidFill>
                <a:ea typeface="Verdana" panose="020B0604030504040204" pitchFamily="34" charset="0"/>
                <a:cs typeface="Verdana" panose="020B0604030504040204" pitchFamily="34" charset="0"/>
              </a:rPr>
              <a:t>Risk Stratification Based on Tumor Location</a:t>
            </a:r>
          </a:p>
        </p:txBody>
      </p:sp>
      <p:sp>
        <p:nvSpPr>
          <p:cNvPr id="3" name="Content Placeholder 2"/>
          <p:cNvSpPr>
            <a:spLocks noGrp="1"/>
          </p:cNvSpPr>
          <p:nvPr>
            <p:ph idx="1"/>
          </p:nvPr>
        </p:nvSpPr>
        <p:spPr>
          <a:xfrm>
            <a:off x="1981200" y="1271434"/>
            <a:ext cx="8305800" cy="1547966"/>
          </a:xfrm>
        </p:spPr>
        <p:txBody>
          <a:bodyPr>
            <a:normAutofit/>
          </a:bodyPr>
          <a:lstStyle/>
          <a:p>
            <a:pPr marL="342900" lvl="2" indent="-342900"/>
            <a:r>
              <a:rPr lang="en-US" dirty="0">
                <a:latin typeface="+mj-lt"/>
                <a:ea typeface="Verdana" panose="020B0604030504040204" pitchFamily="34" charset="0"/>
                <a:cs typeface="Verdana" panose="020B0604030504040204" pitchFamily="34" charset="0"/>
              </a:rPr>
              <a:t>Areas L (low), M (medium), and H (high) correlate with recurrence risk after definitive treatment </a:t>
            </a:r>
          </a:p>
          <a:p>
            <a:pPr marL="342900" lvl="2" indent="-342900"/>
            <a:endParaRPr lang="en-US" dirty="0">
              <a:latin typeface="+mj-lt"/>
              <a:ea typeface="Verdana" panose="020B0604030504040204" pitchFamily="34" charset="0"/>
              <a:cs typeface="Verdana" panose="020B0604030504040204" pitchFamily="34" charset="0"/>
            </a:endParaRPr>
          </a:p>
          <a:p>
            <a:pPr marL="342900" lvl="2" indent="-342900"/>
            <a:endParaRPr lang="en-US" dirty="0">
              <a:latin typeface="+mj-lt"/>
              <a:ea typeface="Verdana" panose="020B0604030504040204" pitchFamily="34" charset="0"/>
              <a:cs typeface="Verdana" panose="020B0604030504040204" pitchFamily="34" charset="0"/>
            </a:endParaRPr>
          </a:p>
          <a:p>
            <a:pPr marL="342900" lvl="2" indent="-342900"/>
            <a:endParaRPr lang="en-US" dirty="0">
              <a:latin typeface="+mj-lt"/>
              <a:ea typeface="Verdana" panose="020B0604030504040204" pitchFamily="34" charset="0"/>
              <a:cs typeface="Verdana" panose="020B0604030504040204" pitchFamily="34" charset="0"/>
            </a:endParaRPr>
          </a:p>
          <a:p>
            <a:pPr marL="342900" lvl="2" indent="-342900"/>
            <a:endParaRPr lang="en-US" dirty="0">
              <a:latin typeface="+mj-lt"/>
              <a:ea typeface="Verdana" panose="020B0604030504040204" pitchFamily="34" charset="0"/>
              <a:cs typeface="Verdana" panose="020B0604030504040204" pitchFamily="34" charset="0"/>
            </a:endParaRPr>
          </a:p>
          <a:p>
            <a:pPr marL="342900" lvl="2" indent="-342900"/>
            <a:endParaRPr lang="en-US" dirty="0">
              <a:latin typeface="+mj-lt"/>
              <a:ea typeface="Verdana" panose="020B0604030504040204" pitchFamily="34" charset="0"/>
              <a:cs typeface="Verdana" panose="020B0604030504040204" pitchFamily="34" charset="0"/>
            </a:endParaRPr>
          </a:p>
          <a:p>
            <a:pPr marL="342900" lvl="2" indent="-342900"/>
            <a:endParaRPr lang="en-US" dirty="0">
              <a:latin typeface="+mj-lt"/>
              <a:ea typeface="Verdana" panose="020B0604030504040204" pitchFamily="34" charset="0"/>
              <a:cs typeface="Verdana" panose="020B0604030504040204" pitchFamily="34" charset="0"/>
            </a:endParaRPr>
          </a:p>
        </p:txBody>
      </p:sp>
      <p:pic>
        <p:nvPicPr>
          <p:cNvPr id="7" name="Picture 6"/>
          <p:cNvPicPr/>
          <p:nvPr/>
        </p:nvPicPr>
        <p:blipFill>
          <a:blip r:embed="rId2" cstate="print"/>
          <a:srcRect/>
          <a:stretch>
            <a:fillRect/>
          </a:stretch>
        </p:blipFill>
        <p:spPr bwMode="auto">
          <a:xfrm>
            <a:off x="2330918" y="2195668"/>
            <a:ext cx="7848600" cy="1690533"/>
          </a:xfrm>
          <a:prstGeom prst="rect">
            <a:avLst/>
          </a:prstGeom>
          <a:noFill/>
          <a:ln w="9525">
            <a:noFill/>
            <a:miter lim="800000"/>
            <a:headEnd/>
            <a:tailEnd/>
          </a:ln>
        </p:spPr>
      </p:pic>
      <p:pic>
        <p:nvPicPr>
          <p:cNvPr id="4" name="Picture 3"/>
          <p:cNvPicPr>
            <a:picLocks noChangeAspect="1"/>
          </p:cNvPicPr>
          <p:nvPr/>
        </p:nvPicPr>
        <p:blipFill>
          <a:blip r:embed="rId3"/>
          <a:stretch>
            <a:fillRect/>
          </a:stretch>
        </p:blipFill>
        <p:spPr>
          <a:xfrm>
            <a:off x="2330919" y="4131129"/>
            <a:ext cx="5089215" cy="2558143"/>
          </a:xfrm>
          <a:prstGeom prst="rect">
            <a:avLst/>
          </a:prstGeom>
        </p:spPr>
      </p:pic>
      <p:sp>
        <p:nvSpPr>
          <p:cNvPr id="5" name="TextBox 4">
            <a:extLst>
              <a:ext uri="{FF2B5EF4-FFF2-40B4-BE49-F238E27FC236}">
                <a16:creationId xmlns:a16="http://schemas.microsoft.com/office/drawing/2014/main" id="{0B26459E-478B-40B1-87BB-EC5283882372}"/>
              </a:ext>
            </a:extLst>
          </p:cNvPr>
          <p:cNvSpPr txBox="1"/>
          <p:nvPr/>
        </p:nvSpPr>
        <p:spPr>
          <a:xfrm>
            <a:off x="7431019" y="5211943"/>
            <a:ext cx="2971800" cy="1200329"/>
          </a:xfrm>
          <a:prstGeom prst="rect">
            <a:avLst/>
          </a:prstGeom>
          <a:noFill/>
        </p:spPr>
        <p:txBody>
          <a:bodyPr wrap="square" rtlCol="0">
            <a:spAutoFit/>
          </a:bodyPr>
          <a:lstStyle/>
          <a:p>
            <a:r>
              <a:rPr lang="en-US" dirty="0">
                <a:solidFill>
                  <a:srgbClr val="FF0000"/>
                </a:solidFill>
                <a:latin typeface="+mj-lt"/>
                <a:ea typeface="Verdana" panose="020B0604030504040204" pitchFamily="34" charset="0"/>
                <a:cs typeface="Verdana" panose="020B0604030504040204" pitchFamily="34" charset="0"/>
              </a:rPr>
              <a:t>Area H includes the  mid-face where the embryonic fusion planes lie (easier for a tumor to penetrate)</a:t>
            </a:r>
            <a:endParaRPr lang="en-US" dirty="0">
              <a:solidFill>
                <a:srgbClr val="FF0000"/>
              </a:solidFill>
              <a:latin typeface="+mj-lt"/>
            </a:endParaRPr>
          </a:p>
        </p:txBody>
      </p:sp>
    </p:spTree>
    <p:extLst>
      <p:ext uri="{BB962C8B-B14F-4D97-AF65-F5344CB8AC3E}">
        <p14:creationId xmlns:p14="http://schemas.microsoft.com/office/powerpoint/2010/main" val="3839137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9144000" cy="1143000"/>
          </a:xfrm>
        </p:spPr>
        <p:txBody>
          <a:bodyPr>
            <a:noAutofit/>
          </a:bodyPr>
          <a:lstStyle/>
          <a:p>
            <a:r>
              <a:rPr lang="en-US" sz="4000" b="1" dirty="0">
                <a:solidFill>
                  <a:schemeClr val="tx2"/>
                </a:solidFill>
                <a:ea typeface="Verdana" panose="020B0604030504040204" pitchFamily="34" charset="0"/>
                <a:cs typeface="Verdana" panose="020B0604030504040204" pitchFamily="34" charset="0"/>
              </a:rPr>
              <a:t>NCCN High Risk Features for any Keratinocyte Skin Cancer</a:t>
            </a:r>
          </a:p>
        </p:txBody>
      </p:sp>
      <p:sp>
        <p:nvSpPr>
          <p:cNvPr id="3" name="Content Placeholder 2"/>
          <p:cNvSpPr>
            <a:spLocks noGrp="1"/>
          </p:cNvSpPr>
          <p:nvPr>
            <p:ph idx="1"/>
          </p:nvPr>
        </p:nvSpPr>
        <p:spPr>
          <a:xfrm>
            <a:off x="1981200" y="1458912"/>
            <a:ext cx="8229600" cy="5399088"/>
          </a:xfrm>
        </p:spPr>
        <p:txBody>
          <a:bodyPr>
            <a:normAutofit fontScale="77500" lnSpcReduction="20000"/>
          </a:bodyPr>
          <a:lstStyle/>
          <a:p>
            <a:pPr lvl="0"/>
            <a:r>
              <a:rPr lang="en-US" sz="3100" dirty="0">
                <a:latin typeface="+mj-lt"/>
                <a:ea typeface="Verdana" panose="020B0604030504040204" pitchFamily="34" charset="0"/>
                <a:cs typeface="Verdana" panose="020B0604030504040204" pitchFamily="34" charset="0"/>
              </a:rPr>
              <a:t>Location/size: </a:t>
            </a:r>
          </a:p>
          <a:p>
            <a:pPr lvl="1"/>
            <a:r>
              <a:rPr lang="en-US" sz="3100" dirty="0">
                <a:latin typeface="+mj-lt"/>
                <a:ea typeface="Verdana" panose="020B0604030504040204" pitchFamily="34" charset="0"/>
                <a:cs typeface="Verdana" panose="020B0604030504040204" pitchFamily="34" charset="0"/>
              </a:rPr>
              <a:t>Area L </a:t>
            </a:r>
            <a:r>
              <a:rPr lang="en-US" sz="3100" u="sng" dirty="0">
                <a:latin typeface="+mj-lt"/>
                <a:ea typeface="Verdana" panose="020B0604030504040204" pitchFamily="34" charset="0"/>
                <a:cs typeface="Verdana" panose="020B0604030504040204" pitchFamily="34" charset="0"/>
              </a:rPr>
              <a:t>&gt;</a:t>
            </a:r>
            <a:r>
              <a:rPr lang="en-US" sz="3100" dirty="0">
                <a:latin typeface="+mj-lt"/>
                <a:ea typeface="Verdana" panose="020B0604030504040204" pitchFamily="34" charset="0"/>
                <a:cs typeface="Verdana" panose="020B0604030504040204" pitchFamily="34" charset="0"/>
              </a:rPr>
              <a:t> 20mm</a:t>
            </a:r>
          </a:p>
          <a:p>
            <a:pPr lvl="1"/>
            <a:r>
              <a:rPr lang="en-US" sz="3100" dirty="0">
                <a:latin typeface="+mj-lt"/>
                <a:ea typeface="Verdana" panose="020B0604030504040204" pitchFamily="34" charset="0"/>
                <a:cs typeface="Verdana" panose="020B0604030504040204" pitchFamily="34" charset="0"/>
              </a:rPr>
              <a:t>Area M </a:t>
            </a:r>
            <a:r>
              <a:rPr lang="en-US" sz="3100" u="sng" dirty="0">
                <a:latin typeface="+mj-lt"/>
                <a:ea typeface="Verdana" panose="020B0604030504040204" pitchFamily="34" charset="0"/>
                <a:cs typeface="Verdana" panose="020B0604030504040204" pitchFamily="34" charset="0"/>
              </a:rPr>
              <a:t>&gt;</a:t>
            </a:r>
            <a:r>
              <a:rPr lang="en-US" sz="3100" dirty="0">
                <a:latin typeface="+mj-lt"/>
                <a:ea typeface="Verdana" panose="020B0604030504040204" pitchFamily="34" charset="0"/>
                <a:cs typeface="Verdana" panose="020B0604030504040204" pitchFamily="34" charset="0"/>
              </a:rPr>
              <a:t> 10mm</a:t>
            </a:r>
          </a:p>
          <a:p>
            <a:pPr lvl="1"/>
            <a:r>
              <a:rPr lang="en-US" sz="3100" dirty="0">
                <a:latin typeface="+mj-lt"/>
                <a:ea typeface="Verdana" panose="020B0604030504040204" pitchFamily="34" charset="0"/>
                <a:cs typeface="Verdana" panose="020B0604030504040204" pitchFamily="34" charset="0"/>
              </a:rPr>
              <a:t>Area H (any size)</a:t>
            </a:r>
            <a:endParaRPr lang="en-US" sz="3100" baseline="30000" dirty="0">
              <a:latin typeface="+mj-lt"/>
              <a:ea typeface="Verdana" panose="020B0604030504040204" pitchFamily="34" charset="0"/>
              <a:cs typeface="Verdana" panose="020B0604030504040204" pitchFamily="34" charset="0"/>
            </a:endParaRPr>
          </a:p>
          <a:p>
            <a:pPr marL="0" indent="0">
              <a:buNone/>
            </a:pPr>
            <a:endParaRPr lang="en-US" sz="3100" dirty="0">
              <a:latin typeface="+mj-lt"/>
              <a:ea typeface="Verdana" panose="020B0604030504040204" pitchFamily="34" charset="0"/>
              <a:cs typeface="Verdana" panose="020B0604030504040204" pitchFamily="34" charset="0"/>
            </a:endParaRPr>
          </a:p>
          <a:p>
            <a:r>
              <a:rPr lang="en-US" sz="3100" dirty="0">
                <a:latin typeface="+mj-lt"/>
                <a:ea typeface="Verdana" panose="020B0604030504040204" pitchFamily="34" charset="0"/>
                <a:cs typeface="Verdana" panose="020B0604030504040204" pitchFamily="34" charset="0"/>
              </a:rPr>
              <a:t>Poorly defined borders</a:t>
            </a:r>
          </a:p>
          <a:p>
            <a:endParaRPr lang="en-US" sz="3100" dirty="0">
              <a:latin typeface="+mj-lt"/>
              <a:ea typeface="Verdana" panose="020B0604030504040204" pitchFamily="34" charset="0"/>
              <a:cs typeface="Verdana" panose="020B0604030504040204" pitchFamily="34" charset="0"/>
            </a:endParaRPr>
          </a:p>
          <a:p>
            <a:r>
              <a:rPr lang="en-US" sz="3100" dirty="0">
                <a:latin typeface="+mj-lt"/>
                <a:ea typeface="Verdana" panose="020B0604030504040204" pitchFamily="34" charset="0"/>
                <a:cs typeface="Verdana" panose="020B0604030504040204" pitchFamily="34" charset="0"/>
              </a:rPr>
              <a:t>Recurrent tumor (vs. primary)</a:t>
            </a:r>
          </a:p>
          <a:p>
            <a:pPr marL="0" indent="0">
              <a:buNone/>
            </a:pPr>
            <a:endParaRPr lang="en-US" sz="3100" dirty="0">
              <a:latin typeface="+mj-lt"/>
              <a:ea typeface="Verdana" panose="020B0604030504040204" pitchFamily="34" charset="0"/>
              <a:cs typeface="Verdana" panose="020B0604030504040204" pitchFamily="34" charset="0"/>
            </a:endParaRPr>
          </a:p>
          <a:p>
            <a:r>
              <a:rPr lang="en-US" sz="3100" dirty="0">
                <a:latin typeface="+mj-lt"/>
                <a:ea typeface="Verdana" panose="020B0604030504040204" pitchFamily="34" charset="0"/>
                <a:cs typeface="Verdana" panose="020B0604030504040204" pitchFamily="34" charset="0"/>
              </a:rPr>
              <a:t>Immunosuppression</a:t>
            </a:r>
          </a:p>
          <a:p>
            <a:endParaRPr lang="en-US" sz="3100" dirty="0">
              <a:latin typeface="+mj-lt"/>
              <a:ea typeface="Verdana" panose="020B0604030504040204" pitchFamily="34" charset="0"/>
              <a:cs typeface="Verdana" panose="020B0604030504040204" pitchFamily="34" charset="0"/>
            </a:endParaRPr>
          </a:p>
          <a:p>
            <a:r>
              <a:rPr lang="en-US" sz="3100" dirty="0">
                <a:latin typeface="+mj-lt"/>
                <a:ea typeface="Verdana" panose="020B0604030504040204" pitchFamily="34" charset="0"/>
                <a:cs typeface="Verdana" panose="020B0604030504040204" pitchFamily="34" charset="0"/>
              </a:rPr>
              <a:t>Site of Prior RT</a:t>
            </a:r>
          </a:p>
          <a:p>
            <a:endParaRPr lang="en-US" sz="3100" dirty="0">
              <a:latin typeface="+mj-lt"/>
              <a:ea typeface="Verdana" panose="020B0604030504040204" pitchFamily="34" charset="0"/>
              <a:cs typeface="Verdana" panose="020B0604030504040204" pitchFamily="34" charset="0"/>
            </a:endParaRPr>
          </a:p>
          <a:p>
            <a:r>
              <a:rPr lang="en-US" sz="3100" dirty="0">
                <a:latin typeface="+mj-lt"/>
                <a:ea typeface="Verdana" panose="020B0604030504040204" pitchFamily="34" charset="0"/>
                <a:cs typeface="Verdana" panose="020B0604030504040204" pitchFamily="34" charset="0"/>
              </a:rPr>
              <a:t>Perineural involvement</a:t>
            </a:r>
          </a:p>
          <a:p>
            <a:endParaRPr lang="en-US" dirty="0">
              <a:latin typeface="+mj-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67466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679854"/>
            <a:ext cx="9144000" cy="1143000"/>
          </a:xfrm>
        </p:spPr>
        <p:txBody>
          <a:bodyPr>
            <a:noAutofit/>
          </a:bodyPr>
          <a:lstStyle/>
          <a:p>
            <a:r>
              <a:rPr lang="en-US" sz="4800" b="1" dirty="0">
                <a:solidFill>
                  <a:schemeClr val="tx2"/>
                </a:solidFill>
                <a:ea typeface="Verdana" panose="020B0604030504040204" pitchFamily="34" charset="0"/>
                <a:cs typeface="Verdana" panose="020B0604030504040204" pitchFamily="34" charset="0"/>
              </a:rPr>
              <a:t>Radiation Therapy as a </a:t>
            </a:r>
            <a:r>
              <a:rPr lang="en-US" sz="4800" dirty="0">
                <a:solidFill>
                  <a:schemeClr val="tx2"/>
                </a:solidFill>
                <a:ea typeface="Verdana" panose="020B0604030504040204" pitchFamily="34" charset="0"/>
                <a:cs typeface="Verdana" panose="020B0604030504040204" pitchFamily="34" charset="0"/>
              </a:rPr>
              <a:t>Component of Multidisciplinary </a:t>
            </a:r>
            <a:r>
              <a:rPr lang="en-US" sz="4800" b="1" dirty="0">
                <a:solidFill>
                  <a:schemeClr val="tx2"/>
                </a:solidFill>
                <a:ea typeface="Verdana" panose="020B0604030504040204" pitchFamily="34" charset="0"/>
                <a:cs typeface="Verdana" panose="020B0604030504040204" pitchFamily="34" charset="0"/>
              </a:rPr>
              <a:t>Skin Cancer Management</a:t>
            </a:r>
            <a:endParaRPr lang="en-US" sz="4800" dirty="0"/>
          </a:p>
        </p:txBody>
      </p:sp>
      <p:pic>
        <p:nvPicPr>
          <p:cNvPr id="4" name="Picture 3"/>
          <p:cNvPicPr>
            <a:picLocks noChangeAspect="1"/>
          </p:cNvPicPr>
          <p:nvPr/>
        </p:nvPicPr>
        <p:blipFill>
          <a:blip r:embed="rId2"/>
          <a:stretch>
            <a:fillRect/>
          </a:stretch>
        </p:blipFill>
        <p:spPr>
          <a:xfrm>
            <a:off x="1950697" y="304801"/>
            <a:ext cx="4357450" cy="1676400"/>
          </a:xfrm>
          <a:prstGeom prst="rect">
            <a:avLst/>
          </a:prstGeom>
        </p:spPr>
      </p:pic>
      <p:pic>
        <p:nvPicPr>
          <p:cNvPr id="5" name="Picture 4"/>
          <p:cNvPicPr>
            <a:picLocks noChangeAspect="1"/>
          </p:cNvPicPr>
          <p:nvPr/>
        </p:nvPicPr>
        <p:blipFill>
          <a:blip r:embed="rId3"/>
          <a:stretch>
            <a:fillRect/>
          </a:stretch>
        </p:blipFill>
        <p:spPr>
          <a:xfrm>
            <a:off x="7125015" y="304801"/>
            <a:ext cx="3207682" cy="1676401"/>
          </a:xfrm>
          <a:prstGeom prst="rect">
            <a:avLst/>
          </a:prstGeom>
        </p:spPr>
      </p:pic>
      <p:pic>
        <p:nvPicPr>
          <p:cNvPr id="6" name="Picture 5"/>
          <p:cNvPicPr>
            <a:picLocks noChangeAspect="1"/>
          </p:cNvPicPr>
          <p:nvPr/>
        </p:nvPicPr>
        <p:blipFill>
          <a:blip r:embed="rId4"/>
          <a:stretch>
            <a:fillRect/>
          </a:stretch>
        </p:blipFill>
        <p:spPr>
          <a:xfrm>
            <a:off x="1950697" y="4558224"/>
            <a:ext cx="3486732" cy="2014025"/>
          </a:xfrm>
          <a:prstGeom prst="rect">
            <a:avLst/>
          </a:prstGeom>
        </p:spPr>
      </p:pic>
      <p:pic>
        <p:nvPicPr>
          <p:cNvPr id="7" name="Picture 6"/>
          <p:cNvPicPr>
            <a:picLocks noChangeAspect="1"/>
          </p:cNvPicPr>
          <p:nvPr/>
        </p:nvPicPr>
        <p:blipFill>
          <a:blip r:embed="rId5"/>
          <a:stretch>
            <a:fillRect/>
          </a:stretch>
        </p:blipFill>
        <p:spPr>
          <a:xfrm>
            <a:off x="6323919" y="4577275"/>
            <a:ext cx="4010614" cy="1975925"/>
          </a:xfrm>
          <a:prstGeom prst="rect">
            <a:avLst/>
          </a:prstGeom>
        </p:spPr>
      </p:pic>
    </p:spTree>
    <p:extLst>
      <p:ext uri="{BB962C8B-B14F-4D97-AF65-F5344CB8AC3E}">
        <p14:creationId xmlns:p14="http://schemas.microsoft.com/office/powerpoint/2010/main" val="1174675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04800"/>
            <a:ext cx="9144000" cy="1143000"/>
          </a:xfrm>
        </p:spPr>
        <p:txBody>
          <a:bodyPr>
            <a:noAutofit/>
          </a:bodyPr>
          <a:lstStyle/>
          <a:p>
            <a:r>
              <a:rPr lang="en-US" sz="4000" b="1" dirty="0">
                <a:solidFill>
                  <a:schemeClr val="tx2"/>
                </a:solidFill>
                <a:ea typeface="Verdana" panose="020B0604030504040204" pitchFamily="34" charset="0"/>
                <a:cs typeface="Verdana" panose="020B0604030504040204" pitchFamily="34" charset="0"/>
              </a:rPr>
              <a:t>Additional High-Risk Features for Recurrence for BCC</a:t>
            </a:r>
          </a:p>
        </p:txBody>
      </p:sp>
      <p:sp>
        <p:nvSpPr>
          <p:cNvPr id="3" name="Content Placeholder 2"/>
          <p:cNvSpPr>
            <a:spLocks noGrp="1"/>
          </p:cNvSpPr>
          <p:nvPr>
            <p:ph idx="1"/>
          </p:nvPr>
        </p:nvSpPr>
        <p:spPr>
          <a:xfrm>
            <a:off x="1981200" y="1828800"/>
            <a:ext cx="8229600" cy="3200400"/>
          </a:xfrm>
        </p:spPr>
        <p:txBody>
          <a:bodyPr>
            <a:normAutofit/>
          </a:bodyPr>
          <a:lstStyle/>
          <a:p>
            <a:pPr lvl="0"/>
            <a:r>
              <a:rPr lang="en-US" dirty="0">
                <a:latin typeface="+mj-lt"/>
                <a:ea typeface="Verdana" panose="020B0604030504040204" pitchFamily="34" charset="0"/>
                <a:cs typeface="Verdana" panose="020B0604030504040204" pitchFamily="34" charset="0"/>
              </a:rPr>
              <a:t>Aggressive growth pattern</a:t>
            </a:r>
          </a:p>
          <a:p>
            <a:pPr lvl="1"/>
            <a:r>
              <a:rPr lang="en-US" dirty="0">
                <a:latin typeface="+mj-lt"/>
                <a:ea typeface="Verdana" panose="020B0604030504040204" pitchFamily="34" charset="0"/>
                <a:cs typeface="Verdana" panose="020B0604030504040204" pitchFamily="34" charset="0"/>
              </a:rPr>
              <a:t>Having mixed infiltrative, micronodular, </a:t>
            </a:r>
            <a:r>
              <a:rPr lang="en-US" dirty="0" err="1">
                <a:latin typeface="+mj-lt"/>
                <a:ea typeface="Verdana" panose="020B0604030504040204" pitchFamily="34" charset="0"/>
                <a:cs typeface="Verdana" panose="020B0604030504040204" pitchFamily="34" charset="0"/>
              </a:rPr>
              <a:t>morpheaform</a:t>
            </a:r>
            <a:r>
              <a:rPr lang="en-US" dirty="0">
                <a:latin typeface="+mj-lt"/>
                <a:ea typeface="Verdana" panose="020B0604030504040204" pitchFamily="34" charset="0"/>
                <a:cs typeface="Verdana" panose="020B0604030504040204" pitchFamily="34" charset="0"/>
              </a:rPr>
              <a:t>, basosquamous, sclerosing, or </a:t>
            </a:r>
            <a:r>
              <a:rPr lang="en-US" dirty="0" err="1">
                <a:latin typeface="+mj-lt"/>
                <a:ea typeface="Verdana" panose="020B0604030504040204" pitchFamily="34" charset="0"/>
                <a:cs typeface="Verdana" panose="020B0604030504040204" pitchFamily="34" charset="0"/>
              </a:rPr>
              <a:t>carcinosarcomatous</a:t>
            </a:r>
            <a:r>
              <a:rPr lang="en-US" dirty="0">
                <a:latin typeface="+mj-lt"/>
                <a:ea typeface="Verdana" panose="020B0604030504040204" pitchFamily="34" charset="0"/>
                <a:cs typeface="Verdana" panose="020B0604030504040204" pitchFamily="34" charset="0"/>
              </a:rPr>
              <a:t> differentiation</a:t>
            </a:r>
          </a:p>
          <a:p>
            <a:endParaRPr lang="en-US" dirty="0">
              <a:latin typeface="+mj-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26971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9144000" cy="1143000"/>
          </a:xfrm>
        </p:spPr>
        <p:txBody>
          <a:bodyPr>
            <a:noAutofit/>
          </a:bodyPr>
          <a:lstStyle/>
          <a:p>
            <a:r>
              <a:rPr lang="en-US" sz="4000" b="1" dirty="0">
                <a:solidFill>
                  <a:schemeClr val="tx2"/>
                </a:solidFill>
                <a:ea typeface="Verdana" panose="020B0604030504040204" pitchFamily="34" charset="0"/>
                <a:cs typeface="Verdana" panose="020B0604030504040204" pitchFamily="34" charset="0"/>
              </a:rPr>
              <a:t>Additional High-Risk Features for Recurrence for SCC</a:t>
            </a:r>
          </a:p>
        </p:txBody>
      </p:sp>
      <p:sp>
        <p:nvSpPr>
          <p:cNvPr id="3" name="Content Placeholder 2"/>
          <p:cNvSpPr>
            <a:spLocks noGrp="1"/>
          </p:cNvSpPr>
          <p:nvPr>
            <p:ph idx="1"/>
          </p:nvPr>
        </p:nvSpPr>
        <p:spPr>
          <a:xfrm>
            <a:off x="914400" y="1458912"/>
            <a:ext cx="10439400" cy="5399088"/>
          </a:xfrm>
        </p:spPr>
        <p:txBody>
          <a:bodyPr>
            <a:normAutofit fontScale="70000" lnSpcReduction="20000"/>
          </a:bodyPr>
          <a:lstStyle/>
          <a:p>
            <a:pPr lvl="0"/>
            <a:r>
              <a:rPr lang="en-US" sz="3400" dirty="0">
                <a:latin typeface="+mj-lt"/>
                <a:ea typeface="Verdana" panose="020B0604030504040204" pitchFamily="34" charset="0"/>
                <a:cs typeface="Verdana" panose="020B0604030504040204" pitchFamily="34" charset="0"/>
              </a:rPr>
              <a:t>Site of chronic inflammatory process</a:t>
            </a:r>
          </a:p>
          <a:p>
            <a:pPr lvl="0"/>
            <a:endParaRPr lang="en-US" sz="3400" dirty="0">
              <a:latin typeface="+mj-lt"/>
              <a:ea typeface="Verdana" panose="020B0604030504040204" pitchFamily="34" charset="0"/>
              <a:cs typeface="Verdana" panose="020B0604030504040204" pitchFamily="34" charset="0"/>
            </a:endParaRPr>
          </a:p>
          <a:p>
            <a:pPr lvl="0"/>
            <a:r>
              <a:rPr lang="en-US" sz="3400" dirty="0">
                <a:latin typeface="+mj-lt"/>
                <a:ea typeface="Verdana" panose="020B0604030504040204" pitchFamily="34" charset="0"/>
                <a:cs typeface="Verdana" panose="020B0604030504040204" pitchFamily="34" charset="0"/>
              </a:rPr>
              <a:t>Rapid tumor growth</a:t>
            </a:r>
          </a:p>
          <a:p>
            <a:pPr lvl="0"/>
            <a:endParaRPr lang="en-US" sz="3400" dirty="0">
              <a:latin typeface="+mj-lt"/>
              <a:ea typeface="Verdana" panose="020B0604030504040204" pitchFamily="34" charset="0"/>
              <a:cs typeface="Verdana" panose="020B0604030504040204" pitchFamily="34" charset="0"/>
            </a:endParaRPr>
          </a:p>
          <a:p>
            <a:pPr lvl="0"/>
            <a:r>
              <a:rPr lang="en-US" sz="3400" dirty="0">
                <a:latin typeface="+mj-lt"/>
                <a:ea typeface="Verdana" panose="020B0604030504040204" pitchFamily="34" charset="0"/>
                <a:cs typeface="Verdana" panose="020B0604030504040204" pitchFamily="34" charset="0"/>
              </a:rPr>
              <a:t>Neurologic symptoms</a:t>
            </a:r>
          </a:p>
          <a:p>
            <a:pPr lvl="0"/>
            <a:endParaRPr lang="en-US" sz="3400" dirty="0">
              <a:latin typeface="+mj-lt"/>
              <a:ea typeface="Verdana" panose="020B0604030504040204" pitchFamily="34" charset="0"/>
              <a:cs typeface="Verdana" panose="020B0604030504040204" pitchFamily="34" charset="0"/>
            </a:endParaRPr>
          </a:p>
          <a:p>
            <a:pPr lvl="0"/>
            <a:r>
              <a:rPr lang="en-US" sz="3400" dirty="0">
                <a:latin typeface="+mj-lt"/>
                <a:ea typeface="Verdana" panose="020B0604030504040204" pitchFamily="34" charset="0"/>
                <a:cs typeface="Verdana" panose="020B0604030504040204" pitchFamily="34" charset="0"/>
              </a:rPr>
              <a:t>Poorly differentiated</a:t>
            </a:r>
          </a:p>
          <a:p>
            <a:pPr lvl="0"/>
            <a:endParaRPr lang="en-US" sz="3400" dirty="0">
              <a:latin typeface="+mj-lt"/>
              <a:ea typeface="Verdana" panose="020B0604030504040204" pitchFamily="34" charset="0"/>
              <a:cs typeface="Verdana" panose="020B0604030504040204" pitchFamily="34" charset="0"/>
            </a:endParaRPr>
          </a:p>
          <a:p>
            <a:pPr lvl="0"/>
            <a:r>
              <a:rPr lang="en-US" sz="3400" dirty="0">
                <a:latin typeface="+mj-lt"/>
                <a:ea typeface="Verdana" panose="020B0604030504040204" pitchFamily="34" charset="0"/>
                <a:cs typeface="Verdana" panose="020B0604030504040204" pitchFamily="34" charset="0"/>
              </a:rPr>
              <a:t>Adenoid (acantholytic), </a:t>
            </a:r>
            <a:r>
              <a:rPr lang="en-US" sz="3400" dirty="0" err="1">
                <a:latin typeface="+mj-lt"/>
                <a:ea typeface="Verdana" panose="020B0604030504040204" pitchFamily="34" charset="0"/>
                <a:cs typeface="Verdana" panose="020B0604030504040204" pitchFamily="34" charset="0"/>
              </a:rPr>
              <a:t>adenosquamous</a:t>
            </a:r>
            <a:r>
              <a:rPr lang="en-US" sz="3400" dirty="0">
                <a:latin typeface="+mj-lt"/>
                <a:ea typeface="Verdana" panose="020B0604030504040204" pitchFamily="34" charset="0"/>
                <a:cs typeface="Verdana" panose="020B0604030504040204" pitchFamily="34" charset="0"/>
              </a:rPr>
              <a:t>(showing mucin production), desmoplastic, or metaplastic (</a:t>
            </a:r>
            <a:r>
              <a:rPr lang="en-US" sz="3400" dirty="0" err="1">
                <a:latin typeface="+mj-lt"/>
                <a:ea typeface="Verdana" panose="020B0604030504040204" pitchFamily="34" charset="0"/>
                <a:cs typeface="Verdana" panose="020B0604030504040204" pitchFamily="34" charset="0"/>
              </a:rPr>
              <a:t>carcinosarcomatous</a:t>
            </a:r>
            <a:r>
              <a:rPr lang="en-US" sz="3400" dirty="0">
                <a:latin typeface="+mj-lt"/>
                <a:ea typeface="Verdana" panose="020B0604030504040204" pitchFamily="34" charset="0"/>
                <a:cs typeface="Verdana" panose="020B0604030504040204" pitchFamily="34" charset="0"/>
              </a:rPr>
              <a:t>) subtypes</a:t>
            </a:r>
          </a:p>
          <a:p>
            <a:pPr lvl="0"/>
            <a:endParaRPr lang="en-US" sz="3400" dirty="0">
              <a:latin typeface="+mj-lt"/>
              <a:ea typeface="Verdana" panose="020B0604030504040204" pitchFamily="34" charset="0"/>
              <a:cs typeface="Verdana" panose="020B0604030504040204" pitchFamily="34" charset="0"/>
            </a:endParaRPr>
          </a:p>
          <a:p>
            <a:pPr lvl="0"/>
            <a:r>
              <a:rPr lang="en-US" sz="3400" dirty="0">
                <a:latin typeface="+mj-lt"/>
                <a:ea typeface="Verdana" panose="020B0604030504040204" pitchFamily="34" charset="0"/>
                <a:cs typeface="Verdana" panose="020B0604030504040204" pitchFamily="34" charset="0"/>
              </a:rPr>
              <a:t>Depth of invasion </a:t>
            </a:r>
            <a:r>
              <a:rPr lang="en-US" sz="3400" u="sng" dirty="0">
                <a:latin typeface="+mj-lt"/>
                <a:ea typeface="Verdana" panose="020B0604030504040204" pitchFamily="34" charset="0"/>
                <a:cs typeface="Verdana" panose="020B0604030504040204" pitchFamily="34" charset="0"/>
              </a:rPr>
              <a:t>&gt;</a:t>
            </a:r>
            <a:r>
              <a:rPr lang="en-US" sz="3400" dirty="0">
                <a:latin typeface="+mj-lt"/>
                <a:ea typeface="Verdana" panose="020B0604030504040204" pitchFamily="34" charset="0"/>
                <a:cs typeface="Verdana" panose="020B0604030504040204" pitchFamily="34" charset="0"/>
              </a:rPr>
              <a:t> 6mm or into </a:t>
            </a:r>
            <a:r>
              <a:rPr lang="en-US" sz="3400" dirty="0" err="1">
                <a:latin typeface="+mj-lt"/>
                <a:ea typeface="Verdana" panose="020B0604030504040204" pitchFamily="34" charset="0"/>
                <a:cs typeface="Verdana" panose="020B0604030504040204" pitchFamily="34" charset="0"/>
              </a:rPr>
              <a:t>SubQ</a:t>
            </a:r>
            <a:r>
              <a:rPr lang="en-US" sz="3400" dirty="0">
                <a:latin typeface="+mj-lt"/>
                <a:ea typeface="Verdana" panose="020B0604030504040204" pitchFamily="34" charset="0"/>
                <a:cs typeface="Verdana" panose="020B0604030504040204" pitchFamily="34" charset="0"/>
              </a:rPr>
              <a:t> fat</a:t>
            </a:r>
          </a:p>
          <a:p>
            <a:pPr lvl="0"/>
            <a:endParaRPr lang="en-US" sz="3400" dirty="0">
              <a:latin typeface="+mj-lt"/>
              <a:ea typeface="Verdana" panose="020B0604030504040204" pitchFamily="34" charset="0"/>
              <a:cs typeface="Verdana" panose="020B0604030504040204" pitchFamily="34" charset="0"/>
            </a:endParaRPr>
          </a:p>
          <a:p>
            <a:pPr lvl="0"/>
            <a:r>
              <a:rPr lang="en-US" sz="3400" dirty="0">
                <a:latin typeface="+mj-lt"/>
                <a:ea typeface="Verdana" panose="020B0604030504040204" pitchFamily="34" charset="0"/>
                <a:cs typeface="Verdana" panose="020B0604030504040204" pitchFamily="34" charset="0"/>
              </a:rPr>
              <a:t>Lymphatic or vascular involvement</a:t>
            </a:r>
          </a:p>
          <a:p>
            <a:endParaRPr lang="en-US" dirty="0">
              <a:latin typeface="+mj-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128145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9829800" cy="1066800"/>
          </a:xfrm>
        </p:spPr>
        <p:txBody>
          <a:bodyPr>
            <a:noAutofit/>
          </a:bodyPr>
          <a:lstStyle/>
          <a:p>
            <a:r>
              <a:rPr lang="en-US" sz="4000" b="1" dirty="0">
                <a:solidFill>
                  <a:schemeClr val="tx2"/>
                </a:solidFill>
                <a:ea typeface="Verdana" panose="020B0604030504040204" pitchFamily="34" charset="0"/>
                <a:cs typeface="Verdana" panose="020B0604030504040204" pitchFamily="34" charset="0"/>
              </a:rPr>
              <a:t>Management of Keratinocyte Skin Cancers</a:t>
            </a:r>
          </a:p>
        </p:txBody>
      </p:sp>
      <p:sp>
        <p:nvSpPr>
          <p:cNvPr id="3" name="Content Placeholder 2"/>
          <p:cNvSpPr>
            <a:spLocks noGrp="1"/>
          </p:cNvSpPr>
          <p:nvPr>
            <p:ph idx="1"/>
          </p:nvPr>
        </p:nvSpPr>
        <p:spPr>
          <a:xfrm>
            <a:off x="1981200" y="1676400"/>
            <a:ext cx="8229600" cy="3200400"/>
          </a:xfrm>
        </p:spPr>
        <p:txBody>
          <a:bodyPr>
            <a:normAutofit fontScale="85000" lnSpcReduction="10000"/>
          </a:bodyPr>
          <a:lstStyle/>
          <a:p>
            <a:pPr lvl="0"/>
            <a:r>
              <a:rPr lang="en-US" dirty="0">
                <a:latin typeface="+mj-lt"/>
                <a:ea typeface="Verdana" panose="020B0604030504040204" pitchFamily="34" charset="0"/>
                <a:cs typeface="Verdana" panose="020B0604030504040204" pitchFamily="34" charset="0"/>
              </a:rPr>
              <a:t>Surgery is often most effective and efficient</a:t>
            </a:r>
          </a:p>
          <a:p>
            <a:pPr lvl="1"/>
            <a:r>
              <a:rPr lang="en-US" dirty="0">
                <a:latin typeface="+mj-lt"/>
                <a:ea typeface="Verdana" panose="020B0604030504040204" pitchFamily="34" charset="0"/>
                <a:cs typeface="Verdana" panose="020B0604030504040204" pitchFamily="34" charset="0"/>
              </a:rPr>
              <a:t>However, consideration of function, cosmesis and patient preference may lead to choosing RT.</a:t>
            </a:r>
          </a:p>
          <a:p>
            <a:pPr lvl="1"/>
            <a:r>
              <a:rPr lang="en-US" dirty="0">
                <a:latin typeface="+mj-lt"/>
                <a:ea typeface="Verdana" panose="020B0604030504040204" pitchFamily="34" charset="0"/>
                <a:cs typeface="Verdana" panose="020B0604030504040204" pitchFamily="34" charset="0"/>
              </a:rPr>
              <a:t>Shared decision-making between patient and providers is optimal</a:t>
            </a:r>
          </a:p>
          <a:p>
            <a:pPr lvl="1"/>
            <a:endParaRPr lang="en-US" dirty="0">
              <a:latin typeface="+mj-lt"/>
              <a:ea typeface="Verdana" panose="020B0604030504040204" pitchFamily="34" charset="0"/>
              <a:cs typeface="Verdana" panose="020B0604030504040204" pitchFamily="34" charset="0"/>
            </a:endParaRPr>
          </a:p>
          <a:p>
            <a:pPr lvl="0"/>
            <a:r>
              <a:rPr lang="en-US" dirty="0">
                <a:latin typeface="+mj-lt"/>
                <a:ea typeface="Verdana" panose="020B0604030504040204" pitchFamily="34" charset="0"/>
                <a:cs typeface="Verdana" panose="020B0604030504040204" pitchFamily="34" charset="0"/>
              </a:rPr>
              <a:t>Cosmetic benefits of RT are most significant for tumors on or around the lips, nose, ears and eyelids.</a:t>
            </a:r>
          </a:p>
          <a:p>
            <a:endParaRPr lang="en-US" dirty="0">
              <a:latin typeface="+mj-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65066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10820400" cy="1143000"/>
          </a:xfrm>
        </p:spPr>
        <p:txBody>
          <a:bodyPr>
            <a:noAutofit/>
          </a:bodyPr>
          <a:lstStyle/>
          <a:p>
            <a:r>
              <a:rPr lang="en-US" sz="4000" b="1" dirty="0">
                <a:solidFill>
                  <a:schemeClr val="tx2"/>
                </a:solidFill>
                <a:ea typeface="Verdana" panose="020B0604030504040204" pitchFamily="34" charset="0"/>
                <a:cs typeface="Verdana" panose="020B0604030504040204" pitchFamily="34" charset="0"/>
              </a:rPr>
              <a:t>Factors That May Favor Definitive RT Over Surgery</a:t>
            </a:r>
          </a:p>
        </p:txBody>
      </p:sp>
      <p:sp>
        <p:nvSpPr>
          <p:cNvPr id="3" name="Content Placeholder 2"/>
          <p:cNvSpPr>
            <a:spLocks noGrp="1"/>
          </p:cNvSpPr>
          <p:nvPr>
            <p:ph idx="1"/>
          </p:nvPr>
        </p:nvSpPr>
        <p:spPr>
          <a:xfrm>
            <a:off x="1981200" y="1524000"/>
            <a:ext cx="8229600" cy="5257800"/>
          </a:xfrm>
        </p:spPr>
        <p:txBody>
          <a:bodyPr>
            <a:normAutofit fontScale="85000" lnSpcReduction="20000"/>
          </a:bodyPr>
          <a:lstStyle/>
          <a:p>
            <a:r>
              <a:rPr lang="en-US" dirty="0">
                <a:latin typeface="+mj-lt"/>
                <a:ea typeface="Verdana" panose="020B0604030504040204" pitchFamily="34" charset="0"/>
                <a:cs typeface="Verdana" panose="020B0604030504040204" pitchFamily="34" charset="0"/>
              </a:rPr>
              <a:t>Older patients (less risk of late side effects)</a:t>
            </a:r>
          </a:p>
          <a:p>
            <a:endParaRPr lang="en-US" dirty="0">
              <a:latin typeface="+mj-lt"/>
              <a:ea typeface="Verdana" panose="020B0604030504040204" pitchFamily="34" charset="0"/>
              <a:cs typeface="Verdana" panose="020B0604030504040204" pitchFamily="34" charset="0"/>
            </a:endParaRPr>
          </a:p>
          <a:p>
            <a:r>
              <a:rPr lang="en-US" dirty="0">
                <a:latin typeface="+mj-lt"/>
                <a:ea typeface="Verdana" panose="020B0604030504040204" pitchFamily="34" charset="0"/>
                <a:cs typeface="Verdana" panose="020B0604030504040204" pitchFamily="34" charset="0"/>
              </a:rPr>
              <a:t>Medically inoperable or debilitated patient</a:t>
            </a:r>
          </a:p>
          <a:p>
            <a:endParaRPr lang="en-US" dirty="0">
              <a:latin typeface="+mj-lt"/>
              <a:ea typeface="Verdana" panose="020B0604030504040204" pitchFamily="34" charset="0"/>
              <a:cs typeface="Verdana" panose="020B0604030504040204" pitchFamily="34" charset="0"/>
            </a:endParaRPr>
          </a:p>
          <a:p>
            <a:r>
              <a:rPr lang="en-US" dirty="0">
                <a:latin typeface="+mj-lt"/>
                <a:ea typeface="Verdana" panose="020B0604030504040204" pitchFamily="34" charset="0"/>
                <a:cs typeface="Verdana" panose="020B0604030504040204" pitchFamily="34" charset="0"/>
              </a:rPr>
              <a:t>Larger (&gt;5mm) central face tumor</a:t>
            </a:r>
          </a:p>
          <a:p>
            <a:pPr lvl="1"/>
            <a:r>
              <a:rPr lang="en-US" dirty="0">
                <a:latin typeface="+mj-lt"/>
                <a:ea typeface="Verdana" panose="020B0604030504040204" pitchFamily="34" charset="0"/>
                <a:cs typeface="Verdana" panose="020B0604030504040204" pitchFamily="34" charset="0"/>
              </a:rPr>
              <a:t>especially eyelids, tip/ala of the nose, lips</a:t>
            </a:r>
          </a:p>
          <a:p>
            <a:endParaRPr lang="en-US" dirty="0">
              <a:latin typeface="+mj-lt"/>
              <a:ea typeface="Verdana" panose="020B0604030504040204" pitchFamily="34" charset="0"/>
              <a:cs typeface="Verdana" panose="020B0604030504040204" pitchFamily="34" charset="0"/>
            </a:endParaRPr>
          </a:p>
          <a:p>
            <a:r>
              <a:rPr lang="en-US" dirty="0">
                <a:latin typeface="+mj-lt"/>
                <a:ea typeface="Verdana" panose="020B0604030504040204" pitchFamily="34" charset="0"/>
                <a:cs typeface="Verdana" panose="020B0604030504040204" pitchFamily="34" charset="0"/>
              </a:rPr>
              <a:t>Larger (&gt;5mm) eyelid tumors where negative margins are not possible</a:t>
            </a:r>
          </a:p>
          <a:p>
            <a:endParaRPr lang="en-US" dirty="0">
              <a:latin typeface="+mj-lt"/>
              <a:ea typeface="Verdana" panose="020B0604030504040204" pitchFamily="34" charset="0"/>
              <a:cs typeface="Verdana" panose="020B0604030504040204" pitchFamily="34" charset="0"/>
            </a:endParaRPr>
          </a:p>
          <a:p>
            <a:r>
              <a:rPr lang="en-US" dirty="0">
                <a:latin typeface="+mj-lt"/>
                <a:ea typeface="Verdana" panose="020B0604030504040204" pitchFamily="34" charset="0"/>
                <a:cs typeface="Verdana" panose="020B0604030504040204" pitchFamily="34" charset="0"/>
              </a:rPr>
              <a:t>Larger tumor of the ear, forehead, or scalp</a:t>
            </a:r>
          </a:p>
          <a:p>
            <a:endParaRPr lang="en-US" dirty="0">
              <a:latin typeface="+mj-lt"/>
              <a:ea typeface="Verdana" panose="020B0604030504040204" pitchFamily="34" charset="0"/>
              <a:cs typeface="Verdana" panose="020B0604030504040204" pitchFamily="34" charset="0"/>
            </a:endParaRPr>
          </a:p>
          <a:p>
            <a:r>
              <a:rPr lang="en-US" dirty="0">
                <a:latin typeface="+mj-lt"/>
                <a:ea typeface="Verdana" panose="020B0604030504040204" pitchFamily="34" charset="0"/>
                <a:cs typeface="Verdana" panose="020B0604030504040204" pitchFamily="34" charset="0"/>
              </a:rPr>
              <a:t>Upper lip tumors</a:t>
            </a:r>
          </a:p>
        </p:txBody>
      </p:sp>
    </p:spTree>
    <p:extLst>
      <p:ext uri="{BB962C8B-B14F-4D97-AF65-F5344CB8AC3E}">
        <p14:creationId xmlns:p14="http://schemas.microsoft.com/office/powerpoint/2010/main" val="493207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9753600" cy="1181100"/>
          </a:xfrm>
        </p:spPr>
        <p:txBody>
          <a:bodyPr>
            <a:normAutofit fontScale="90000"/>
          </a:bodyPr>
          <a:lstStyle/>
          <a:p>
            <a:pPr lvl="0"/>
            <a:r>
              <a:rPr lang="en-US" b="1" dirty="0">
                <a:solidFill>
                  <a:schemeClr val="tx2"/>
                </a:solidFill>
                <a:ea typeface="Verdana" panose="020B0604030504040204" pitchFamily="34" charset="0"/>
                <a:cs typeface="Verdana" panose="020B0604030504040204" pitchFamily="34" charset="0"/>
              </a:rPr>
              <a:t>Factors Favoring Definitive Surgery Over RT</a:t>
            </a:r>
          </a:p>
        </p:txBody>
      </p:sp>
      <p:sp>
        <p:nvSpPr>
          <p:cNvPr id="3" name="Content Placeholder 2"/>
          <p:cNvSpPr>
            <a:spLocks noGrp="1"/>
          </p:cNvSpPr>
          <p:nvPr>
            <p:ph idx="1"/>
          </p:nvPr>
        </p:nvSpPr>
        <p:spPr>
          <a:xfrm>
            <a:off x="1981200" y="1447800"/>
            <a:ext cx="8229600" cy="5410200"/>
          </a:xfrm>
        </p:spPr>
        <p:txBody>
          <a:bodyPr>
            <a:normAutofit fontScale="70000" lnSpcReduction="20000"/>
          </a:bodyPr>
          <a:lstStyle/>
          <a:p>
            <a:pPr lvl="0"/>
            <a:r>
              <a:rPr lang="en-US" dirty="0">
                <a:latin typeface="+mj-lt"/>
                <a:ea typeface="Verdana" panose="020B0604030504040204" pitchFamily="34" charset="0"/>
                <a:cs typeface="Verdana" panose="020B0604030504040204" pitchFamily="34" charset="0"/>
              </a:rPr>
              <a:t>Prior RT to an involved area</a:t>
            </a:r>
            <a:endParaRPr lang="en-US" sz="2400" dirty="0">
              <a:latin typeface="+mj-lt"/>
              <a:ea typeface="Verdana" panose="020B0604030504040204" pitchFamily="34" charset="0"/>
              <a:cs typeface="Verdana" panose="020B0604030504040204" pitchFamily="34" charset="0"/>
            </a:endParaRPr>
          </a:p>
          <a:p>
            <a:pPr lvl="0"/>
            <a:endParaRPr lang="en-US" dirty="0">
              <a:latin typeface="+mj-lt"/>
              <a:ea typeface="Verdana" panose="020B0604030504040204" pitchFamily="34" charset="0"/>
              <a:cs typeface="Verdana" panose="020B0604030504040204" pitchFamily="34" charset="0"/>
            </a:endParaRPr>
          </a:p>
          <a:p>
            <a:pPr lvl="0"/>
            <a:r>
              <a:rPr lang="en-US" dirty="0">
                <a:latin typeface="+mj-lt"/>
                <a:ea typeface="Verdana" panose="020B0604030504040204" pitchFamily="34" charset="0"/>
                <a:cs typeface="Verdana" panose="020B0604030504040204" pitchFamily="34" charset="0"/>
              </a:rPr>
              <a:t>Genetic conditions predisposing to skin cancer</a:t>
            </a:r>
          </a:p>
          <a:p>
            <a:pPr lvl="1"/>
            <a:r>
              <a:rPr lang="en-US" dirty="0">
                <a:latin typeface="+mj-lt"/>
                <a:ea typeface="Verdana" panose="020B0604030504040204" pitchFamily="34" charset="0"/>
                <a:cs typeface="Verdana" panose="020B0604030504040204" pitchFamily="34" charset="0"/>
              </a:rPr>
              <a:t>Nevoid basal cell carcinoma (</a:t>
            </a:r>
            <a:r>
              <a:rPr lang="en-US" dirty="0" err="1">
                <a:latin typeface="+mj-lt"/>
                <a:ea typeface="Verdana" panose="020B0604030504040204" pitchFamily="34" charset="0"/>
                <a:cs typeface="Verdana" panose="020B0604030504040204" pitchFamily="34" charset="0"/>
              </a:rPr>
              <a:t>Gorlin</a:t>
            </a:r>
            <a:r>
              <a:rPr lang="en-US" dirty="0">
                <a:latin typeface="+mj-lt"/>
                <a:ea typeface="Verdana" panose="020B0604030504040204" pitchFamily="34" charset="0"/>
                <a:cs typeface="Verdana" panose="020B0604030504040204" pitchFamily="34" charset="0"/>
              </a:rPr>
              <a:t>) syndrome, xeroderma pigmentosum, ataxia telangiectasia, Li-Fraumeni syndrome</a:t>
            </a:r>
          </a:p>
          <a:p>
            <a:pPr lvl="0"/>
            <a:endParaRPr lang="en-US" dirty="0">
              <a:latin typeface="+mj-lt"/>
              <a:ea typeface="Verdana" panose="020B0604030504040204" pitchFamily="34" charset="0"/>
              <a:cs typeface="Verdana" panose="020B0604030504040204" pitchFamily="34" charset="0"/>
            </a:endParaRPr>
          </a:p>
          <a:p>
            <a:pPr lvl="0"/>
            <a:r>
              <a:rPr lang="en-US" dirty="0">
                <a:latin typeface="+mj-lt"/>
                <a:ea typeface="Verdana" panose="020B0604030504040204" pitchFamily="34" charset="0"/>
                <a:cs typeface="Verdana" panose="020B0604030504040204" pitchFamily="34" charset="0"/>
              </a:rPr>
              <a:t>Conditions that increase risk of RT side effects</a:t>
            </a:r>
          </a:p>
          <a:p>
            <a:pPr lvl="1"/>
            <a:r>
              <a:rPr lang="en-US" dirty="0">
                <a:latin typeface="+mj-lt"/>
                <a:ea typeface="Verdana" panose="020B0604030504040204" pitchFamily="34" charset="0"/>
                <a:cs typeface="Verdana" panose="020B0604030504040204" pitchFamily="34" charset="0"/>
              </a:rPr>
              <a:t>connective tissue diseases like scleroderma</a:t>
            </a:r>
          </a:p>
          <a:p>
            <a:endParaRPr lang="en-US" dirty="0">
              <a:latin typeface="+mj-lt"/>
              <a:ea typeface="Verdana" panose="020B0604030504040204" pitchFamily="34" charset="0"/>
              <a:cs typeface="Verdana" panose="020B0604030504040204" pitchFamily="34" charset="0"/>
            </a:endParaRPr>
          </a:p>
          <a:p>
            <a:r>
              <a:rPr lang="en-US" dirty="0">
                <a:latin typeface="+mj-lt"/>
                <a:ea typeface="Verdana" panose="020B0604030504040204" pitchFamily="34" charset="0"/>
                <a:cs typeface="Verdana" panose="020B0604030504040204" pitchFamily="34" charset="0"/>
              </a:rPr>
              <a:t>Tumors of trunk and extremities, including dorsum of hand, bony prominences, belt line, below knees/ elbows</a:t>
            </a:r>
          </a:p>
          <a:p>
            <a:pPr marL="0" indent="0">
              <a:buNone/>
            </a:pPr>
            <a:endParaRPr lang="en-US" dirty="0">
              <a:latin typeface="+mj-lt"/>
              <a:ea typeface="Verdana" panose="020B0604030504040204" pitchFamily="34" charset="0"/>
              <a:cs typeface="Verdana" panose="020B0604030504040204" pitchFamily="34" charset="0"/>
            </a:endParaRPr>
          </a:p>
          <a:p>
            <a:pPr lvl="0"/>
            <a:r>
              <a:rPr lang="en-US" dirty="0">
                <a:latin typeface="+mj-lt"/>
                <a:ea typeface="Verdana" panose="020B0604030504040204" pitchFamily="34" charset="0"/>
                <a:cs typeface="Verdana" panose="020B0604030504040204" pitchFamily="34" charset="0"/>
              </a:rPr>
              <a:t>Larger/multifocal/deep tumors may have a better cure rate with surgery, though at the expense of functional/cosmetic impairment</a:t>
            </a:r>
          </a:p>
          <a:p>
            <a:pPr lvl="0"/>
            <a:endParaRPr lang="en-US" dirty="0">
              <a:latin typeface="+mj-lt"/>
              <a:ea typeface="Verdana" panose="020B0604030504040204" pitchFamily="34" charset="0"/>
              <a:cs typeface="Verdana" panose="020B0604030504040204" pitchFamily="34" charset="0"/>
            </a:endParaRPr>
          </a:p>
          <a:p>
            <a:pPr lvl="0"/>
            <a:r>
              <a:rPr lang="en-US" dirty="0">
                <a:latin typeface="+mj-lt"/>
                <a:ea typeface="Verdana" panose="020B0604030504040204" pitchFamily="34" charset="0"/>
                <a:cs typeface="Verdana" panose="020B0604030504040204" pitchFamily="34" charset="0"/>
              </a:rPr>
              <a:t>Young Age</a:t>
            </a:r>
          </a:p>
        </p:txBody>
      </p:sp>
    </p:spTree>
    <p:extLst>
      <p:ext uri="{BB962C8B-B14F-4D97-AF65-F5344CB8AC3E}">
        <p14:creationId xmlns:p14="http://schemas.microsoft.com/office/powerpoint/2010/main" val="608461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
            <a:ext cx="9144000" cy="1143000"/>
          </a:xfrm>
        </p:spPr>
        <p:txBody>
          <a:bodyPr>
            <a:normAutofit fontScale="90000"/>
          </a:bodyPr>
          <a:lstStyle/>
          <a:p>
            <a:r>
              <a:rPr lang="en-US" sz="4000" b="1" dirty="0">
                <a:solidFill>
                  <a:schemeClr val="tx2"/>
                </a:solidFill>
                <a:ea typeface="Verdana" panose="020B0604030504040204" pitchFamily="34" charset="0"/>
                <a:cs typeface="Verdana" panose="020B0604030504040204" pitchFamily="34" charset="0"/>
              </a:rPr>
              <a:t>Comparing Outcomes of Treatment Modalities</a:t>
            </a:r>
          </a:p>
        </p:txBody>
      </p:sp>
      <p:graphicFrame>
        <p:nvGraphicFramePr>
          <p:cNvPr id="5" name="Table 4"/>
          <p:cNvGraphicFramePr>
            <a:graphicFrameLocks noGrp="1"/>
          </p:cNvGraphicFramePr>
          <p:nvPr>
            <p:extLst>
              <p:ext uri="{D42A27DB-BD31-4B8C-83A1-F6EECF244321}">
                <p14:modId xmlns:p14="http://schemas.microsoft.com/office/powerpoint/2010/main" val="3354201251"/>
              </p:ext>
            </p:extLst>
          </p:nvPr>
        </p:nvGraphicFramePr>
        <p:xfrm>
          <a:off x="990600" y="1524000"/>
          <a:ext cx="10058400" cy="4343400"/>
        </p:xfrm>
        <a:graphic>
          <a:graphicData uri="http://schemas.openxmlformats.org/drawingml/2006/table">
            <a:tbl>
              <a:tblPr firstRow="1" bandRow="1">
                <a:tableStyleId>{5C22544A-7EE6-4342-B048-85BDC9FD1C3A}</a:tableStyleId>
              </a:tblPr>
              <a:tblGrid>
                <a:gridCol w="3529792">
                  <a:extLst>
                    <a:ext uri="{9D8B030D-6E8A-4147-A177-3AD203B41FA5}">
                      <a16:colId xmlns:a16="http://schemas.microsoft.com/office/drawing/2014/main" val="3911057682"/>
                    </a:ext>
                  </a:extLst>
                </a:gridCol>
                <a:gridCol w="3220935">
                  <a:extLst>
                    <a:ext uri="{9D8B030D-6E8A-4147-A177-3AD203B41FA5}">
                      <a16:colId xmlns:a16="http://schemas.microsoft.com/office/drawing/2014/main" val="3702881371"/>
                    </a:ext>
                  </a:extLst>
                </a:gridCol>
                <a:gridCol w="3307673">
                  <a:extLst>
                    <a:ext uri="{9D8B030D-6E8A-4147-A177-3AD203B41FA5}">
                      <a16:colId xmlns:a16="http://schemas.microsoft.com/office/drawing/2014/main" val="130160639"/>
                    </a:ext>
                  </a:extLst>
                </a:gridCol>
              </a:tblGrid>
              <a:tr h="1118224">
                <a:tc>
                  <a:txBody>
                    <a:bodyPr/>
                    <a:lstStyle/>
                    <a:p>
                      <a:pPr algn="ctr"/>
                      <a:r>
                        <a:rPr lang="en-US" sz="2800" dirty="0">
                          <a:latin typeface="+mj-lt"/>
                          <a:ea typeface="Verdana" panose="020B0604030504040204" pitchFamily="34" charset="0"/>
                        </a:rPr>
                        <a:t>Summary</a:t>
                      </a:r>
                      <a:r>
                        <a:rPr lang="en-US" sz="2800" baseline="0" dirty="0">
                          <a:latin typeface="+mj-lt"/>
                          <a:ea typeface="Verdana" panose="020B0604030504040204" pitchFamily="34" charset="0"/>
                        </a:rPr>
                        <a:t> of Reported Studies</a:t>
                      </a:r>
                      <a:endParaRPr lang="en-US" sz="2800" dirty="0">
                        <a:latin typeface="+mj-lt"/>
                        <a:ea typeface="Verdana" panose="020B0604030504040204" pitchFamily="34" charset="0"/>
                      </a:endParaRPr>
                    </a:p>
                  </a:txBody>
                  <a:tcPr anchor="ctr"/>
                </a:tc>
                <a:tc>
                  <a:txBody>
                    <a:bodyPr/>
                    <a:lstStyle/>
                    <a:p>
                      <a:pPr algn="ctr"/>
                      <a:r>
                        <a:rPr lang="en-US" sz="2800" dirty="0">
                          <a:latin typeface="+mj-lt"/>
                          <a:ea typeface="Verdana" panose="020B0604030504040204" pitchFamily="34" charset="0"/>
                        </a:rPr>
                        <a:t>Low Risk Tumors</a:t>
                      </a:r>
                    </a:p>
                    <a:p>
                      <a:pPr algn="ctr"/>
                      <a:r>
                        <a:rPr lang="en-US" sz="2800" dirty="0">
                          <a:latin typeface="+mj-lt"/>
                          <a:ea typeface="Verdana" panose="020B0604030504040204" pitchFamily="34" charset="0"/>
                        </a:rPr>
                        <a:t>Local Control</a:t>
                      </a:r>
                    </a:p>
                  </a:txBody>
                  <a:tcPr anchor="ctr"/>
                </a:tc>
                <a:tc>
                  <a:txBody>
                    <a:bodyPr/>
                    <a:lstStyle/>
                    <a:p>
                      <a:pPr algn="ctr"/>
                      <a:r>
                        <a:rPr lang="en-US" sz="2800" dirty="0">
                          <a:latin typeface="+mj-lt"/>
                          <a:ea typeface="Verdana" panose="020B0604030504040204" pitchFamily="34" charset="0"/>
                        </a:rPr>
                        <a:t>High Risk</a:t>
                      </a:r>
                      <a:r>
                        <a:rPr lang="en-US" sz="2800" baseline="0" dirty="0">
                          <a:latin typeface="+mj-lt"/>
                          <a:ea typeface="Verdana" panose="020B0604030504040204" pitchFamily="34" charset="0"/>
                        </a:rPr>
                        <a:t> Tumors</a:t>
                      </a:r>
                    </a:p>
                    <a:p>
                      <a:pPr algn="ctr"/>
                      <a:r>
                        <a:rPr lang="en-US" sz="2800" baseline="0" dirty="0">
                          <a:latin typeface="+mj-lt"/>
                          <a:ea typeface="Verdana" panose="020B0604030504040204" pitchFamily="34" charset="0"/>
                        </a:rPr>
                        <a:t>Local Control</a:t>
                      </a:r>
                      <a:endParaRPr lang="en-US" sz="2800" dirty="0">
                        <a:latin typeface="+mj-lt"/>
                        <a:ea typeface="Verdana" panose="020B0604030504040204" pitchFamily="34" charset="0"/>
                      </a:endParaRPr>
                    </a:p>
                  </a:txBody>
                  <a:tcPr anchor="ctr"/>
                </a:tc>
                <a:extLst>
                  <a:ext uri="{0D108BD9-81ED-4DB2-BD59-A6C34878D82A}">
                    <a16:rowId xmlns:a16="http://schemas.microsoft.com/office/drawing/2014/main" val="1628169744"/>
                  </a:ext>
                </a:extLst>
              </a:tr>
              <a:tr h="1455149">
                <a:tc>
                  <a:txBody>
                    <a:bodyPr/>
                    <a:lstStyle/>
                    <a:p>
                      <a:r>
                        <a:rPr lang="en-US" sz="2800" dirty="0">
                          <a:latin typeface="+mj-lt"/>
                          <a:ea typeface="Verdana" panose="020B0604030504040204" pitchFamily="34" charset="0"/>
                        </a:rPr>
                        <a:t>Surgical </a:t>
                      </a:r>
                      <a:r>
                        <a:rPr lang="en-US" sz="2800" dirty="0">
                          <a:latin typeface="+mj-lt"/>
                          <a:ea typeface="Verdana" panose="020B0604030504040204" pitchFamily="34" charset="0"/>
                          <a:cs typeface="Verdana" panose="020B0604030504040204" pitchFamily="34" charset="0"/>
                        </a:rPr>
                        <a:t>Excision with Post-Operative Margin Assessment </a:t>
                      </a:r>
                      <a:endParaRPr lang="en-US" sz="2800" dirty="0">
                        <a:latin typeface="+mj-lt"/>
                        <a:ea typeface="Verdana" panose="020B0604030504040204" pitchFamily="34" charset="0"/>
                      </a:endParaRPr>
                    </a:p>
                  </a:txBody>
                  <a:tcPr anchor="ctr"/>
                </a:tc>
                <a:tc>
                  <a:txBody>
                    <a:bodyPr/>
                    <a:lstStyle/>
                    <a:p>
                      <a:pPr algn="ctr"/>
                      <a:r>
                        <a:rPr lang="en-US" sz="2800" dirty="0">
                          <a:latin typeface="+mj-lt"/>
                          <a:ea typeface="Verdana" panose="020B0604030504040204" pitchFamily="34" charset="0"/>
                        </a:rPr>
                        <a:t>90-95%</a:t>
                      </a:r>
                    </a:p>
                  </a:txBody>
                  <a:tcPr anchor="ctr"/>
                </a:tc>
                <a:tc>
                  <a:txBody>
                    <a:bodyPr/>
                    <a:lstStyle/>
                    <a:p>
                      <a:pPr algn="ctr"/>
                      <a:r>
                        <a:rPr lang="en-US" sz="2800" dirty="0">
                          <a:latin typeface="+mj-lt"/>
                          <a:ea typeface="Verdana" panose="020B0604030504040204" pitchFamily="34" charset="0"/>
                        </a:rPr>
                        <a:t>83-88%</a:t>
                      </a:r>
                    </a:p>
                  </a:txBody>
                  <a:tcPr anchor="ctr"/>
                </a:tc>
                <a:extLst>
                  <a:ext uri="{0D108BD9-81ED-4DB2-BD59-A6C34878D82A}">
                    <a16:rowId xmlns:a16="http://schemas.microsoft.com/office/drawing/2014/main" val="3657624955"/>
                  </a:ext>
                </a:extLst>
              </a:tr>
              <a:tr h="10141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mj-lt"/>
                          <a:ea typeface="Verdana" panose="020B0604030504040204" pitchFamily="34" charset="0"/>
                        </a:rPr>
                        <a:t>Mohs </a:t>
                      </a:r>
                      <a:r>
                        <a:rPr lang="en-US" sz="2800" dirty="0">
                          <a:latin typeface="+mj-lt"/>
                          <a:ea typeface="Verdana" panose="020B0604030504040204" pitchFamily="34" charset="0"/>
                          <a:cs typeface="Verdana" panose="020B0604030504040204" pitchFamily="34" charset="0"/>
                        </a:rPr>
                        <a:t>Micrographic Surgery</a:t>
                      </a:r>
                    </a:p>
                  </a:txBody>
                  <a:tcPr anchor="ctr"/>
                </a:tc>
                <a:tc>
                  <a:txBody>
                    <a:bodyPr/>
                    <a:lstStyle/>
                    <a:p>
                      <a:pPr algn="ctr"/>
                      <a:r>
                        <a:rPr lang="en-US" sz="2800" dirty="0">
                          <a:latin typeface="+mj-lt"/>
                          <a:ea typeface="Verdana" panose="020B0604030504040204" pitchFamily="34" charset="0"/>
                        </a:rPr>
                        <a:t>99%</a:t>
                      </a:r>
                    </a:p>
                  </a:txBody>
                  <a:tcPr anchor="ctr"/>
                </a:tc>
                <a:tc>
                  <a:txBody>
                    <a:bodyPr/>
                    <a:lstStyle/>
                    <a:p>
                      <a:pPr algn="ctr"/>
                      <a:r>
                        <a:rPr lang="en-US" sz="2800" dirty="0">
                          <a:latin typeface="+mj-lt"/>
                          <a:ea typeface="Verdana" panose="020B0604030504040204" pitchFamily="34" charset="0"/>
                        </a:rPr>
                        <a:t>90-94%</a:t>
                      </a:r>
                    </a:p>
                  </a:txBody>
                  <a:tcPr anchor="ctr"/>
                </a:tc>
                <a:extLst>
                  <a:ext uri="{0D108BD9-81ED-4DB2-BD59-A6C34878D82A}">
                    <a16:rowId xmlns:a16="http://schemas.microsoft.com/office/drawing/2014/main" val="3175702664"/>
                  </a:ext>
                </a:extLst>
              </a:tr>
              <a:tr h="7558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latin typeface="+mj-lt"/>
                          <a:ea typeface="Verdana" panose="020B0604030504040204" pitchFamily="34" charset="0"/>
                          <a:cs typeface="Verdana" panose="020B0604030504040204" pitchFamily="34" charset="0"/>
                        </a:rPr>
                        <a:t>Radiation Therapy</a:t>
                      </a:r>
                    </a:p>
                  </a:txBody>
                  <a:tcPr anchor="ctr"/>
                </a:tc>
                <a:tc>
                  <a:txBody>
                    <a:bodyPr/>
                    <a:lstStyle/>
                    <a:p>
                      <a:pPr algn="ctr"/>
                      <a:r>
                        <a:rPr lang="en-US" sz="2800" dirty="0">
                          <a:latin typeface="+mj-lt"/>
                          <a:ea typeface="Verdana" panose="020B0604030504040204" pitchFamily="34" charset="0"/>
                        </a:rPr>
                        <a:t>90-96%</a:t>
                      </a:r>
                    </a:p>
                  </a:txBody>
                  <a:tcPr anchor="ctr"/>
                </a:tc>
                <a:tc>
                  <a:txBody>
                    <a:bodyPr/>
                    <a:lstStyle/>
                    <a:p>
                      <a:pPr algn="ctr"/>
                      <a:r>
                        <a:rPr lang="en-US" sz="2800" dirty="0">
                          <a:latin typeface="+mj-lt"/>
                          <a:ea typeface="Verdana" panose="020B0604030504040204" pitchFamily="34" charset="0"/>
                        </a:rPr>
                        <a:t>80-88%</a:t>
                      </a:r>
                    </a:p>
                  </a:txBody>
                  <a:tcPr anchor="ctr"/>
                </a:tc>
                <a:extLst>
                  <a:ext uri="{0D108BD9-81ED-4DB2-BD59-A6C34878D82A}">
                    <a16:rowId xmlns:a16="http://schemas.microsoft.com/office/drawing/2014/main" val="2230091915"/>
                  </a:ext>
                </a:extLst>
              </a:tr>
            </a:tbl>
          </a:graphicData>
        </a:graphic>
      </p:graphicFrame>
    </p:spTree>
    <p:extLst>
      <p:ext uri="{BB962C8B-B14F-4D97-AF65-F5344CB8AC3E}">
        <p14:creationId xmlns:p14="http://schemas.microsoft.com/office/powerpoint/2010/main" val="1957871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4000" b="1" dirty="0">
                <a:solidFill>
                  <a:schemeClr val="tx2"/>
                </a:solidFill>
                <a:ea typeface="Verdana" panose="020B0604030504040204" pitchFamily="34" charset="0"/>
                <a:cs typeface="Verdana" panose="020B0604030504040204" pitchFamily="34" charset="0"/>
              </a:rPr>
              <a:t>Results of Treatment</a:t>
            </a:r>
          </a:p>
        </p:txBody>
      </p:sp>
      <p:sp>
        <p:nvSpPr>
          <p:cNvPr id="3" name="Content Placeholder 2"/>
          <p:cNvSpPr>
            <a:spLocks noGrp="1"/>
          </p:cNvSpPr>
          <p:nvPr>
            <p:ph idx="1"/>
          </p:nvPr>
        </p:nvSpPr>
        <p:spPr>
          <a:xfrm>
            <a:off x="2133600" y="1143000"/>
            <a:ext cx="7924800" cy="5638800"/>
          </a:xfrm>
        </p:spPr>
        <p:txBody>
          <a:bodyPr>
            <a:noAutofit/>
          </a:bodyPr>
          <a:lstStyle/>
          <a:p>
            <a:r>
              <a:rPr lang="en-US" sz="2000" dirty="0">
                <a:latin typeface="+mj-lt"/>
                <a:ea typeface="Verdana" panose="020B0604030504040204" pitchFamily="34" charset="0"/>
                <a:cs typeface="Verdana" panose="020B0604030504040204" pitchFamily="34" charset="0"/>
              </a:rPr>
              <a:t>Randomized evidence comparing RT to surgery for BCC of the face favors surgery in terms of both </a:t>
            </a:r>
            <a:r>
              <a:rPr lang="en-US" sz="2000" dirty="0" err="1">
                <a:latin typeface="+mj-lt"/>
                <a:ea typeface="Verdana" panose="020B0604030504040204" pitchFamily="34" charset="0"/>
                <a:cs typeface="Verdana" panose="020B0604030504040204" pitchFamily="34" charset="0"/>
              </a:rPr>
              <a:t>cosmesis</a:t>
            </a:r>
            <a:r>
              <a:rPr lang="en-US" sz="2000" dirty="0">
                <a:latin typeface="+mj-lt"/>
                <a:ea typeface="Verdana" panose="020B0604030504040204" pitchFamily="34" charset="0"/>
                <a:cs typeface="Verdana" panose="020B0604030504040204" pitchFamily="34" charset="0"/>
              </a:rPr>
              <a:t> and local control (Avril </a:t>
            </a:r>
            <a:r>
              <a:rPr lang="en-US" sz="2000" i="1" dirty="0">
                <a:latin typeface="+mj-lt"/>
                <a:ea typeface="Verdana" panose="020B0604030504040204" pitchFamily="34" charset="0"/>
                <a:cs typeface="Verdana" panose="020B0604030504040204" pitchFamily="34" charset="0"/>
              </a:rPr>
              <a:t>et al </a:t>
            </a:r>
            <a:r>
              <a:rPr lang="en-US" sz="2000" dirty="0">
                <a:latin typeface="+mj-lt"/>
                <a:ea typeface="Verdana" panose="020B0604030504040204" pitchFamily="34" charset="0"/>
                <a:cs typeface="Verdana" panose="020B0604030504040204" pitchFamily="34" charset="0"/>
              </a:rPr>
              <a:t>1997, Petit </a:t>
            </a:r>
            <a:r>
              <a:rPr lang="en-US" sz="2000" i="1" dirty="0">
                <a:latin typeface="+mj-lt"/>
                <a:ea typeface="Verdana" panose="020B0604030504040204" pitchFamily="34" charset="0"/>
                <a:cs typeface="Verdana" panose="020B0604030504040204" pitchFamily="34" charset="0"/>
              </a:rPr>
              <a:t>et al </a:t>
            </a:r>
            <a:r>
              <a:rPr lang="en-US" sz="2000" dirty="0">
                <a:latin typeface="+mj-lt"/>
                <a:ea typeface="Verdana" panose="020B0604030504040204" pitchFamily="34" charset="0"/>
                <a:cs typeface="Verdana" panose="020B0604030504040204" pitchFamily="34" charset="0"/>
              </a:rPr>
              <a:t>2000)</a:t>
            </a:r>
          </a:p>
          <a:p>
            <a:pPr lvl="1"/>
            <a:r>
              <a:rPr lang="en-US" sz="2000" dirty="0">
                <a:latin typeface="+mj-lt"/>
                <a:ea typeface="Verdana" panose="020B0604030504040204" pitchFamily="34" charset="0"/>
                <a:cs typeface="Verdana" panose="020B0604030504040204" pitchFamily="34" charset="0"/>
              </a:rPr>
              <a:t>However, nuances in patient selection may favor RT in some cases</a:t>
            </a:r>
          </a:p>
          <a:p>
            <a:endParaRPr lang="en-US" sz="2000" dirty="0">
              <a:latin typeface="+mj-lt"/>
              <a:ea typeface="Verdana" panose="020B0604030504040204" pitchFamily="34" charset="0"/>
              <a:cs typeface="Verdana" panose="020B0604030504040204" pitchFamily="34" charset="0"/>
            </a:endParaRPr>
          </a:p>
          <a:p>
            <a:r>
              <a:rPr lang="en-US" sz="2000" dirty="0">
                <a:latin typeface="+mj-lt"/>
                <a:ea typeface="Verdana" panose="020B0604030504040204" pitchFamily="34" charset="0"/>
                <a:cs typeface="Verdana" panose="020B0604030504040204" pitchFamily="34" charset="0"/>
              </a:rPr>
              <a:t>A more recent matched-pair </a:t>
            </a:r>
            <a:r>
              <a:rPr lang="en-US" sz="2000" dirty="0">
                <a:latin typeface="+mj-lt"/>
                <a:ea typeface="Verdana" panose="020B0604030504040204" pitchFamily="34" charset="0"/>
              </a:rPr>
              <a:t>cohort analysis of 369 patients (</a:t>
            </a:r>
            <a:r>
              <a:rPr lang="en-US" sz="2000" dirty="0">
                <a:latin typeface="+mj-lt"/>
                <a:ea typeface="Verdana" panose="020B0604030504040204" pitchFamily="34" charset="0"/>
                <a:cs typeface="Verdana" panose="020B0604030504040204" pitchFamily="34" charset="0"/>
              </a:rPr>
              <a:t>Patel </a:t>
            </a:r>
            <a:r>
              <a:rPr lang="en-US" sz="2000" i="1" dirty="0">
                <a:latin typeface="+mj-lt"/>
                <a:ea typeface="Verdana" panose="020B0604030504040204" pitchFamily="34" charset="0"/>
                <a:cs typeface="Verdana" panose="020B0604030504040204" pitchFamily="34" charset="0"/>
              </a:rPr>
              <a:t>et al </a:t>
            </a:r>
            <a:r>
              <a:rPr lang="en-US" sz="2000" dirty="0">
                <a:latin typeface="+mj-lt"/>
                <a:ea typeface="Verdana" panose="020B0604030504040204" pitchFamily="34" charset="0"/>
                <a:cs typeface="Verdana" panose="020B0604030504040204" pitchFamily="34" charset="0"/>
              </a:rPr>
              <a:t>2017) </a:t>
            </a:r>
            <a:r>
              <a:rPr lang="en-US" sz="2000" dirty="0">
                <a:latin typeface="+mj-lt"/>
                <a:ea typeface="Verdana" panose="020B0604030504040204" pitchFamily="34" charset="0"/>
              </a:rPr>
              <a:t>treated with electron brachytherapy vs. Mohs showed 3Y-LC rates of 99-100% in both groups</a:t>
            </a:r>
          </a:p>
          <a:p>
            <a:endParaRPr lang="en-US" sz="2000" dirty="0">
              <a:latin typeface="+mj-lt"/>
              <a:ea typeface="Verdana" panose="020B0604030504040204" pitchFamily="34" charset="0"/>
            </a:endParaRPr>
          </a:p>
          <a:p>
            <a:pPr fontAlgn="base"/>
            <a:r>
              <a:rPr lang="en-US" sz="2000" dirty="0"/>
              <a:t>Meta analysis (Drucker et al. 2018) of 40 RCTs show surgical treatments and external-beam radiation have low recurrence rates for the treatment of low-risk BCC</a:t>
            </a:r>
            <a:endParaRPr lang="en-US" sz="2000" dirty="0">
              <a:latin typeface="+mj-lt"/>
              <a:ea typeface="Verdana" panose="020B0604030504040204" pitchFamily="34" charset="0"/>
              <a:cs typeface="Verdana" panose="020B0604030504040204" pitchFamily="34" charset="0"/>
            </a:endParaRPr>
          </a:p>
          <a:p>
            <a:r>
              <a:rPr lang="en-US" sz="2000" dirty="0">
                <a:latin typeface="+mj-lt"/>
                <a:ea typeface="Verdana" panose="020B0604030504040204" pitchFamily="34" charset="0"/>
                <a:cs typeface="Verdana" panose="020B0604030504040204" pitchFamily="34" charset="0"/>
              </a:rPr>
              <a:t>Locally advanced tumors (i.e. those involving cartilage, bone, nerve and/or muscle) have lower cure rates (50-80%)</a:t>
            </a:r>
          </a:p>
        </p:txBody>
      </p:sp>
    </p:spTree>
    <p:extLst>
      <p:ext uri="{BB962C8B-B14F-4D97-AF65-F5344CB8AC3E}">
        <p14:creationId xmlns:p14="http://schemas.microsoft.com/office/powerpoint/2010/main" val="34198971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4000" b="1" dirty="0">
                <a:solidFill>
                  <a:schemeClr val="tx2"/>
                </a:solidFill>
                <a:ea typeface="Verdana" panose="020B0604030504040204" pitchFamily="34" charset="0"/>
                <a:cs typeface="Verdana" panose="020B0604030504040204" pitchFamily="34" charset="0"/>
              </a:rPr>
              <a:t>Radiation Target Volume</a:t>
            </a:r>
          </a:p>
        </p:txBody>
      </p:sp>
      <p:sp>
        <p:nvSpPr>
          <p:cNvPr id="3" name="Content Placeholder 2"/>
          <p:cNvSpPr>
            <a:spLocks noGrp="1"/>
          </p:cNvSpPr>
          <p:nvPr>
            <p:ph idx="1"/>
          </p:nvPr>
        </p:nvSpPr>
        <p:spPr>
          <a:xfrm>
            <a:off x="1981200" y="1417638"/>
            <a:ext cx="8229600" cy="4449762"/>
          </a:xfrm>
        </p:spPr>
        <p:txBody>
          <a:bodyPr>
            <a:normAutofit fontScale="92500" lnSpcReduction="20000"/>
          </a:bodyPr>
          <a:lstStyle/>
          <a:p>
            <a:r>
              <a:rPr lang="en-US" dirty="0">
                <a:latin typeface="+mj-lt"/>
                <a:ea typeface="Verdana" panose="020B0604030504040204" pitchFamily="34" charset="0"/>
                <a:cs typeface="Verdana" panose="020B0604030504040204" pitchFamily="34" charset="0"/>
              </a:rPr>
              <a:t>Typically covers entire tumor (or tumor bed) plus a 1-2 cm margin radially and 0.5-1cm in depth</a:t>
            </a:r>
          </a:p>
          <a:p>
            <a:endParaRPr lang="en-US" dirty="0">
              <a:latin typeface="+mj-lt"/>
              <a:ea typeface="Verdana" panose="020B0604030504040204" pitchFamily="34" charset="0"/>
              <a:cs typeface="Verdana" panose="020B0604030504040204" pitchFamily="34" charset="0"/>
            </a:endParaRPr>
          </a:p>
          <a:p>
            <a:r>
              <a:rPr lang="en-US" dirty="0">
                <a:latin typeface="+mj-lt"/>
                <a:ea typeface="Verdana" panose="020B0604030504040204" pitchFamily="34" charset="0"/>
                <a:cs typeface="Verdana" panose="020B0604030504040204" pitchFamily="34" charset="0"/>
              </a:rPr>
              <a:t>May consider tighter margins if adjacent to critical normal structures</a:t>
            </a:r>
          </a:p>
          <a:p>
            <a:endParaRPr lang="en-US" dirty="0">
              <a:latin typeface="+mj-lt"/>
              <a:ea typeface="Verdana" panose="020B0604030504040204" pitchFamily="34" charset="0"/>
              <a:cs typeface="Verdana" panose="020B0604030504040204" pitchFamily="34" charset="0"/>
            </a:endParaRPr>
          </a:p>
          <a:p>
            <a:r>
              <a:rPr lang="en-US" dirty="0">
                <a:latin typeface="+mj-lt"/>
                <a:ea typeface="Verdana" panose="020B0604030504040204" pitchFamily="34" charset="0"/>
                <a:cs typeface="Verdana" panose="020B0604030504040204" pitchFamily="34" charset="0"/>
              </a:rPr>
              <a:t>May consider more generous margins to cover a larger area of potential microscopic extension</a:t>
            </a:r>
          </a:p>
          <a:p>
            <a:pPr lvl="1"/>
            <a:r>
              <a:rPr lang="en-US" dirty="0">
                <a:latin typeface="+mj-lt"/>
                <a:ea typeface="Verdana" panose="020B0604030504040204" pitchFamily="34" charset="0"/>
                <a:cs typeface="Verdana" panose="020B0604030504040204" pitchFamily="34" charset="0"/>
              </a:rPr>
              <a:t>Larger tumor (&gt;2cm), high grade tumor, recurrent tumor, tumor with indistinct borders, sclerosing BCC histology, location along embryonic fusion planes</a:t>
            </a:r>
          </a:p>
          <a:p>
            <a:endParaRPr lang="en-US" dirty="0">
              <a:latin typeface="+mj-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39655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r>
              <a:rPr lang="en-US" b="1" dirty="0">
                <a:solidFill>
                  <a:schemeClr val="tx2"/>
                </a:solidFill>
                <a:ea typeface="Verdana" panose="020B0604030504040204" pitchFamily="34" charset="0"/>
                <a:cs typeface="Verdana" panose="020B0604030504040204" pitchFamily="34" charset="0"/>
              </a:rPr>
              <a:t>Special Scenarios: The Eye</a:t>
            </a:r>
          </a:p>
        </p:txBody>
      </p:sp>
      <p:sp>
        <p:nvSpPr>
          <p:cNvPr id="3" name="Content Placeholder 2"/>
          <p:cNvSpPr>
            <a:spLocks noGrp="1"/>
          </p:cNvSpPr>
          <p:nvPr>
            <p:ph idx="1"/>
          </p:nvPr>
        </p:nvSpPr>
        <p:spPr>
          <a:xfrm>
            <a:off x="1981200" y="1143000"/>
            <a:ext cx="8305800" cy="6019800"/>
          </a:xfrm>
        </p:spPr>
        <p:txBody>
          <a:bodyPr>
            <a:normAutofit fontScale="62500" lnSpcReduction="20000"/>
          </a:bodyPr>
          <a:lstStyle/>
          <a:p>
            <a:r>
              <a:rPr lang="en-US" dirty="0">
                <a:latin typeface="+mj-lt"/>
                <a:ea typeface="Verdana" panose="020B0604030504040204" pitchFamily="34" charset="0"/>
                <a:cs typeface="Verdana" panose="020B0604030504040204" pitchFamily="34" charset="0"/>
              </a:rPr>
              <a:t>Areas outside of the tumor volume to shield/spare:</a:t>
            </a:r>
          </a:p>
          <a:p>
            <a:pPr lvl="1"/>
            <a:r>
              <a:rPr lang="en-US" sz="2700" dirty="0">
                <a:latin typeface="+mj-lt"/>
                <a:ea typeface="Verdana" panose="020B0604030504040204" pitchFamily="34" charset="0"/>
                <a:cs typeface="Verdana" panose="020B0604030504040204" pitchFamily="34" charset="0"/>
              </a:rPr>
              <a:t>Lacrimal gland, to avoid xeropthalmia and keratoconjunctivitis</a:t>
            </a:r>
          </a:p>
          <a:p>
            <a:pPr lvl="1"/>
            <a:r>
              <a:rPr lang="en-US" sz="2700" dirty="0">
                <a:latin typeface="+mj-lt"/>
                <a:ea typeface="Verdana" panose="020B0604030504040204" pitchFamily="34" charset="0"/>
                <a:cs typeface="Verdana" panose="020B0604030504040204" pitchFamily="34" charset="0"/>
              </a:rPr>
              <a:t>Lacrimal duct to avoid stricture and epiphora</a:t>
            </a:r>
          </a:p>
          <a:p>
            <a:pPr lvl="1"/>
            <a:r>
              <a:rPr lang="en-US" sz="2700" dirty="0">
                <a:latin typeface="+mj-lt"/>
                <a:ea typeface="Verdana" panose="020B0604030504040204" pitchFamily="34" charset="0"/>
                <a:cs typeface="Verdana" panose="020B0604030504040204" pitchFamily="34" charset="0"/>
              </a:rPr>
              <a:t>The uninvolved eyelid to avoid </a:t>
            </a:r>
            <a:r>
              <a:rPr lang="en-US" sz="2700" dirty="0" err="1">
                <a:latin typeface="+mj-lt"/>
                <a:ea typeface="Verdana" panose="020B0604030504040204" pitchFamily="34" charset="0"/>
                <a:cs typeface="Verdana" panose="020B0604030504040204" pitchFamily="34" charset="0"/>
              </a:rPr>
              <a:t>ectropia</a:t>
            </a:r>
            <a:r>
              <a:rPr lang="en-US" sz="2700" dirty="0">
                <a:latin typeface="+mj-lt"/>
                <a:ea typeface="Verdana" panose="020B0604030504040204" pitchFamily="34" charset="0"/>
                <a:cs typeface="Verdana" panose="020B0604030504040204" pitchFamily="34" charset="0"/>
              </a:rPr>
              <a:t> or epilation of the eyelashes</a:t>
            </a:r>
          </a:p>
          <a:p>
            <a:endParaRPr lang="en-US" dirty="0">
              <a:latin typeface="+mj-lt"/>
              <a:ea typeface="Verdana" panose="020B0604030504040204" pitchFamily="34" charset="0"/>
              <a:cs typeface="Verdana" panose="020B0604030504040204" pitchFamily="34" charset="0"/>
            </a:endParaRPr>
          </a:p>
          <a:p>
            <a:r>
              <a:rPr lang="en-US" dirty="0">
                <a:latin typeface="+mj-lt"/>
                <a:ea typeface="Verdana" panose="020B0604030504040204" pitchFamily="34" charset="0"/>
                <a:cs typeface="Verdana" panose="020B0604030504040204" pitchFamily="34" charset="0"/>
              </a:rPr>
              <a:t>A tungsten eye shield can protect the superficial structures of the eye and lens </a:t>
            </a:r>
          </a:p>
          <a:p>
            <a:pPr lvl="1"/>
            <a:r>
              <a:rPr lang="en-US" sz="2700" dirty="0">
                <a:latin typeface="+mj-lt"/>
                <a:ea typeface="Verdana" panose="020B0604030504040204" pitchFamily="34" charset="0"/>
                <a:cs typeface="Verdana" panose="020B0604030504040204" pitchFamily="34" charset="0"/>
              </a:rPr>
              <a:t>Topical anesthetic facilitates shield placement</a:t>
            </a:r>
          </a:p>
          <a:p>
            <a:pPr lvl="1"/>
            <a:r>
              <a:rPr lang="en-US" sz="2700" dirty="0">
                <a:latin typeface="+mj-lt"/>
                <a:ea typeface="Verdana" panose="020B0604030504040204" pitchFamily="34" charset="0"/>
                <a:cs typeface="Verdana" panose="020B0604030504040204" pitchFamily="34" charset="0"/>
              </a:rPr>
              <a:t>Antibiotic ointment after removal</a:t>
            </a:r>
          </a:p>
          <a:p>
            <a:pPr lvl="1"/>
            <a:r>
              <a:rPr lang="en-US" sz="2700" dirty="0">
                <a:latin typeface="+mj-lt"/>
                <a:ea typeface="Verdana" panose="020B0604030504040204" pitchFamily="34" charset="0"/>
                <a:cs typeface="Verdana" panose="020B0604030504040204" pitchFamily="34" charset="0"/>
              </a:rPr>
              <a:t>Alternatively, can rotate the lens and cornea out of the beam by having the patient stare away from the beam during Tx</a:t>
            </a:r>
          </a:p>
          <a:p>
            <a:pPr lvl="1"/>
            <a:endParaRPr lang="en-US" sz="2700" dirty="0">
              <a:latin typeface="+mj-lt"/>
              <a:ea typeface="Verdana" panose="020B0604030504040204" pitchFamily="34" charset="0"/>
              <a:cs typeface="Verdana" panose="020B0604030504040204" pitchFamily="34" charset="0"/>
            </a:endParaRPr>
          </a:p>
          <a:p>
            <a:pPr marL="0" indent="0">
              <a:buNone/>
            </a:pPr>
            <a:endParaRPr lang="en-US" dirty="0">
              <a:latin typeface="+mj-lt"/>
              <a:ea typeface="Verdana" panose="020B0604030504040204" pitchFamily="34" charset="0"/>
              <a:cs typeface="Verdana" panose="020B0604030504040204" pitchFamily="34" charset="0"/>
            </a:endParaRPr>
          </a:p>
          <a:p>
            <a:pPr marL="0" indent="0">
              <a:buNone/>
            </a:pPr>
            <a:endParaRPr lang="en-US" dirty="0">
              <a:latin typeface="+mj-lt"/>
              <a:ea typeface="Verdana" panose="020B0604030504040204" pitchFamily="34" charset="0"/>
              <a:cs typeface="Verdana" panose="020B0604030504040204" pitchFamily="34" charset="0"/>
            </a:endParaRPr>
          </a:p>
          <a:p>
            <a:endParaRPr lang="en-US" dirty="0">
              <a:latin typeface="+mj-lt"/>
              <a:ea typeface="Verdana" panose="020B0604030504040204" pitchFamily="34" charset="0"/>
              <a:cs typeface="Verdana" panose="020B0604030504040204" pitchFamily="34" charset="0"/>
            </a:endParaRPr>
          </a:p>
          <a:p>
            <a:endParaRPr lang="en-US" dirty="0">
              <a:latin typeface="+mj-lt"/>
              <a:ea typeface="Verdana" panose="020B0604030504040204" pitchFamily="34" charset="0"/>
              <a:cs typeface="Verdana" panose="020B0604030504040204" pitchFamily="34" charset="0"/>
            </a:endParaRPr>
          </a:p>
          <a:p>
            <a:r>
              <a:rPr lang="en-US" dirty="0"/>
              <a:t>Brachytherapy can offer unique </a:t>
            </a:r>
            <a:r>
              <a:rPr lang="en-US" dirty="0" err="1"/>
              <a:t>dosimetric</a:t>
            </a:r>
            <a:r>
              <a:rPr lang="en-US" dirty="0"/>
              <a:t> advantages when treating periorbital, perioral, and nasal cutaneous targets</a:t>
            </a:r>
            <a:endParaRPr lang="en-US" dirty="0">
              <a:latin typeface="+mj-lt"/>
              <a:ea typeface="Verdana" panose="020B0604030504040204" pitchFamily="34" charset="0"/>
              <a:cs typeface="Verdana" panose="020B0604030504040204" pitchFamily="34" charset="0"/>
            </a:endParaRPr>
          </a:p>
          <a:p>
            <a:r>
              <a:rPr lang="en-US" dirty="0">
                <a:latin typeface="+mj-lt"/>
                <a:ea typeface="Verdana" panose="020B0604030504040204" pitchFamily="34" charset="0"/>
                <a:cs typeface="Verdana" panose="020B0604030504040204" pitchFamily="34" charset="0"/>
              </a:rPr>
              <a:t>The above complications often can be treated with minor surgical procedures</a:t>
            </a:r>
          </a:p>
        </p:txBody>
      </p:sp>
      <p:pic>
        <p:nvPicPr>
          <p:cNvPr id="8" name="Picture 7">
            <a:extLst>
              <a:ext uri="{FF2B5EF4-FFF2-40B4-BE49-F238E27FC236}">
                <a16:creationId xmlns:a16="http://schemas.microsoft.com/office/drawing/2014/main" id="{5290DEDF-02EF-4C69-A4FD-6E156A17A38A}"/>
              </a:ext>
            </a:extLst>
          </p:cNvPr>
          <p:cNvPicPr>
            <a:picLocks noChangeAspect="1"/>
          </p:cNvPicPr>
          <p:nvPr/>
        </p:nvPicPr>
        <p:blipFill>
          <a:blip r:embed="rId3"/>
          <a:stretch>
            <a:fillRect/>
          </a:stretch>
        </p:blipFill>
        <p:spPr>
          <a:xfrm>
            <a:off x="7162800" y="4188409"/>
            <a:ext cx="1878888" cy="1297976"/>
          </a:xfrm>
          <a:prstGeom prst="rect">
            <a:avLst/>
          </a:prstGeom>
        </p:spPr>
      </p:pic>
      <p:pic>
        <p:nvPicPr>
          <p:cNvPr id="9" name="Picture 8">
            <a:extLst>
              <a:ext uri="{FF2B5EF4-FFF2-40B4-BE49-F238E27FC236}">
                <a16:creationId xmlns:a16="http://schemas.microsoft.com/office/drawing/2014/main" id="{97BB7D73-7794-470B-BCE1-E368F1F55DF2}"/>
              </a:ext>
            </a:extLst>
          </p:cNvPr>
          <p:cNvPicPr>
            <a:picLocks noChangeAspect="1"/>
          </p:cNvPicPr>
          <p:nvPr/>
        </p:nvPicPr>
        <p:blipFill>
          <a:blip r:embed="rId4"/>
          <a:stretch>
            <a:fillRect/>
          </a:stretch>
        </p:blipFill>
        <p:spPr>
          <a:xfrm>
            <a:off x="2848228" y="4152900"/>
            <a:ext cx="1386777" cy="1368997"/>
          </a:xfrm>
          <a:prstGeom prst="rect">
            <a:avLst/>
          </a:prstGeom>
        </p:spPr>
      </p:pic>
      <p:pic>
        <p:nvPicPr>
          <p:cNvPr id="11" name="Picture 10">
            <a:extLst>
              <a:ext uri="{FF2B5EF4-FFF2-40B4-BE49-F238E27FC236}">
                <a16:creationId xmlns:a16="http://schemas.microsoft.com/office/drawing/2014/main" id="{89EE7DF6-A602-4FDF-945F-89D77B5432FC}"/>
              </a:ext>
            </a:extLst>
          </p:cNvPr>
          <p:cNvPicPr>
            <a:picLocks noChangeAspect="1"/>
          </p:cNvPicPr>
          <p:nvPr/>
        </p:nvPicPr>
        <p:blipFill>
          <a:blip r:embed="rId5"/>
          <a:stretch>
            <a:fillRect/>
          </a:stretch>
        </p:blipFill>
        <p:spPr>
          <a:xfrm>
            <a:off x="4752065" y="4192432"/>
            <a:ext cx="1771012" cy="1289931"/>
          </a:xfrm>
          <a:prstGeom prst="rect">
            <a:avLst/>
          </a:prstGeom>
        </p:spPr>
      </p:pic>
    </p:spTree>
    <p:extLst>
      <p:ext uri="{BB962C8B-B14F-4D97-AF65-F5344CB8AC3E}">
        <p14:creationId xmlns:p14="http://schemas.microsoft.com/office/powerpoint/2010/main" val="1230204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r>
              <a:rPr lang="en-US" sz="4000" b="1" dirty="0">
                <a:solidFill>
                  <a:schemeClr val="tx2"/>
                </a:solidFill>
                <a:ea typeface="Verdana" panose="020B0604030504040204" pitchFamily="34" charset="0"/>
                <a:cs typeface="Verdana" panose="020B0604030504040204" pitchFamily="34" charset="0"/>
              </a:rPr>
              <a:t>Special Scenarios</a:t>
            </a:r>
          </a:p>
        </p:txBody>
      </p:sp>
      <p:sp>
        <p:nvSpPr>
          <p:cNvPr id="3" name="Content Placeholder 2"/>
          <p:cNvSpPr>
            <a:spLocks noGrp="1"/>
          </p:cNvSpPr>
          <p:nvPr>
            <p:ph idx="1"/>
          </p:nvPr>
        </p:nvSpPr>
        <p:spPr>
          <a:xfrm>
            <a:off x="1981200" y="1600200"/>
            <a:ext cx="5410200" cy="4876800"/>
          </a:xfrm>
        </p:spPr>
        <p:txBody>
          <a:bodyPr>
            <a:normAutofit fontScale="70000" lnSpcReduction="20000"/>
          </a:bodyPr>
          <a:lstStyle/>
          <a:p>
            <a:r>
              <a:rPr lang="en-US" dirty="0">
                <a:latin typeface="+mj-lt"/>
                <a:ea typeface="Verdana" panose="020B0604030504040204" pitchFamily="34" charset="0"/>
                <a:cs typeface="Verdana" panose="020B0604030504040204" pitchFamily="34" charset="0"/>
              </a:rPr>
              <a:t>Nose</a:t>
            </a:r>
          </a:p>
          <a:p>
            <a:pPr lvl="1"/>
            <a:r>
              <a:rPr lang="en-US" dirty="0">
                <a:latin typeface="+mj-lt"/>
                <a:ea typeface="Verdana" panose="020B0604030504040204" pitchFamily="34" charset="0"/>
                <a:cs typeface="Verdana" panose="020B0604030504040204" pitchFamily="34" charset="0"/>
              </a:rPr>
              <a:t>Sloping surface </a:t>
            </a:r>
            <a:r>
              <a:rPr lang="en-US" dirty="0">
                <a:latin typeface="+mj-lt"/>
                <a:ea typeface="Verdana" panose="020B0604030504040204" pitchFamily="34" charset="0"/>
                <a:cs typeface="Verdana" panose="020B0604030504040204" pitchFamily="34" charset="0"/>
                <a:sym typeface="Wingdings" panose="05000000000000000000" pitchFamily="2" charset="2"/>
              </a:rPr>
              <a:t> may </a:t>
            </a:r>
            <a:r>
              <a:rPr lang="en-US" dirty="0">
                <a:latin typeface="+mj-lt"/>
                <a:ea typeface="Verdana" panose="020B0604030504040204" pitchFamily="34" charset="0"/>
                <a:cs typeface="Verdana" panose="020B0604030504040204" pitchFamily="34" charset="0"/>
              </a:rPr>
              <a:t>use tissue equivalent material on outside to ensure a flat surface and homogeneous dose </a:t>
            </a:r>
          </a:p>
          <a:p>
            <a:pPr lvl="1"/>
            <a:r>
              <a:rPr lang="en-US" dirty="0">
                <a:latin typeface="+mj-lt"/>
                <a:ea typeface="Verdana" panose="020B0604030504040204" pitchFamily="34" charset="0"/>
                <a:cs typeface="Verdana" panose="020B0604030504040204" pitchFamily="34" charset="0"/>
              </a:rPr>
              <a:t>Lead strips coated with either wax or dental acrylic placed directly in the nose to shield the nasal septum and canal</a:t>
            </a:r>
          </a:p>
          <a:p>
            <a:pPr lvl="1"/>
            <a:r>
              <a:rPr lang="en-US" sz="2400" dirty="0">
                <a:ea typeface="Verdana" panose="020B0604030504040204" pitchFamily="34" charset="0"/>
                <a:cs typeface="Verdana" panose="020B0604030504040204" pitchFamily="34" charset="0"/>
              </a:rPr>
              <a:t>Brachytherapy can also be used to treat these tumors instead of external beam radiotherapy</a:t>
            </a:r>
          </a:p>
          <a:p>
            <a:pPr lvl="1"/>
            <a:endParaRPr lang="en-US" dirty="0">
              <a:latin typeface="+mj-lt"/>
              <a:ea typeface="Verdana" panose="020B0604030504040204" pitchFamily="34" charset="0"/>
              <a:cs typeface="Verdana" panose="020B0604030504040204" pitchFamily="34" charset="0"/>
            </a:endParaRPr>
          </a:p>
          <a:p>
            <a:pPr lvl="1"/>
            <a:endParaRPr lang="en-US" dirty="0">
              <a:latin typeface="+mj-lt"/>
              <a:ea typeface="Verdana" panose="020B0604030504040204" pitchFamily="34" charset="0"/>
              <a:cs typeface="Verdana" panose="020B0604030504040204" pitchFamily="34" charset="0"/>
            </a:endParaRPr>
          </a:p>
          <a:p>
            <a:r>
              <a:rPr lang="en-US" dirty="0">
                <a:latin typeface="+mj-lt"/>
                <a:ea typeface="Verdana" panose="020B0604030504040204" pitchFamily="34" charset="0"/>
                <a:cs typeface="Verdana" panose="020B0604030504040204" pitchFamily="34" charset="0"/>
              </a:rPr>
              <a:t>Mouth</a:t>
            </a:r>
          </a:p>
          <a:p>
            <a:pPr lvl="1"/>
            <a:r>
              <a:rPr lang="en-US" dirty="0">
                <a:latin typeface="+mj-lt"/>
                <a:ea typeface="Verdana" panose="020B0604030504040204" pitchFamily="34" charset="0"/>
                <a:cs typeface="Verdana" panose="020B0604030504040204" pitchFamily="34" charset="0"/>
              </a:rPr>
              <a:t>Similar shields are placed under the lip to protect the gingiva and oral mucosa.</a:t>
            </a:r>
          </a:p>
          <a:p>
            <a:pPr lvl="1"/>
            <a:r>
              <a:rPr lang="en-US" sz="2400" dirty="0">
                <a:ea typeface="Verdana" panose="020B0604030504040204" pitchFamily="34" charset="0"/>
                <a:cs typeface="Verdana" panose="020B0604030504040204" pitchFamily="34" charset="0"/>
              </a:rPr>
              <a:t>Brachytherapy can also be used to treat these tumors instead of external beam radiotherapy</a:t>
            </a:r>
          </a:p>
          <a:p>
            <a:pPr lvl="1"/>
            <a:endParaRPr lang="en-US" dirty="0">
              <a:latin typeface="+mj-lt"/>
              <a:ea typeface="Verdana" panose="020B0604030504040204" pitchFamily="34" charset="0"/>
              <a:cs typeface="Verdana" panose="020B0604030504040204" pitchFamily="34" charset="0"/>
            </a:endParaRPr>
          </a:p>
        </p:txBody>
      </p:sp>
      <p:pic>
        <p:nvPicPr>
          <p:cNvPr id="5" name="Picture 4" descr="A picture containing sitting, brown, pink, close&#10;&#10;Description automatically generated">
            <a:extLst>
              <a:ext uri="{FF2B5EF4-FFF2-40B4-BE49-F238E27FC236}">
                <a16:creationId xmlns:a16="http://schemas.microsoft.com/office/drawing/2014/main" id="{002459FC-5291-4FEB-A8E5-7546B07AA9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0" y="4343400"/>
            <a:ext cx="2438400" cy="2438400"/>
          </a:xfrm>
          <a:prstGeom prst="rect">
            <a:avLst/>
          </a:prstGeom>
        </p:spPr>
      </p:pic>
      <p:pic>
        <p:nvPicPr>
          <p:cNvPr id="6" name="Picture 5">
            <a:extLst>
              <a:ext uri="{FF2B5EF4-FFF2-40B4-BE49-F238E27FC236}">
                <a16:creationId xmlns:a16="http://schemas.microsoft.com/office/drawing/2014/main" id="{1BD21680-104F-446F-9F18-646C4487718E}"/>
              </a:ext>
            </a:extLst>
          </p:cNvPr>
          <p:cNvPicPr>
            <a:picLocks noChangeAspect="1"/>
          </p:cNvPicPr>
          <p:nvPr/>
        </p:nvPicPr>
        <p:blipFill>
          <a:blip r:embed="rId3"/>
          <a:stretch>
            <a:fillRect/>
          </a:stretch>
        </p:blipFill>
        <p:spPr>
          <a:xfrm>
            <a:off x="7391400" y="1865490"/>
            <a:ext cx="2667000" cy="2173110"/>
          </a:xfrm>
          <a:prstGeom prst="rect">
            <a:avLst/>
          </a:prstGeom>
        </p:spPr>
      </p:pic>
    </p:spTree>
    <p:extLst>
      <p:ext uri="{BB962C8B-B14F-4D97-AF65-F5344CB8AC3E}">
        <p14:creationId xmlns:p14="http://schemas.microsoft.com/office/powerpoint/2010/main" val="27810206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r>
              <a:rPr lang="en-US" sz="4000" b="1" dirty="0">
                <a:solidFill>
                  <a:schemeClr val="tx2"/>
                </a:solidFill>
                <a:ea typeface="Verdana" pitchFamily="34" charset="0"/>
                <a:cs typeface="Verdana" pitchFamily="34" charset="0"/>
              </a:rPr>
              <a:t>Learning Objectives</a:t>
            </a:r>
          </a:p>
        </p:txBody>
      </p:sp>
      <p:sp>
        <p:nvSpPr>
          <p:cNvPr id="3" name="Content Placeholder 2"/>
          <p:cNvSpPr>
            <a:spLocks noGrp="1"/>
          </p:cNvSpPr>
          <p:nvPr>
            <p:ph idx="1"/>
          </p:nvPr>
        </p:nvSpPr>
        <p:spPr>
          <a:xfrm>
            <a:off x="914400" y="1295400"/>
            <a:ext cx="10210800" cy="5410200"/>
          </a:xfrm>
        </p:spPr>
        <p:txBody>
          <a:bodyPr>
            <a:noAutofit/>
          </a:bodyPr>
          <a:lstStyle/>
          <a:p>
            <a:pPr lvl="0"/>
            <a:r>
              <a:rPr lang="en-US" sz="2800" dirty="0">
                <a:latin typeface="+mj-lt"/>
                <a:ea typeface="Verdana" panose="020B0604030504040204" pitchFamily="34" charset="0"/>
              </a:rPr>
              <a:t>Understand basic principles of radiation therapy and the modalities used to deliver it for skin cancer</a:t>
            </a:r>
          </a:p>
          <a:p>
            <a:pPr marL="0" lvl="0" indent="0">
              <a:buNone/>
            </a:pPr>
            <a:endParaRPr lang="en-US" sz="2800" dirty="0">
              <a:latin typeface="+mj-lt"/>
              <a:ea typeface="Verdana" panose="020B0604030504040204" pitchFamily="34" charset="0"/>
            </a:endParaRPr>
          </a:p>
          <a:p>
            <a:r>
              <a:rPr lang="en-US" sz="2800" dirty="0">
                <a:latin typeface="+mj-lt"/>
                <a:ea typeface="Verdana" panose="020B0604030504040204" pitchFamily="34" charset="0"/>
              </a:rPr>
              <a:t>Discuss indications for definitive and adjuvant radiation therapy in the management of keratinocyte skin cancer</a:t>
            </a:r>
          </a:p>
          <a:p>
            <a:endParaRPr lang="en-US" sz="2800" dirty="0">
              <a:latin typeface="+mj-lt"/>
              <a:ea typeface="Verdana" panose="020B0604030504040204" pitchFamily="34" charset="0"/>
            </a:endParaRPr>
          </a:p>
          <a:p>
            <a:r>
              <a:rPr lang="en-US" sz="2800" dirty="0">
                <a:latin typeface="+mj-lt"/>
                <a:ea typeface="Verdana" panose="020B0604030504040204" pitchFamily="34" charset="0"/>
              </a:rPr>
              <a:t>Understand expected skin toxicity from radiation and its management</a:t>
            </a:r>
          </a:p>
          <a:p>
            <a:endParaRPr lang="en-US" sz="2800" dirty="0">
              <a:latin typeface="+mj-lt"/>
              <a:ea typeface="Verdana" panose="020B0604030504040204" pitchFamily="34" charset="0"/>
            </a:endParaRPr>
          </a:p>
          <a:p>
            <a:r>
              <a:rPr lang="en-US" sz="2800" dirty="0">
                <a:latin typeface="+mj-lt"/>
                <a:ea typeface="Verdana" panose="020B0604030504040204" pitchFamily="34" charset="0"/>
              </a:rPr>
              <a:t>Discuss the role of radiation therapy in the management of other cutaneous conditions</a:t>
            </a:r>
          </a:p>
        </p:txBody>
      </p:sp>
    </p:spTree>
    <p:extLst>
      <p:ext uri="{BB962C8B-B14F-4D97-AF65-F5344CB8AC3E}">
        <p14:creationId xmlns:p14="http://schemas.microsoft.com/office/powerpoint/2010/main" val="51250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28812"/>
            <a:ext cx="8229600" cy="1143000"/>
          </a:xfrm>
        </p:spPr>
        <p:txBody>
          <a:bodyPr>
            <a:normAutofit/>
          </a:bodyPr>
          <a:lstStyle/>
          <a:p>
            <a:r>
              <a:rPr lang="en-US" sz="4000" b="1" dirty="0">
                <a:solidFill>
                  <a:schemeClr val="tx2"/>
                </a:solidFill>
                <a:ea typeface="Verdana" panose="020B0604030504040204" pitchFamily="34" charset="0"/>
                <a:cs typeface="Verdana" panose="020B0604030504040204" pitchFamily="34" charset="0"/>
              </a:rPr>
              <a:t>Special Scenarios</a:t>
            </a:r>
          </a:p>
        </p:txBody>
      </p:sp>
      <p:sp>
        <p:nvSpPr>
          <p:cNvPr id="3" name="Content Placeholder 2"/>
          <p:cNvSpPr>
            <a:spLocks noGrp="1"/>
          </p:cNvSpPr>
          <p:nvPr>
            <p:ph idx="1"/>
          </p:nvPr>
        </p:nvSpPr>
        <p:spPr>
          <a:xfrm>
            <a:off x="914400" y="1600200"/>
            <a:ext cx="10134600" cy="4114800"/>
          </a:xfrm>
        </p:spPr>
        <p:txBody>
          <a:bodyPr>
            <a:normAutofit lnSpcReduction="10000"/>
          </a:bodyPr>
          <a:lstStyle/>
          <a:p>
            <a:r>
              <a:rPr lang="en-US" dirty="0">
                <a:latin typeface="+mj-lt"/>
                <a:ea typeface="Verdana" panose="020B0604030504040204" pitchFamily="34" charset="0"/>
                <a:cs typeface="Verdana" panose="020B0604030504040204" pitchFamily="34" charset="0"/>
              </a:rPr>
              <a:t>Ear </a:t>
            </a:r>
          </a:p>
          <a:p>
            <a:pPr lvl="1"/>
            <a:r>
              <a:rPr lang="en-US" dirty="0">
                <a:latin typeface="+mj-lt"/>
                <a:ea typeface="Verdana" panose="020B0604030504040204" pitchFamily="34" charset="0"/>
                <a:cs typeface="Verdana" panose="020B0604030504040204" pitchFamily="34" charset="0"/>
              </a:rPr>
              <a:t>A shield can be used behind the ear to treat auricle lesions</a:t>
            </a:r>
          </a:p>
          <a:p>
            <a:pPr lvl="1"/>
            <a:r>
              <a:rPr lang="en-US" dirty="0">
                <a:latin typeface="+mj-lt"/>
                <a:ea typeface="Verdana" panose="020B0604030504040204" pitchFamily="34" charset="0"/>
                <a:cs typeface="Verdana" panose="020B0604030504040204" pitchFamily="34" charset="0"/>
              </a:rPr>
              <a:t>To minimize the irregular shape, may try to flatten the ear or put water in the concha and external auditory canal</a:t>
            </a:r>
          </a:p>
          <a:p>
            <a:endParaRPr lang="en-US" dirty="0">
              <a:latin typeface="+mj-lt"/>
              <a:ea typeface="Verdana" panose="020B0604030504040204" pitchFamily="34" charset="0"/>
              <a:cs typeface="Verdana" panose="020B0604030504040204" pitchFamily="34" charset="0"/>
            </a:endParaRPr>
          </a:p>
          <a:p>
            <a:r>
              <a:rPr lang="en-US" dirty="0">
                <a:latin typeface="+mj-lt"/>
                <a:ea typeface="Verdana" panose="020B0604030504040204" pitchFamily="34" charset="0"/>
                <a:cs typeface="Verdana" panose="020B0604030504040204" pitchFamily="34" charset="0"/>
              </a:rPr>
              <a:t>Elderly Patients </a:t>
            </a:r>
          </a:p>
          <a:p>
            <a:pPr lvl="1"/>
            <a:r>
              <a:rPr lang="en-US" dirty="0">
                <a:latin typeface="+mj-lt"/>
                <a:ea typeface="Verdana" panose="020B0604030504040204" pitchFamily="34" charset="0"/>
              </a:rPr>
              <a:t>Brachytherapy may be preferred if patient has limited mobility, and positioning for daily external beam RT may be challenging</a:t>
            </a:r>
          </a:p>
          <a:p>
            <a:endParaRPr lang="en-US" dirty="0">
              <a:latin typeface="+mj-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263362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990600"/>
            <a:ext cx="9144000" cy="5105400"/>
          </a:xfrm>
        </p:spPr>
        <p:txBody>
          <a:bodyPr>
            <a:noAutofit/>
          </a:bodyPr>
          <a:lstStyle/>
          <a:p>
            <a:r>
              <a:rPr lang="en-US" sz="4000" b="1" dirty="0">
                <a:solidFill>
                  <a:schemeClr val="tx2"/>
                </a:solidFill>
                <a:ea typeface="Verdana" pitchFamily="34" charset="0"/>
                <a:cs typeface="Verdana" pitchFamily="34" charset="0"/>
              </a:rPr>
              <a:t>Adjuvant RT for Basal Cell Carcinoma</a:t>
            </a:r>
            <a:br>
              <a:rPr lang="en-US" sz="4000" b="1" dirty="0">
                <a:solidFill>
                  <a:schemeClr val="tx2"/>
                </a:solidFill>
                <a:ea typeface="Verdana" pitchFamily="34" charset="0"/>
                <a:cs typeface="Verdana" pitchFamily="34" charset="0"/>
              </a:rPr>
            </a:br>
            <a:r>
              <a:rPr lang="en-US" sz="4000" b="1" dirty="0">
                <a:solidFill>
                  <a:schemeClr val="tx2"/>
                </a:solidFill>
                <a:ea typeface="Verdana" pitchFamily="34" charset="0"/>
                <a:cs typeface="Verdana" pitchFamily="34" charset="0"/>
              </a:rPr>
              <a:t>and Squamous Cell Carcinoma</a:t>
            </a:r>
          </a:p>
        </p:txBody>
      </p:sp>
    </p:spTree>
    <p:extLst>
      <p:ext uri="{BB962C8B-B14F-4D97-AF65-F5344CB8AC3E}">
        <p14:creationId xmlns:p14="http://schemas.microsoft.com/office/powerpoint/2010/main" val="3596292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1263"/>
            <a:ext cx="8229600" cy="1143000"/>
          </a:xfrm>
        </p:spPr>
        <p:txBody>
          <a:bodyPr>
            <a:normAutofit fontScale="90000"/>
          </a:bodyPr>
          <a:lstStyle/>
          <a:p>
            <a:r>
              <a:rPr lang="en-US" sz="4000" b="1" dirty="0">
                <a:solidFill>
                  <a:schemeClr val="tx2"/>
                </a:solidFill>
                <a:latin typeface="Verdana" panose="020B0604030504040204" pitchFamily="34" charset="0"/>
                <a:ea typeface="Verdana" panose="020B0604030504040204" pitchFamily="34" charset="0"/>
                <a:cs typeface="Verdana" panose="020B0604030504040204" pitchFamily="34" charset="0"/>
              </a:rPr>
              <a:t>Indications for Adjuvant RT </a:t>
            </a:r>
            <a:br>
              <a:rPr lang="en-US" sz="4000" b="1" dirty="0">
                <a:solidFill>
                  <a:schemeClr val="tx2"/>
                </a:solidFill>
                <a:latin typeface="Verdana" panose="020B0604030504040204" pitchFamily="34" charset="0"/>
                <a:ea typeface="Verdana" panose="020B0604030504040204" pitchFamily="34" charset="0"/>
                <a:cs typeface="Verdana" panose="020B0604030504040204" pitchFamily="34" charset="0"/>
              </a:rPr>
            </a:br>
            <a:r>
              <a:rPr lang="en-US" sz="4000" b="1" dirty="0">
                <a:solidFill>
                  <a:schemeClr val="tx2"/>
                </a:solidFill>
                <a:latin typeface="Verdana" panose="020B0604030504040204" pitchFamily="34" charset="0"/>
                <a:ea typeface="Verdana" panose="020B0604030504040204" pitchFamily="34" charset="0"/>
                <a:cs typeface="Verdana" panose="020B0604030504040204" pitchFamily="34" charset="0"/>
              </a:rPr>
              <a:t>to Tumor Bed for SCC</a:t>
            </a:r>
          </a:p>
        </p:txBody>
      </p:sp>
      <p:sp>
        <p:nvSpPr>
          <p:cNvPr id="3" name="Content Placeholder 2"/>
          <p:cNvSpPr>
            <a:spLocks noGrp="1"/>
          </p:cNvSpPr>
          <p:nvPr>
            <p:ph idx="1"/>
          </p:nvPr>
        </p:nvSpPr>
        <p:spPr>
          <a:xfrm>
            <a:off x="838200" y="1371600"/>
            <a:ext cx="6934200" cy="5486400"/>
          </a:xfrm>
        </p:spPr>
        <p:txBody>
          <a:bodyPr>
            <a:noAutofit/>
          </a:bodyPr>
          <a:lstStyle/>
          <a:p>
            <a:r>
              <a:rPr lang="en-US" sz="2100" dirty="0">
                <a:latin typeface="Verdana" panose="020B0604030504040204" pitchFamily="34" charset="0"/>
                <a:ea typeface="Verdana" panose="020B0604030504040204" pitchFamily="34" charset="0"/>
                <a:cs typeface="Verdana" panose="020B0604030504040204" pitchFamily="34" charset="0"/>
              </a:rPr>
              <a:t>Close or positive margins than cannot be cleared surgically </a:t>
            </a:r>
          </a:p>
          <a:p>
            <a:endParaRPr lang="en-US" sz="2100" dirty="0">
              <a:latin typeface="Verdana" panose="020B0604030504040204" pitchFamily="34" charset="0"/>
              <a:ea typeface="Verdana" panose="020B0604030504040204" pitchFamily="34" charset="0"/>
              <a:cs typeface="Verdana" panose="020B0604030504040204" pitchFamily="34" charset="0"/>
            </a:endParaRPr>
          </a:p>
          <a:p>
            <a:r>
              <a:rPr lang="en-US" sz="2100" dirty="0">
                <a:latin typeface="Verdana" panose="020B0604030504040204" pitchFamily="34" charset="0"/>
                <a:ea typeface="Verdana" panose="020B0604030504040204" pitchFamily="34" charset="0"/>
                <a:cs typeface="Verdana" panose="020B0604030504040204" pitchFamily="34" charset="0"/>
              </a:rPr>
              <a:t>Clinically or radiographically apparent perineural invasion (PNI)</a:t>
            </a:r>
          </a:p>
          <a:p>
            <a:endParaRPr lang="en-US" sz="2100" dirty="0">
              <a:latin typeface="Verdana" panose="020B0604030504040204" pitchFamily="34" charset="0"/>
              <a:ea typeface="Verdana" panose="020B0604030504040204" pitchFamily="34" charset="0"/>
              <a:cs typeface="Verdana" panose="020B0604030504040204" pitchFamily="34" charset="0"/>
            </a:endParaRPr>
          </a:p>
          <a:p>
            <a:r>
              <a:rPr lang="en-US" sz="2100" dirty="0">
                <a:latin typeface="Verdana" panose="020B0604030504040204" pitchFamily="34" charset="0"/>
                <a:ea typeface="Verdana" panose="020B0604030504040204" pitchFamily="34" charset="0"/>
                <a:cs typeface="Verdana" panose="020B0604030504040204" pitchFamily="34" charset="0"/>
              </a:rPr>
              <a:t>Recurrent SCC s/p prior margin-negative resection</a:t>
            </a:r>
          </a:p>
          <a:p>
            <a:endParaRPr lang="en-US" sz="2100" dirty="0">
              <a:latin typeface="Verdana" panose="020B0604030504040204" pitchFamily="34" charset="0"/>
              <a:ea typeface="Verdana" panose="020B0604030504040204" pitchFamily="34" charset="0"/>
              <a:cs typeface="Verdana" panose="020B0604030504040204" pitchFamily="34" charset="0"/>
            </a:endParaRPr>
          </a:p>
          <a:p>
            <a:r>
              <a:rPr lang="en-US" sz="2100" dirty="0">
                <a:latin typeface="Verdana" panose="020B0604030504040204" pitchFamily="34" charset="0"/>
                <a:ea typeface="Verdana" panose="020B0604030504040204" pitchFamily="34" charset="0"/>
                <a:cs typeface="Verdana" panose="020B0604030504040204" pitchFamily="34" charset="0"/>
              </a:rPr>
              <a:t>pT3-4 (&gt;4cm, PNI, deep invasion &gt;6mm or beyond </a:t>
            </a:r>
            <a:r>
              <a:rPr lang="en-US" sz="2100" dirty="0" err="1">
                <a:latin typeface="Verdana" panose="020B0604030504040204" pitchFamily="34" charset="0"/>
                <a:ea typeface="Verdana" panose="020B0604030504040204" pitchFamily="34" charset="0"/>
                <a:cs typeface="Verdana" panose="020B0604030504040204" pitchFamily="34" charset="0"/>
              </a:rPr>
              <a:t>subQ</a:t>
            </a:r>
            <a:r>
              <a:rPr lang="en-US" sz="2100" dirty="0">
                <a:latin typeface="Verdana" panose="020B0604030504040204" pitchFamily="34" charset="0"/>
                <a:ea typeface="Verdana" panose="020B0604030504040204" pitchFamily="34" charset="0"/>
                <a:cs typeface="Verdana" panose="020B0604030504040204" pitchFamily="34" charset="0"/>
              </a:rPr>
              <a:t> fat, or invasion of bone, skull base, or foramen) </a:t>
            </a:r>
          </a:p>
          <a:p>
            <a:endParaRPr lang="en-US" sz="2100" dirty="0">
              <a:latin typeface="Verdana" panose="020B0604030504040204" pitchFamily="34" charset="0"/>
              <a:ea typeface="Verdana" panose="020B0604030504040204" pitchFamily="34" charset="0"/>
              <a:cs typeface="Verdana" panose="020B0604030504040204" pitchFamily="34" charset="0"/>
            </a:endParaRPr>
          </a:p>
          <a:p>
            <a:r>
              <a:rPr lang="en-US" sz="2100" dirty="0">
                <a:latin typeface="Verdana" panose="020B0604030504040204" pitchFamily="34" charset="0"/>
                <a:ea typeface="Verdana" panose="020B0604030504040204" pitchFamily="34" charset="0"/>
                <a:cs typeface="Verdana" panose="020B0604030504040204" pitchFamily="34" charset="0"/>
              </a:rPr>
              <a:t>Desmoplastic or infiltrative tumors in chronically immunosuppressed patient</a:t>
            </a:r>
          </a:p>
          <a:p>
            <a:endParaRPr lang="en-US" sz="2100"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a:extLst>
              <a:ext uri="{FF2B5EF4-FFF2-40B4-BE49-F238E27FC236}">
                <a16:creationId xmlns:a16="http://schemas.microsoft.com/office/drawing/2014/main" id="{B13CAD99-A956-415A-8AD3-22BC431FC51B}"/>
              </a:ext>
            </a:extLst>
          </p:cNvPr>
          <p:cNvSpPr txBox="1"/>
          <p:nvPr/>
        </p:nvSpPr>
        <p:spPr>
          <a:xfrm>
            <a:off x="7837565" y="4308089"/>
            <a:ext cx="2675506" cy="1015663"/>
          </a:xfrm>
          <a:prstGeom prst="rect">
            <a:avLst/>
          </a:prstGeom>
          <a:noFill/>
        </p:spPr>
        <p:txBody>
          <a:bodyPr wrap="square" rtlCol="0">
            <a:spAutoFit/>
          </a:bodyPr>
          <a:lstStyle/>
          <a:p>
            <a:pPr algn="r"/>
            <a:r>
              <a:rPr lang="en-US" sz="2000" dirty="0">
                <a:solidFill>
                  <a:srgbClr val="FF0000"/>
                </a:solidFill>
                <a:latin typeface="Verdana" panose="020B0604030504040204" pitchFamily="34" charset="0"/>
                <a:ea typeface="Verdana" panose="020B0604030504040204" pitchFamily="34" charset="0"/>
              </a:rPr>
              <a:t>Squamous cell carcinoma with perineural invasion</a:t>
            </a:r>
          </a:p>
        </p:txBody>
      </p:sp>
      <p:pic>
        <p:nvPicPr>
          <p:cNvPr id="7" name="Picture 6">
            <a:extLst>
              <a:ext uri="{FF2B5EF4-FFF2-40B4-BE49-F238E27FC236}">
                <a16:creationId xmlns:a16="http://schemas.microsoft.com/office/drawing/2014/main" id="{6B50DB4C-EEC0-4970-8064-645192EB841C}"/>
              </a:ext>
            </a:extLst>
          </p:cNvPr>
          <p:cNvPicPr>
            <a:picLocks noChangeAspect="1"/>
          </p:cNvPicPr>
          <p:nvPr/>
        </p:nvPicPr>
        <p:blipFill>
          <a:blip r:embed="rId3"/>
          <a:stretch>
            <a:fillRect/>
          </a:stretch>
        </p:blipFill>
        <p:spPr>
          <a:xfrm>
            <a:off x="8077200" y="1753106"/>
            <a:ext cx="3009981" cy="2554983"/>
          </a:xfrm>
          <a:prstGeom prst="rect">
            <a:avLst/>
          </a:prstGeom>
        </p:spPr>
      </p:pic>
    </p:spTree>
    <p:extLst>
      <p:ext uri="{BB962C8B-B14F-4D97-AF65-F5344CB8AC3E}">
        <p14:creationId xmlns:p14="http://schemas.microsoft.com/office/powerpoint/2010/main" val="12678926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28600"/>
            <a:ext cx="9906000" cy="1143000"/>
          </a:xfrm>
        </p:spPr>
        <p:txBody>
          <a:bodyPr>
            <a:normAutofit fontScale="90000"/>
          </a:bodyPr>
          <a:lstStyle/>
          <a:p>
            <a:r>
              <a:rPr lang="en-US" sz="4000" b="1" dirty="0">
                <a:solidFill>
                  <a:schemeClr val="tx2"/>
                </a:solidFill>
                <a:ea typeface="Verdana" panose="020B0604030504040204" pitchFamily="34" charset="0"/>
                <a:cs typeface="Verdana" panose="020B0604030504040204" pitchFamily="34" charset="0"/>
              </a:rPr>
              <a:t>Indications for Adjuvant RT to Tumor Bed for BCC</a:t>
            </a:r>
          </a:p>
        </p:txBody>
      </p:sp>
      <p:sp>
        <p:nvSpPr>
          <p:cNvPr id="3" name="Content Placeholder 2"/>
          <p:cNvSpPr>
            <a:spLocks noGrp="1"/>
          </p:cNvSpPr>
          <p:nvPr>
            <p:ph idx="1"/>
          </p:nvPr>
        </p:nvSpPr>
        <p:spPr>
          <a:xfrm>
            <a:off x="1143000" y="1828800"/>
            <a:ext cx="9906000" cy="4343400"/>
          </a:xfrm>
        </p:spPr>
        <p:txBody>
          <a:bodyPr>
            <a:noAutofit/>
          </a:bodyPr>
          <a:lstStyle/>
          <a:p>
            <a:r>
              <a:rPr lang="en-US" sz="2800" dirty="0">
                <a:latin typeface="+mj-lt"/>
                <a:ea typeface="Verdana" panose="020B0604030504040204" pitchFamily="34" charset="0"/>
                <a:cs typeface="Verdana" panose="020B0604030504040204" pitchFamily="34" charset="0"/>
              </a:rPr>
              <a:t>Less data for adjuvant RT for BCC than SCC, since SCC is more aggressive</a:t>
            </a:r>
          </a:p>
          <a:p>
            <a:endParaRPr lang="en-US" sz="2800" dirty="0">
              <a:latin typeface="+mj-lt"/>
              <a:ea typeface="Verdana" panose="020B0604030504040204" pitchFamily="34" charset="0"/>
              <a:cs typeface="Verdana" panose="020B0604030504040204" pitchFamily="34" charset="0"/>
            </a:endParaRPr>
          </a:p>
          <a:p>
            <a:r>
              <a:rPr lang="en-US" sz="2800" dirty="0">
                <a:latin typeface="+mj-lt"/>
                <a:ea typeface="Verdana" panose="020B0604030504040204" pitchFamily="34" charset="0"/>
                <a:cs typeface="Verdana" panose="020B0604030504040204" pitchFamily="34" charset="0"/>
              </a:rPr>
              <a:t>Usually recommended for:</a:t>
            </a:r>
          </a:p>
          <a:p>
            <a:pPr lvl="1"/>
            <a:r>
              <a:rPr lang="en-US" sz="2600" dirty="0">
                <a:latin typeface="+mj-lt"/>
                <a:ea typeface="Verdana" panose="020B0604030504040204" pitchFamily="34" charset="0"/>
                <a:cs typeface="Verdana" panose="020B0604030504040204" pitchFamily="34" charset="0"/>
              </a:rPr>
              <a:t>Close or positive margins than cannot be cleared surgically </a:t>
            </a:r>
          </a:p>
          <a:p>
            <a:pPr lvl="1"/>
            <a:endParaRPr lang="en-US" sz="2600" dirty="0">
              <a:latin typeface="+mj-lt"/>
              <a:ea typeface="Verdana" panose="020B0604030504040204" pitchFamily="34" charset="0"/>
              <a:cs typeface="Verdana" panose="020B0604030504040204" pitchFamily="34" charset="0"/>
            </a:endParaRPr>
          </a:p>
          <a:p>
            <a:pPr lvl="1"/>
            <a:r>
              <a:rPr lang="en-US" sz="2600" dirty="0">
                <a:latin typeface="+mj-lt"/>
                <a:ea typeface="Verdana" panose="020B0604030504040204" pitchFamily="34" charset="0"/>
                <a:cs typeface="Verdana" panose="020B0604030504040204" pitchFamily="34" charset="0"/>
              </a:rPr>
              <a:t>Recurrence s/p prior margin-negative resection</a:t>
            </a:r>
          </a:p>
          <a:p>
            <a:pPr lvl="1"/>
            <a:endParaRPr lang="en-US" sz="2600" dirty="0">
              <a:latin typeface="+mj-lt"/>
              <a:ea typeface="Verdana" panose="020B0604030504040204" pitchFamily="34" charset="0"/>
              <a:cs typeface="Verdana" panose="020B0604030504040204" pitchFamily="34" charset="0"/>
            </a:endParaRPr>
          </a:p>
          <a:p>
            <a:pPr lvl="1"/>
            <a:r>
              <a:rPr lang="en-US" sz="2600" dirty="0">
                <a:latin typeface="+mj-lt"/>
                <a:ea typeface="Verdana" panose="020B0604030504040204" pitchFamily="34" charset="0"/>
                <a:cs typeface="Verdana" panose="020B0604030504040204" pitchFamily="34" charset="0"/>
              </a:rPr>
              <a:t>Locally advanced or neglected tumors involving bone or muscle</a:t>
            </a:r>
          </a:p>
        </p:txBody>
      </p:sp>
    </p:spTree>
    <p:extLst>
      <p:ext uri="{BB962C8B-B14F-4D97-AF65-F5344CB8AC3E}">
        <p14:creationId xmlns:p14="http://schemas.microsoft.com/office/powerpoint/2010/main" val="2696289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66700"/>
            <a:ext cx="9144000" cy="1143000"/>
          </a:xfrm>
        </p:spPr>
        <p:txBody>
          <a:bodyPr>
            <a:normAutofit fontScale="90000"/>
          </a:bodyPr>
          <a:lstStyle/>
          <a:p>
            <a:r>
              <a:rPr lang="en-US" sz="4000" b="1" dirty="0">
                <a:solidFill>
                  <a:schemeClr val="tx2"/>
                </a:solidFill>
                <a:ea typeface="Verdana" panose="020B0604030504040204" pitchFamily="34" charset="0"/>
                <a:cs typeface="Verdana" panose="020B0604030504040204" pitchFamily="34" charset="0"/>
              </a:rPr>
              <a:t>Addressing Perineural Invasion in Adjuvant RT</a:t>
            </a:r>
          </a:p>
        </p:txBody>
      </p:sp>
      <p:sp>
        <p:nvSpPr>
          <p:cNvPr id="3" name="Content Placeholder 2"/>
          <p:cNvSpPr>
            <a:spLocks noGrp="1"/>
          </p:cNvSpPr>
          <p:nvPr>
            <p:ph idx="1"/>
          </p:nvPr>
        </p:nvSpPr>
        <p:spPr>
          <a:xfrm>
            <a:off x="1981200" y="1315998"/>
            <a:ext cx="8229600" cy="5257800"/>
          </a:xfrm>
        </p:spPr>
        <p:txBody>
          <a:bodyPr>
            <a:noAutofit/>
          </a:bodyPr>
          <a:lstStyle/>
          <a:p>
            <a:r>
              <a:rPr lang="en-US" sz="2400" dirty="0">
                <a:latin typeface="+mj-lt"/>
                <a:ea typeface="Verdana" panose="020B0604030504040204" pitchFamily="34" charset="0"/>
                <a:cs typeface="Verdana" panose="020B0604030504040204" pitchFamily="34" charset="0"/>
              </a:rPr>
              <a:t>For clinical PNI or involvement of a named nerve of the </a:t>
            </a:r>
            <a:br>
              <a:rPr lang="en-US" sz="2400" dirty="0">
                <a:latin typeface="+mj-lt"/>
                <a:ea typeface="Verdana" panose="020B0604030504040204" pitchFamily="34" charset="0"/>
                <a:cs typeface="Verdana" panose="020B0604030504040204" pitchFamily="34" charset="0"/>
              </a:rPr>
            </a:br>
            <a:r>
              <a:rPr lang="en-US" sz="2400" dirty="0">
                <a:latin typeface="+mj-lt"/>
                <a:ea typeface="Verdana" panose="020B0604030504040204" pitchFamily="34" charset="0"/>
                <a:cs typeface="Verdana" panose="020B0604030504040204" pitchFamily="34" charset="0"/>
              </a:rPr>
              <a:t>H and N, cover nerve at risk to the base of skull</a:t>
            </a:r>
          </a:p>
          <a:p>
            <a:pPr lvl="1"/>
            <a:endParaRPr lang="en-US" sz="2400" dirty="0">
              <a:latin typeface="+mj-lt"/>
              <a:ea typeface="Verdana" panose="020B0604030504040204" pitchFamily="34" charset="0"/>
              <a:cs typeface="Verdana" panose="020B0604030504040204" pitchFamily="34" charset="0"/>
            </a:endParaRPr>
          </a:p>
          <a:p>
            <a:pPr lvl="1"/>
            <a:endParaRPr lang="en-US" sz="1800" dirty="0">
              <a:latin typeface="+mj-lt"/>
              <a:ea typeface="Verdana" panose="020B0604030504040204" pitchFamily="34" charset="0"/>
              <a:cs typeface="Verdana" panose="020B0604030504040204" pitchFamily="34" charset="0"/>
            </a:endParaRPr>
          </a:p>
          <a:p>
            <a:pPr lvl="1"/>
            <a:endParaRPr lang="en-US" sz="1800" dirty="0">
              <a:latin typeface="+mj-lt"/>
              <a:ea typeface="Verdana" panose="020B0604030504040204" pitchFamily="34" charset="0"/>
              <a:cs typeface="Verdana" panose="020B0604030504040204" pitchFamily="34" charset="0"/>
            </a:endParaRPr>
          </a:p>
          <a:p>
            <a:pPr lvl="1"/>
            <a:endParaRPr lang="en-US" sz="1800" dirty="0">
              <a:latin typeface="+mj-lt"/>
              <a:ea typeface="Verdana" panose="020B0604030504040204" pitchFamily="34" charset="0"/>
              <a:cs typeface="Verdana" panose="020B0604030504040204" pitchFamily="34" charset="0"/>
            </a:endParaRPr>
          </a:p>
          <a:p>
            <a:pPr lvl="1"/>
            <a:endParaRPr lang="en-US" sz="1800" dirty="0">
              <a:latin typeface="+mj-lt"/>
              <a:ea typeface="Verdana" panose="020B0604030504040204" pitchFamily="34" charset="0"/>
              <a:cs typeface="Verdana" panose="020B0604030504040204" pitchFamily="34" charset="0"/>
            </a:endParaRPr>
          </a:p>
          <a:p>
            <a:pPr lvl="1"/>
            <a:endParaRPr lang="en-US" sz="1800" dirty="0">
              <a:latin typeface="+mj-lt"/>
              <a:ea typeface="Verdana" panose="020B0604030504040204" pitchFamily="34" charset="0"/>
              <a:cs typeface="Verdana" panose="020B0604030504040204" pitchFamily="34" charset="0"/>
            </a:endParaRPr>
          </a:p>
          <a:p>
            <a:pPr lvl="1"/>
            <a:endParaRPr lang="en-US" sz="1800" dirty="0">
              <a:latin typeface="+mj-lt"/>
              <a:ea typeface="Verdana" panose="020B0604030504040204" pitchFamily="34" charset="0"/>
              <a:cs typeface="Verdana" panose="020B0604030504040204" pitchFamily="34" charset="0"/>
            </a:endParaRPr>
          </a:p>
          <a:p>
            <a:pPr lvl="1"/>
            <a:endParaRPr lang="en-US" sz="1800" dirty="0">
              <a:latin typeface="+mj-lt"/>
              <a:ea typeface="Verdana" panose="020B0604030504040204" pitchFamily="34" charset="0"/>
              <a:cs typeface="Verdana" panose="020B0604030504040204" pitchFamily="34" charset="0"/>
            </a:endParaRPr>
          </a:p>
          <a:p>
            <a:pPr lvl="1"/>
            <a:endParaRPr lang="en-US" sz="1800" dirty="0">
              <a:latin typeface="+mj-lt"/>
              <a:ea typeface="Verdana" panose="020B0604030504040204" pitchFamily="34" charset="0"/>
              <a:cs typeface="Verdana" panose="020B0604030504040204" pitchFamily="34" charset="0"/>
            </a:endParaRPr>
          </a:p>
          <a:p>
            <a:pPr lvl="1"/>
            <a:endParaRPr lang="en-US" sz="1800" dirty="0">
              <a:latin typeface="+mj-lt"/>
              <a:ea typeface="Verdana" panose="020B0604030504040204" pitchFamily="34" charset="0"/>
              <a:cs typeface="Verdana" panose="020B0604030504040204" pitchFamily="34" charset="0"/>
            </a:endParaRPr>
          </a:p>
          <a:p>
            <a:pPr lvl="1"/>
            <a:endParaRPr lang="en-US" sz="1800" dirty="0">
              <a:latin typeface="+mj-lt"/>
              <a:ea typeface="Verdana" panose="020B0604030504040204" pitchFamily="34" charset="0"/>
              <a:cs typeface="Verdana" panose="020B0604030504040204" pitchFamily="34" charset="0"/>
            </a:endParaRPr>
          </a:p>
          <a:p>
            <a:endParaRPr lang="en-US" sz="2200" dirty="0">
              <a:latin typeface="+mj-lt"/>
              <a:ea typeface="Verdana" panose="020B0604030504040204" pitchFamily="34" charset="0"/>
              <a:cs typeface="Verdana" panose="020B0604030504040204" pitchFamily="34" charset="0"/>
            </a:endParaRPr>
          </a:p>
          <a:p>
            <a:r>
              <a:rPr lang="en-US" sz="2400" dirty="0">
                <a:latin typeface="+mj-lt"/>
                <a:ea typeface="Verdana" panose="020B0604030504040204" pitchFamily="34" charset="0"/>
                <a:cs typeface="Verdana" panose="020B0604030504040204" pitchFamily="34" charset="0"/>
              </a:rPr>
              <a:t>For microscopic PNI, may not need to cover as much</a:t>
            </a:r>
          </a:p>
        </p:txBody>
      </p:sp>
      <p:pic>
        <p:nvPicPr>
          <p:cNvPr id="4" name="Picture 3">
            <a:extLst>
              <a:ext uri="{FF2B5EF4-FFF2-40B4-BE49-F238E27FC236}">
                <a16:creationId xmlns:a16="http://schemas.microsoft.com/office/drawing/2014/main" id="{4084D90F-8CDC-4A06-9375-8AC1EF048993}"/>
              </a:ext>
            </a:extLst>
          </p:cNvPr>
          <p:cNvPicPr>
            <a:picLocks noChangeAspect="1"/>
          </p:cNvPicPr>
          <p:nvPr/>
        </p:nvPicPr>
        <p:blipFill>
          <a:blip r:embed="rId3"/>
          <a:stretch>
            <a:fillRect/>
          </a:stretch>
        </p:blipFill>
        <p:spPr>
          <a:xfrm>
            <a:off x="2286000" y="2124849"/>
            <a:ext cx="5092551" cy="3733800"/>
          </a:xfrm>
          <a:prstGeom prst="rect">
            <a:avLst/>
          </a:prstGeom>
        </p:spPr>
      </p:pic>
      <p:sp>
        <p:nvSpPr>
          <p:cNvPr id="6" name="TextBox 5">
            <a:extLst>
              <a:ext uri="{FF2B5EF4-FFF2-40B4-BE49-F238E27FC236}">
                <a16:creationId xmlns:a16="http://schemas.microsoft.com/office/drawing/2014/main" id="{2D52897F-C1C6-4E0E-915A-75BA122484E7}"/>
              </a:ext>
            </a:extLst>
          </p:cNvPr>
          <p:cNvSpPr txBox="1"/>
          <p:nvPr/>
        </p:nvSpPr>
        <p:spPr>
          <a:xfrm>
            <a:off x="7511143" y="3787676"/>
            <a:ext cx="2895600" cy="1754326"/>
          </a:xfrm>
          <a:prstGeom prst="rect">
            <a:avLst/>
          </a:prstGeom>
          <a:noFill/>
        </p:spPr>
        <p:txBody>
          <a:bodyPr wrap="square" rtlCol="0">
            <a:spAutoFit/>
          </a:bodyPr>
          <a:lstStyle/>
          <a:p>
            <a:r>
              <a:rPr lang="en-US" dirty="0">
                <a:solidFill>
                  <a:srgbClr val="FF0000"/>
                </a:solidFill>
                <a:latin typeface="+mj-lt"/>
                <a:ea typeface="Verdana" panose="020B0604030504040204" pitchFamily="34" charset="0"/>
              </a:rPr>
              <a:t>Right supraorbital SCC with tumor spread along the frontal branch of V1 to the superior orbital fissure (red arrow) is covered into the cavernous sinus in this case. </a:t>
            </a:r>
            <a:endParaRPr lang="en-US" dirty="0">
              <a:solidFill>
                <a:srgbClr val="FF0000"/>
              </a:solidFill>
              <a:latin typeface="+mj-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576148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1143000"/>
          </a:xfrm>
        </p:spPr>
        <p:txBody>
          <a:bodyPr>
            <a:normAutofit fontScale="90000"/>
          </a:bodyPr>
          <a:lstStyle/>
          <a:p>
            <a:r>
              <a:rPr lang="en-US" sz="4000" b="1" dirty="0">
                <a:solidFill>
                  <a:schemeClr val="tx2"/>
                </a:solidFill>
                <a:ea typeface="Verdana" panose="020B0604030504040204" pitchFamily="34" charset="0"/>
                <a:cs typeface="Verdana" panose="020B0604030504040204" pitchFamily="34" charset="0"/>
              </a:rPr>
              <a:t>Management of Positive Lymph Nodes</a:t>
            </a:r>
          </a:p>
        </p:txBody>
      </p:sp>
      <p:sp>
        <p:nvSpPr>
          <p:cNvPr id="3" name="Content Placeholder 2"/>
          <p:cNvSpPr>
            <a:spLocks noGrp="1"/>
          </p:cNvSpPr>
          <p:nvPr>
            <p:ph idx="1"/>
          </p:nvPr>
        </p:nvSpPr>
        <p:spPr>
          <a:xfrm>
            <a:off x="1981200" y="1600201"/>
            <a:ext cx="8229600" cy="5029199"/>
          </a:xfrm>
        </p:spPr>
        <p:txBody>
          <a:bodyPr>
            <a:normAutofit fontScale="85000" lnSpcReduction="10000"/>
          </a:bodyPr>
          <a:lstStyle/>
          <a:p>
            <a:r>
              <a:rPr lang="en-US" dirty="0">
                <a:latin typeface="+mj-lt"/>
                <a:ea typeface="Verdana" panose="020B0604030504040204" pitchFamily="34" charset="0"/>
                <a:cs typeface="Verdana" panose="020B0604030504040204" pitchFamily="34" charset="0"/>
              </a:rPr>
              <a:t>If operable </a:t>
            </a:r>
            <a:r>
              <a:rPr lang="en-US" dirty="0">
                <a:latin typeface="+mj-lt"/>
                <a:ea typeface="Verdana" panose="020B0604030504040204" pitchFamily="34" charset="0"/>
                <a:cs typeface="Verdana" panose="020B0604030504040204" pitchFamily="34" charset="0"/>
                <a:sym typeface="Wingdings" panose="05000000000000000000" pitchFamily="2" charset="2"/>
              </a:rPr>
              <a:t></a:t>
            </a:r>
            <a:r>
              <a:rPr lang="en-US" dirty="0">
                <a:latin typeface="+mj-lt"/>
                <a:ea typeface="Verdana" panose="020B0604030504040204" pitchFamily="34" charset="0"/>
                <a:cs typeface="Verdana" panose="020B0604030504040204" pitchFamily="34" charset="0"/>
              </a:rPr>
              <a:t> regional LND</a:t>
            </a:r>
            <a:endParaRPr lang="en-US" sz="2400" dirty="0">
              <a:latin typeface="+mj-lt"/>
              <a:ea typeface="Verdana" panose="020B0604030504040204" pitchFamily="34" charset="0"/>
              <a:cs typeface="Verdana" panose="020B0604030504040204" pitchFamily="34" charset="0"/>
            </a:endParaRPr>
          </a:p>
          <a:p>
            <a:pPr lvl="1"/>
            <a:r>
              <a:rPr lang="en-US" dirty="0">
                <a:latin typeface="+mj-lt"/>
                <a:ea typeface="Verdana" panose="020B0604030504040204" pitchFamily="34" charset="0"/>
                <a:cs typeface="Verdana" panose="020B0604030504040204" pitchFamily="34" charset="0"/>
              </a:rPr>
              <a:t>Adjuvant RT for multiple involved LNs or </a:t>
            </a:r>
            <a:r>
              <a:rPr lang="en-US" dirty="0" err="1">
                <a:latin typeface="+mj-lt"/>
                <a:ea typeface="Verdana" panose="020B0604030504040204" pitchFamily="34" charset="0"/>
                <a:cs typeface="Verdana" panose="020B0604030504040204" pitchFamily="34" charset="0"/>
              </a:rPr>
              <a:t>extranodal</a:t>
            </a:r>
            <a:r>
              <a:rPr lang="en-US" dirty="0">
                <a:latin typeface="+mj-lt"/>
                <a:ea typeface="Verdana" panose="020B0604030504040204" pitchFamily="34" charset="0"/>
                <a:cs typeface="Verdana" panose="020B0604030504040204" pitchFamily="34" charset="0"/>
              </a:rPr>
              <a:t> extension</a:t>
            </a:r>
          </a:p>
          <a:p>
            <a:endParaRPr lang="en-US" dirty="0">
              <a:latin typeface="+mj-lt"/>
              <a:ea typeface="Verdana" panose="020B0604030504040204" pitchFamily="34" charset="0"/>
              <a:cs typeface="Verdana" panose="020B0604030504040204" pitchFamily="34" charset="0"/>
            </a:endParaRPr>
          </a:p>
          <a:p>
            <a:r>
              <a:rPr lang="en-US" dirty="0">
                <a:latin typeface="+mj-lt"/>
                <a:ea typeface="Verdana" panose="020B0604030504040204" pitchFamily="34" charset="0"/>
                <a:cs typeface="Verdana" panose="020B0604030504040204" pitchFamily="34" charset="0"/>
              </a:rPr>
              <a:t>If inoperable </a:t>
            </a:r>
            <a:r>
              <a:rPr lang="en-US" dirty="0">
                <a:latin typeface="+mj-lt"/>
                <a:ea typeface="Verdana" panose="020B0604030504040204" pitchFamily="34" charset="0"/>
                <a:cs typeface="Verdana" panose="020B0604030504040204" pitchFamily="34" charset="0"/>
                <a:sym typeface="Wingdings" panose="05000000000000000000" pitchFamily="2" charset="2"/>
              </a:rPr>
              <a:t></a:t>
            </a:r>
            <a:r>
              <a:rPr lang="en-US" dirty="0">
                <a:latin typeface="+mj-lt"/>
                <a:ea typeface="Verdana" panose="020B0604030504040204" pitchFamily="34" charset="0"/>
                <a:cs typeface="Verdana" panose="020B0604030504040204" pitchFamily="34" charset="0"/>
              </a:rPr>
              <a:t> definitive RT</a:t>
            </a:r>
          </a:p>
          <a:p>
            <a:pPr lvl="1"/>
            <a:r>
              <a:rPr lang="en-US" dirty="0">
                <a:latin typeface="+mj-lt"/>
                <a:ea typeface="Verdana" panose="020B0604030504040204" pitchFamily="34" charset="0"/>
                <a:cs typeface="Verdana" panose="020B0604030504040204" pitchFamily="34" charset="0"/>
              </a:rPr>
              <a:t>Minimal evidence for concurrent chemotherapy</a:t>
            </a:r>
          </a:p>
          <a:p>
            <a:endParaRPr lang="en-US" dirty="0">
              <a:latin typeface="+mj-lt"/>
              <a:ea typeface="Verdana" panose="020B0604030504040204" pitchFamily="34" charset="0"/>
              <a:cs typeface="Verdana" panose="020B0604030504040204" pitchFamily="34" charset="0"/>
            </a:endParaRPr>
          </a:p>
          <a:p>
            <a:r>
              <a:rPr lang="en-US" dirty="0">
                <a:latin typeface="+mj-lt"/>
                <a:ea typeface="Verdana" panose="020B0604030504040204" pitchFamily="34" charset="0"/>
                <a:cs typeface="Verdana" panose="020B0604030504040204" pitchFamily="34" charset="0"/>
              </a:rPr>
              <a:t>Regional nodes are generally not treated electively in node-negative patients with high-risk primary tumors</a:t>
            </a:r>
          </a:p>
          <a:p>
            <a:pPr lvl="1"/>
            <a:r>
              <a:rPr lang="en-US" dirty="0">
                <a:latin typeface="+mj-lt"/>
                <a:ea typeface="Verdana" panose="020B0604030504040204" pitchFamily="34" charset="0"/>
                <a:cs typeface="Verdana" panose="020B0604030504040204" pitchFamily="34" charset="0"/>
              </a:rPr>
              <a:t>May consider elective nodal RT if already treating tumor bed, and target volume overlaps much of draining lymphatics</a:t>
            </a:r>
          </a:p>
          <a:p>
            <a:pPr lvl="1"/>
            <a:endParaRPr lang="en-US" dirty="0">
              <a:latin typeface="+mj-lt"/>
              <a:ea typeface="Verdana" panose="020B0604030504040204" pitchFamily="34" charset="0"/>
              <a:cs typeface="Verdana" panose="020B0604030504040204" pitchFamily="34" charset="0"/>
            </a:endParaRPr>
          </a:p>
          <a:p>
            <a:pPr lvl="1"/>
            <a:endParaRPr lang="en-US" dirty="0">
              <a:latin typeface="+mj-lt"/>
              <a:ea typeface="Verdana" panose="020B0604030504040204" pitchFamily="34" charset="0"/>
              <a:cs typeface="Verdana" panose="020B0604030504040204" pitchFamily="34" charset="0"/>
            </a:endParaRPr>
          </a:p>
          <a:p>
            <a:endParaRPr lang="en-US" dirty="0">
              <a:latin typeface="+mj-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6790948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r>
              <a:rPr lang="en-US" sz="4000" b="1" dirty="0">
                <a:solidFill>
                  <a:schemeClr val="tx2"/>
                </a:solidFill>
                <a:ea typeface="Verdana" panose="020B0604030504040204" pitchFamily="34" charset="0"/>
                <a:cs typeface="Verdana" panose="020B0604030504040204" pitchFamily="34" charset="0"/>
              </a:rPr>
              <a:t>Nodal Regions</a:t>
            </a:r>
          </a:p>
        </p:txBody>
      </p:sp>
      <p:pic>
        <p:nvPicPr>
          <p:cNvPr id="11" name="Picture 10">
            <a:extLst>
              <a:ext uri="{FF2B5EF4-FFF2-40B4-BE49-F238E27FC236}">
                <a16:creationId xmlns:a16="http://schemas.microsoft.com/office/drawing/2014/main" id="{761A6D66-D84B-440B-825A-947761E84B0D}"/>
              </a:ext>
            </a:extLst>
          </p:cNvPr>
          <p:cNvPicPr>
            <a:picLocks noChangeAspect="1"/>
          </p:cNvPicPr>
          <p:nvPr/>
        </p:nvPicPr>
        <p:blipFill>
          <a:blip r:embed="rId2"/>
          <a:stretch>
            <a:fillRect/>
          </a:stretch>
        </p:blipFill>
        <p:spPr>
          <a:xfrm>
            <a:off x="6934200" y="1138784"/>
            <a:ext cx="3146092" cy="2823617"/>
          </a:xfrm>
          <a:prstGeom prst="rect">
            <a:avLst/>
          </a:prstGeom>
        </p:spPr>
      </p:pic>
      <p:pic>
        <p:nvPicPr>
          <p:cNvPr id="12" name="Picture 11">
            <a:extLst>
              <a:ext uri="{FF2B5EF4-FFF2-40B4-BE49-F238E27FC236}">
                <a16:creationId xmlns:a16="http://schemas.microsoft.com/office/drawing/2014/main" id="{E1E577D0-0F11-4C90-BD50-CB5173BBBF55}"/>
              </a:ext>
            </a:extLst>
          </p:cNvPr>
          <p:cNvPicPr>
            <a:picLocks noChangeAspect="1"/>
          </p:cNvPicPr>
          <p:nvPr/>
        </p:nvPicPr>
        <p:blipFill>
          <a:blip r:embed="rId3"/>
          <a:stretch>
            <a:fillRect/>
          </a:stretch>
        </p:blipFill>
        <p:spPr>
          <a:xfrm>
            <a:off x="6934200" y="4140830"/>
            <a:ext cx="3200400" cy="2602127"/>
          </a:xfrm>
          <a:prstGeom prst="rect">
            <a:avLst/>
          </a:prstGeom>
        </p:spPr>
      </p:pic>
      <p:pic>
        <p:nvPicPr>
          <p:cNvPr id="13" name="Picture 12">
            <a:extLst>
              <a:ext uri="{FF2B5EF4-FFF2-40B4-BE49-F238E27FC236}">
                <a16:creationId xmlns:a16="http://schemas.microsoft.com/office/drawing/2014/main" id="{32F66AC4-BB8C-4C2D-9F10-FF80594E1B41}"/>
              </a:ext>
            </a:extLst>
          </p:cNvPr>
          <p:cNvPicPr>
            <a:picLocks noChangeAspect="1"/>
          </p:cNvPicPr>
          <p:nvPr/>
        </p:nvPicPr>
        <p:blipFill>
          <a:blip r:embed="rId4"/>
          <a:stretch>
            <a:fillRect/>
          </a:stretch>
        </p:blipFill>
        <p:spPr>
          <a:xfrm>
            <a:off x="2590800" y="4265393"/>
            <a:ext cx="3591426" cy="2353003"/>
          </a:xfrm>
          <a:prstGeom prst="rect">
            <a:avLst/>
          </a:prstGeom>
        </p:spPr>
      </p:pic>
      <p:pic>
        <p:nvPicPr>
          <p:cNvPr id="14" name="Picture 13">
            <a:extLst>
              <a:ext uri="{FF2B5EF4-FFF2-40B4-BE49-F238E27FC236}">
                <a16:creationId xmlns:a16="http://schemas.microsoft.com/office/drawing/2014/main" id="{4B2885ED-F98A-4A37-B481-A979ED96B133}"/>
              </a:ext>
            </a:extLst>
          </p:cNvPr>
          <p:cNvPicPr>
            <a:picLocks noChangeAspect="1"/>
          </p:cNvPicPr>
          <p:nvPr/>
        </p:nvPicPr>
        <p:blipFill>
          <a:blip r:embed="rId5"/>
          <a:stretch>
            <a:fillRect/>
          </a:stretch>
        </p:blipFill>
        <p:spPr>
          <a:xfrm>
            <a:off x="3124200" y="1096079"/>
            <a:ext cx="2667000" cy="2993059"/>
          </a:xfrm>
          <a:prstGeom prst="rect">
            <a:avLst/>
          </a:prstGeom>
        </p:spPr>
      </p:pic>
    </p:spTree>
    <p:extLst>
      <p:ext uri="{BB962C8B-B14F-4D97-AF65-F5344CB8AC3E}">
        <p14:creationId xmlns:p14="http://schemas.microsoft.com/office/powerpoint/2010/main" val="22978596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r>
              <a:rPr lang="en-US" sz="4000" b="1" dirty="0">
                <a:solidFill>
                  <a:schemeClr val="tx2"/>
                </a:solidFill>
                <a:ea typeface="Verdana" panose="020B0604030504040204" pitchFamily="34" charset="0"/>
                <a:cs typeface="Verdana" panose="020B0604030504040204" pitchFamily="34" charset="0"/>
              </a:rPr>
              <a:t>Nodal RT Techniques</a:t>
            </a:r>
          </a:p>
        </p:txBody>
      </p:sp>
      <p:pic>
        <p:nvPicPr>
          <p:cNvPr id="10" name="Picture 9">
            <a:extLst>
              <a:ext uri="{FF2B5EF4-FFF2-40B4-BE49-F238E27FC236}">
                <a16:creationId xmlns:a16="http://schemas.microsoft.com/office/drawing/2014/main" id="{19FB1E72-CEF4-48FF-B50F-C4F44F9C3641}"/>
              </a:ext>
            </a:extLst>
          </p:cNvPr>
          <p:cNvPicPr>
            <a:picLocks noChangeAspect="1"/>
          </p:cNvPicPr>
          <p:nvPr/>
        </p:nvPicPr>
        <p:blipFill>
          <a:blip r:embed="rId3"/>
          <a:stretch>
            <a:fillRect/>
          </a:stretch>
        </p:blipFill>
        <p:spPr>
          <a:xfrm>
            <a:off x="1981200" y="1272536"/>
            <a:ext cx="5916486" cy="5473253"/>
          </a:xfrm>
          <a:prstGeom prst="rect">
            <a:avLst/>
          </a:prstGeom>
        </p:spPr>
      </p:pic>
      <p:sp>
        <p:nvSpPr>
          <p:cNvPr id="3" name="TextBox 2">
            <a:extLst>
              <a:ext uri="{FF2B5EF4-FFF2-40B4-BE49-F238E27FC236}">
                <a16:creationId xmlns:a16="http://schemas.microsoft.com/office/drawing/2014/main" id="{F3761B18-8563-45D9-BB76-602F2997F3CA}"/>
              </a:ext>
            </a:extLst>
          </p:cNvPr>
          <p:cNvSpPr txBox="1"/>
          <p:nvPr/>
        </p:nvSpPr>
        <p:spPr>
          <a:xfrm>
            <a:off x="639932" y="1884218"/>
            <a:ext cx="1219200" cy="430887"/>
          </a:xfrm>
          <a:prstGeom prst="rect">
            <a:avLst/>
          </a:prstGeom>
          <a:noFill/>
        </p:spPr>
        <p:txBody>
          <a:bodyPr wrap="square" rtlCol="0">
            <a:spAutoFit/>
          </a:bodyPr>
          <a:lstStyle/>
          <a:p>
            <a:r>
              <a:rPr lang="en-US" sz="2200" dirty="0">
                <a:solidFill>
                  <a:srgbClr val="FF0000"/>
                </a:solidFill>
                <a:latin typeface="Verdana" panose="020B0604030504040204" pitchFamily="34" charset="0"/>
                <a:ea typeface="Verdana" panose="020B0604030504040204" pitchFamily="34" charset="0"/>
              </a:rPr>
              <a:t>AP/PA</a:t>
            </a:r>
          </a:p>
        </p:txBody>
      </p:sp>
      <p:sp>
        <p:nvSpPr>
          <p:cNvPr id="8" name="TextBox 7">
            <a:extLst>
              <a:ext uri="{FF2B5EF4-FFF2-40B4-BE49-F238E27FC236}">
                <a16:creationId xmlns:a16="http://schemas.microsoft.com/office/drawing/2014/main" id="{A10AC8E0-8DB2-4A07-8F13-A2A8D27F3236}"/>
              </a:ext>
            </a:extLst>
          </p:cNvPr>
          <p:cNvSpPr txBox="1"/>
          <p:nvPr/>
        </p:nvSpPr>
        <p:spPr>
          <a:xfrm>
            <a:off x="8153400" y="1581519"/>
            <a:ext cx="1447800" cy="430887"/>
          </a:xfrm>
          <a:prstGeom prst="rect">
            <a:avLst/>
          </a:prstGeom>
          <a:noFill/>
        </p:spPr>
        <p:txBody>
          <a:bodyPr wrap="square" rtlCol="0">
            <a:spAutoFit/>
          </a:bodyPr>
          <a:lstStyle/>
          <a:p>
            <a:r>
              <a:rPr lang="en-US" sz="2200" dirty="0">
                <a:solidFill>
                  <a:srgbClr val="FF0000"/>
                </a:solidFill>
                <a:latin typeface="Verdana" panose="020B0604030504040204" pitchFamily="34" charset="0"/>
                <a:ea typeface="Verdana" panose="020B0604030504040204" pitchFamily="34" charset="0"/>
              </a:rPr>
              <a:t>3-D CRT</a:t>
            </a:r>
          </a:p>
        </p:txBody>
      </p:sp>
      <p:sp>
        <p:nvSpPr>
          <p:cNvPr id="11" name="TextBox 10">
            <a:extLst>
              <a:ext uri="{FF2B5EF4-FFF2-40B4-BE49-F238E27FC236}">
                <a16:creationId xmlns:a16="http://schemas.microsoft.com/office/drawing/2014/main" id="{1115AABC-D6CC-4983-BA1B-D3A7469D1AF1}"/>
              </a:ext>
            </a:extLst>
          </p:cNvPr>
          <p:cNvSpPr txBox="1"/>
          <p:nvPr/>
        </p:nvSpPr>
        <p:spPr>
          <a:xfrm>
            <a:off x="762000" y="4891254"/>
            <a:ext cx="1219200" cy="430887"/>
          </a:xfrm>
          <a:prstGeom prst="rect">
            <a:avLst/>
          </a:prstGeom>
          <a:noFill/>
        </p:spPr>
        <p:txBody>
          <a:bodyPr wrap="square" rtlCol="0">
            <a:spAutoFit/>
          </a:bodyPr>
          <a:lstStyle/>
          <a:p>
            <a:r>
              <a:rPr lang="en-US" sz="2200" dirty="0">
                <a:solidFill>
                  <a:srgbClr val="FF0000"/>
                </a:solidFill>
                <a:latin typeface="Verdana" panose="020B0604030504040204" pitchFamily="34" charset="0"/>
                <a:ea typeface="Verdana" panose="020B0604030504040204" pitchFamily="34" charset="0"/>
              </a:rPr>
              <a:t>IMRT</a:t>
            </a:r>
          </a:p>
        </p:txBody>
      </p:sp>
      <p:sp>
        <p:nvSpPr>
          <p:cNvPr id="12" name="TextBox 11">
            <a:extLst>
              <a:ext uri="{FF2B5EF4-FFF2-40B4-BE49-F238E27FC236}">
                <a16:creationId xmlns:a16="http://schemas.microsoft.com/office/drawing/2014/main" id="{046599BD-3F00-439F-9E60-444DEE552BD1}"/>
              </a:ext>
            </a:extLst>
          </p:cNvPr>
          <p:cNvSpPr txBox="1"/>
          <p:nvPr/>
        </p:nvSpPr>
        <p:spPr>
          <a:xfrm>
            <a:off x="8178338" y="4273281"/>
            <a:ext cx="1219200" cy="430887"/>
          </a:xfrm>
          <a:prstGeom prst="rect">
            <a:avLst/>
          </a:prstGeom>
          <a:noFill/>
        </p:spPr>
        <p:txBody>
          <a:bodyPr wrap="square" rtlCol="0">
            <a:spAutoFit/>
          </a:bodyPr>
          <a:lstStyle/>
          <a:p>
            <a:r>
              <a:rPr lang="en-US" sz="2200" dirty="0">
                <a:solidFill>
                  <a:srgbClr val="FF0000"/>
                </a:solidFill>
                <a:latin typeface="Verdana" panose="020B0604030504040204" pitchFamily="34" charset="0"/>
                <a:ea typeface="Verdana" panose="020B0604030504040204" pitchFamily="34" charset="0"/>
              </a:rPr>
              <a:t>VMAT</a:t>
            </a:r>
          </a:p>
        </p:txBody>
      </p:sp>
      <p:sp>
        <p:nvSpPr>
          <p:cNvPr id="6" name="TextBox 5"/>
          <p:cNvSpPr txBox="1"/>
          <p:nvPr/>
        </p:nvSpPr>
        <p:spPr>
          <a:xfrm>
            <a:off x="8610600" y="4693168"/>
            <a:ext cx="3200400" cy="1846659"/>
          </a:xfrm>
          <a:prstGeom prst="rect">
            <a:avLst/>
          </a:prstGeom>
          <a:noFill/>
        </p:spPr>
        <p:txBody>
          <a:bodyPr wrap="square" rtlCol="0">
            <a:spAutoFit/>
          </a:bodyPr>
          <a:lstStyle/>
          <a:p>
            <a:r>
              <a:rPr lang="en-US" sz="2400" dirty="0"/>
              <a:t>Recent advancements in radiation techniques provide better sparing of normal structures.</a:t>
            </a:r>
          </a:p>
          <a:p>
            <a:endParaRPr lang="en-US" dirty="0"/>
          </a:p>
        </p:txBody>
      </p:sp>
    </p:spTree>
    <p:extLst>
      <p:ext uri="{BB962C8B-B14F-4D97-AF65-F5344CB8AC3E}">
        <p14:creationId xmlns:p14="http://schemas.microsoft.com/office/powerpoint/2010/main" val="2755640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743200"/>
            <a:ext cx="8229600" cy="1600200"/>
          </a:xfrm>
        </p:spPr>
        <p:txBody>
          <a:bodyPr>
            <a:noAutofit/>
          </a:bodyPr>
          <a:lstStyle/>
          <a:p>
            <a:r>
              <a:rPr lang="en-US" sz="5000" b="1" dirty="0">
                <a:solidFill>
                  <a:schemeClr val="tx2"/>
                </a:solidFill>
                <a:ea typeface="Verdana" pitchFamily="34" charset="0"/>
                <a:cs typeface="Verdana" pitchFamily="34" charset="0"/>
              </a:rPr>
              <a:t>Radiotherapy Toxicity</a:t>
            </a:r>
          </a:p>
        </p:txBody>
      </p:sp>
    </p:spTree>
    <p:extLst>
      <p:ext uri="{BB962C8B-B14F-4D97-AF65-F5344CB8AC3E}">
        <p14:creationId xmlns:p14="http://schemas.microsoft.com/office/powerpoint/2010/main" val="924950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28600"/>
            <a:ext cx="8229600" cy="1143000"/>
          </a:xfrm>
        </p:spPr>
        <p:txBody>
          <a:bodyPr/>
          <a:lstStyle/>
          <a:p>
            <a:r>
              <a:rPr lang="en-US" sz="4000" b="1" dirty="0">
                <a:solidFill>
                  <a:schemeClr val="tx2"/>
                </a:solidFill>
                <a:ea typeface="Verdana" pitchFamily="34" charset="0"/>
                <a:cs typeface="Verdana" pitchFamily="34" charset="0"/>
              </a:rPr>
              <a:t>Radiation Toxicity</a:t>
            </a:r>
          </a:p>
        </p:txBody>
      </p:sp>
      <p:sp>
        <p:nvSpPr>
          <p:cNvPr id="3" name="Content Placeholder 2"/>
          <p:cNvSpPr>
            <a:spLocks noGrp="1"/>
          </p:cNvSpPr>
          <p:nvPr>
            <p:ph idx="1"/>
          </p:nvPr>
        </p:nvSpPr>
        <p:spPr>
          <a:xfrm>
            <a:off x="1981200" y="1447800"/>
            <a:ext cx="8229600" cy="5410200"/>
          </a:xfrm>
        </p:spPr>
        <p:txBody>
          <a:bodyPr>
            <a:normAutofit fontScale="92500" lnSpcReduction="20000"/>
          </a:bodyPr>
          <a:lstStyle/>
          <a:p>
            <a:r>
              <a:rPr lang="en-US" dirty="0">
                <a:latin typeface="+mj-lt"/>
                <a:ea typeface="Verdana" pitchFamily="34" charset="0"/>
                <a:cs typeface="Verdana" pitchFamily="34" charset="0"/>
              </a:rPr>
              <a:t>Depends on:</a:t>
            </a:r>
          </a:p>
          <a:p>
            <a:pPr lvl="1"/>
            <a:r>
              <a:rPr lang="en-US" dirty="0">
                <a:latin typeface="+mj-lt"/>
                <a:ea typeface="Verdana" pitchFamily="34" charset="0"/>
                <a:cs typeface="Verdana" pitchFamily="34" charset="0"/>
              </a:rPr>
              <a:t>Site of the body being irradiated </a:t>
            </a:r>
          </a:p>
          <a:p>
            <a:pPr lvl="1"/>
            <a:r>
              <a:rPr lang="en-US" dirty="0">
                <a:latin typeface="+mj-lt"/>
                <a:ea typeface="Verdana" pitchFamily="34" charset="0"/>
                <a:cs typeface="Verdana" pitchFamily="34" charset="0"/>
              </a:rPr>
              <a:t>Total dose and dose/fraction</a:t>
            </a:r>
          </a:p>
          <a:p>
            <a:pPr lvl="1"/>
            <a:r>
              <a:rPr lang="en-US" dirty="0">
                <a:latin typeface="+mj-lt"/>
                <a:ea typeface="Verdana" pitchFamily="34" charset="0"/>
                <a:cs typeface="Verdana" pitchFamily="34" charset="0"/>
              </a:rPr>
              <a:t>Technique of radiation delivery</a:t>
            </a:r>
          </a:p>
          <a:p>
            <a:endParaRPr lang="en-US" dirty="0">
              <a:latin typeface="+mj-lt"/>
              <a:ea typeface="Verdana" pitchFamily="34" charset="0"/>
              <a:cs typeface="Verdana" pitchFamily="34" charset="0"/>
            </a:endParaRPr>
          </a:p>
          <a:p>
            <a:r>
              <a:rPr lang="en-US" dirty="0">
                <a:latin typeface="+mj-lt"/>
                <a:ea typeface="Verdana" pitchFamily="34" charset="0"/>
                <a:cs typeface="Verdana" pitchFamily="34" charset="0"/>
              </a:rPr>
              <a:t>Classified as:</a:t>
            </a:r>
          </a:p>
          <a:p>
            <a:pPr lvl="1"/>
            <a:r>
              <a:rPr lang="en-US" dirty="0">
                <a:latin typeface="+mj-lt"/>
                <a:ea typeface="Verdana" pitchFamily="34" charset="0"/>
                <a:cs typeface="Verdana" pitchFamily="34" charset="0"/>
              </a:rPr>
              <a:t>Acute effects – within days or weeks, in tissues with rapid turnover</a:t>
            </a:r>
          </a:p>
          <a:p>
            <a:pPr lvl="2"/>
            <a:r>
              <a:rPr lang="en-US" dirty="0">
                <a:latin typeface="+mj-lt"/>
                <a:ea typeface="Verdana" pitchFamily="34" charset="0"/>
                <a:cs typeface="Verdana" pitchFamily="34" charset="0"/>
              </a:rPr>
              <a:t>Common, easier to treat</a:t>
            </a:r>
          </a:p>
          <a:p>
            <a:pPr lvl="1"/>
            <a:r>
              <a:rPr lang="en-US" dirty="0">
                <a:latin typeface="+mj-lt"/>
                <a:ea typeface="Verdana" pitchFamily="34" charset="0"/>
                <a:cs typeface="Verdana" pitchFamily="34" charset="0"/>
              </a:rPr>
              <a:t>Late effects – after months or years, primarily in slowly proliferating tissues</a:t>
            </a:r>
          </a:p>
          <a:p>
            <a:pPr lvl="2"/>
            <a:r>
              <a:rPr lang="en-US" dirty="0">
                <a:latin typeface="+mj-lt"/>
                <a:ea typeface="Verdana" pitchFamily="34" charset="0"/>
                <a:cs typeface="Verdana" pitchFamily="34" charset="0"/>
              </a:rPr>
              <a:t>Less common, harder to treat</a:t>
            </a:r>
          </a:p>
          <a:p>
            <a:pPr lvl="2"/>
            <a:r>
              <a:rPr lang="en-US" dirty="0">
                <a:latin typeface="+mj-lt"/>
                <a:ea typeface="Verdana" pitchFamily="34" charset="0"/>
                <a:cs typeface="Verdana" pitchFamily="34" charset="0"/>
              </a:rPr>
              <a:t>Usually what limits our dose prescription</a:t>
            </a:r>
          </a:p>
          <a:p>
            <a:endParaRPr lang="en-US" b="0" i="0" u="none" dirty="0">
              <a:latin typeface="+mj-lt"/>
              <a:ea typeface="Verdana" pitchFamily="34" charset="0"/>
              <a:cs typeface="Verdana" pitchFamily="34" charset="0"/>
            </a:endParaRPr>
          </a:p>
          <a:p>
            <a:endParaRPr lang="en-US" b="0" i="0" u="none" dirty="0">
              <a:latin typeface="+mj-lt"/>
              <a:ea typeface="Verdana" pitchFamily="34" charset="0"/>
              <a:cs typeface="Verdana" pitchFamily="34" charset="0"/>
            </a:endParaRPr>
          </a:p>
        </p:txBody>
      </p:sp>
    </p:spTree>
    <p:extLst>
      <p:ext uri="{BB962C8B-B14F-4D97-AF65-F5344CB8AC3E}">
        <p14:creationId xmlns:p14="http://schemas.microsoft.com/office/powerpoint/2010/main" val="582578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857500"/>
            <a:ext cx="8229600" cy="1143000"/>
          </a:xfrm>
        </p:spPr>
        <p:txBody>
          <a:bodyPr>
            <a:noAutofit/>
          </a:bodyPr>
          <a:lstStyle/>
          <a:p>
            <a:r>
              <a:rPr lang="en-US" sz="4000" b="1" dirty="0">
                <a:solidFill>
                  <a:schemeClr val="tx2"/>
                </a:solidFill>
                <a:ea typeface="Verdana" pitchFamily="34" charset="0"/>
                <a:cs typeface="Verdana" pitchFamily="34" charset="0"/>
              </a:rPr>
              <a:t>Background Information</a:t>
            </a:r>
          </a:p>
        </p:txBody>
      </p:sp>
    </p:spTree>
    <p:extLst>
      <p:ext uri="{BB962C8B-B14F-4D97-AF65-F5344CB8AC3E}">
        <p14:creationId xmlns:p14="http://schemas.microsoft.com/office/powerpoint/2010/main" val="27240928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normAutofit/>
          </a:bodyPr>
          <a:lstStyle/>
          <a:p>
            <a:r>
              <a:rPr lang="en-US" b="1" dirty="0">
                <a:solidFill>
                  <a:schemeClr val="tx2"/>
                </a:solidFill>
                <a:ea typeface="Verdana" panose="020B0604030504040204" pitchFamily="34" charset="0"/>
                <a:cs typeface="Verdana" panose="020B0604030504040204" pitchFamily="34" charset="0"/>
              </a:rPr>
              <a:t>Acute Skin Toxicity from RT</a:t>
            </a:r>
          </a:p>
        </p:txBody>
      </p:sp>
      <p:sp>
        <p:nvSpPr>
          <p:cNvPr id="3" name="Content Placeholder 2"/>
          <p:cNvSpPr>
            <a:spLocks noGrp="1"/>
          </p:cNvSpPr>
          <p:nvPr>
            <p:ph idx="1"/>
          </p:nvPr>
        </p:nvSpPr>
        <p:spPr>
          <a:xfrm>
            <a:off x="914400" y="1600200"/>
            <a:ext cx="10287000" cy="5257800"/>
          </a:xfrm>
        </p:spPr>
        <p:txBody>
          <a:bodyPr>
            <a:normAutofit fontScale="77500" lnSpcReduction="20000"/>
          </a:bodyPr>
          <a:lstStyle/>
          <a:p>
            <a:pPr lvl="0"/>
            <a:r>
              <a:rPr lang="en-US" b="1" dirty="0">
                <a:latin typeface="+mj-lt"/>
                <a:ea typeface="Verdana" panose="020B0604030504040204" pitchFamily="34" charset="0"/>
                <a:cs typeface="Verdana" panose="020B0604030504040204" pitchFamily="34" charset="0"/>
              </a:rPr>
              <a:t>Erythema </a:t>
            </a:r>
          </a:p>
          <a:p>
            <a:pPr lvl="1"/>
            <a:r>
              <a:rPr lang="en-US" dirty="0">
                <a:latin typeface="+mj-lt"/>
                <a:ea typeface="Verdana" panose="020B0604030504040204" pitchFamily="34" charset="0"/>
                <a:cs typeface="Verdana" panose="020B0604030504040204" pitchFamily="34" charset="0"/>
              </a:rPr>
              <a:t>Earliest noticeable radiation effect</a:t>
            </a:r>
            <a:endParaRPr lang="en-US" sz="2400" dirty="0">
              <a:latin typeface="+mj-lt"/>
              <a:ea typeface="Verdana" panose="020B0604030504040204" pitchFamily="34" charset="0"/>
              <a:cs typeface="Verdana" panose="020B0604030504040204" pitchFamily="34" charset="0"/>
            </a:endParaRPr>
          </a:p>
          <a:p>
            <a:pPr lvl="0"/>
            <a:endParaRPr lang="en-US" b="1" dirty="0">
              <a:latin typeface="+mj-lt"/>
              <a:ea typeface="Verdana" panose="020B0604030504040204" pitchFamily="34" charset="0"/>
              <a:cs typeface="Verdana" panose="020B0604030504040204" pitchFamily="34" charset="0"/>
            </a:endParaRPr>
          </a:p>
          <a:p>
            <a:pPr lvl="0"/>
            <a:r>
              <a:rPr lang="en-US" b="1" dirty="0">
                <a:latin typeface="+mj-lt"/>
                <a:ea typeface="Verdana" panose="020B0604030504040204" pitchFamily="34" charset="0"/>
                <a:cs typeface="Verdana" panose="020B0604030504040204" pitchFamily="34" charset="0"/>
              </a:rPr>
              <a:t>Dry Desquamation (peeling)</a:t>
            </a:r>
          </a:p>
          <a:p>
            <a:pPr lvl="1"/>
            <a:r>
              <a:rPr lang="en-US" dirty="0">
                <a:latin typeface="+mj-lt"/>
                <a:ea typeface="Verdana" panose="020B0604030504040204" pitchFamily="34" charset="0"/>
                <a:cs typeface="Verdana" panose="020B0604030504040204" pitchFamily="34" charset="0"/>
              </a:rPr>
              <a:t>Occurs at intermediate dose levels</a:t>
            </a:r>
          </a:p>
          <a:p>
            <a:pPr lvl="0"/>
            <a:endParaRPr lang="en-US" b="1" dirty="0">
              <a:latin typeface="+mj-lt"/>
              <a:ea typeface="Verdana" panose="020B0604030504040204" pitchFamily="34" charset="0"/>
              <a:cs typeface="Verdana" panose="020B0604030504040204" pitchFamily="34" charset="0"/>
            </a:endParaRPr>
          </a:p>
          <a:p>
            <a:pPr lvl="0"/>
            <a:r>
              <a:rPr lang="en-US" b="1" dirty="0">
                <a:latin typeface="+mj-lt"/>
                <a:ea typeface="Verdana" panose="020B0604030504040204" pitchFamily="34" charset="0"/>
                <a:cs typeface="Verdana" panose="020B0604030504040204" pitchFamily="34" charset="0"/>
              </a:rPr>
              <a:t>Moist desquamation </a:t>
            </a:r>
          </a:p>
          <a:p>
            <a:pPr lvl="1"/>
            <a:r>
              <a:rPr lang="en-US" dirty="0">
                <a:latin typeface="+mj-lt"/>
                <a:ea typeface="Verdana" panose="020B0604030504040204" pitchFamily="34" charset="0"/>
                <a:cs typeface="Verdana" panose="020B0604030504040204" pitchFamily="34" charset="0"/>
              </a:rPr>
              <a:t>Expected at doses required to control skin cancers</a:t>
            </a:r>
            <a:endParaRPr lang="en-US" sz="2400" dirty="0">
              <a:latin typeface="+mj-lt"/>
              <a:ea typeface="Verdana" panose="020B0604030504040204" pitchFamily="34" charset="0"/>
              <a:cs typeface="Verdana" panose="020B0604030504040204" pitchFamily="34" charset="0"/>
            </a:endParaRPr>
          </a:p>
          <a:p>
            <a:pPr lvl="1"/>
            <a:r>
              <a:rPr lang="en-US" dirty="0">
                <a:latin typeface="+mj-lt"/>
                <a:ea typeface="Verdana" panose="020B0604030504040204" pitchFamily="34" charset="0"/>
                <a:cs typeface="Verdana" panose="020B0604030504040204" pitchFamily="34" charset="0"/>
              </a:rPr>
              <a:t>Due to death of basal cells in the epidermis; new cell proliferation does not keep up with cell loss</a:t>
            </a:r>
            <a:r>
              <a:rPr lang="en-US" sz="2400" dirty="0">
                <a:latin typeface="+mj-lt"/>
                <a:ea typeface="Verdana" panose="020B0604030504040204" pitchFamily="34" charset="0"/>
                <a:cs typeface="Verdana" panose="020B0604030504040204" pitchFamily="34" charset="0"/>
              </a:rPr>
              <a:t> </a:t>
            </a:r>
            <a:r>
              <a:rPr lang="en-US" dirty="0">
                <a:latin typeface="+mj-lt"/>
                <a:ea typeface="Verdana" panose="020B0604030504040204" pitchFamily="34" charset="0"/>
                <a:cs typeface="Verdana" panose="020B0604030504040204" pitchFamily="34" charset="0"/>
                <a:sym typeface="Wingdings" panose="05000000000000000000" pitchFamily="2" charset="2"/>
              </a:rPr>
              <a:t></a:t>
            </a:r>
            <a:r>
              <a:rPr lang="en-US" dirty="0">
                <a:latin typeface="+mj-lt"/>
                <a:ea typeface="Verdana" panose="020B0604030504040204" pitchFamily="34" charset="0"/>
                <a:cs typeface="Verdana" panose="020B0604030504040204" pitchFamily="34" charset="0"/>
              </a:rPr>
              <a:t> exposure of the dermis + serous oozing </a:t>
            </a:r>
            <a:endParaRPr lang="en-US" sz="2400" dirty="0">
              <a:latin typeface="+mj-lt"/>
              <a:ea typeface="Verdana" panose="020B0604030504040204" pitchFamily="34" charset="0"/>
              <a:cs typeface="Verdana" panose="020B0604030504040204" pitchFamily="34" charset="0"/>
            </a:endParaRPr>
          </a:p>
          <a:p>
            <a:pPr lvl="1"/>
            <a:r>
              <a:rPr lang="en-US" dirty="0">
                <a:latin typeface="+mj-lt"/>
                <a:ea typeface="Verdana" panose="020B0604030504040204" pitchFamily="34" charset="0"/>
                <a:cs typeface="Verdana" panose="020B0604030504040204" pitchFamily="34" charset="0"/>
              </a:rPr>
              <a:t>Epidermal re-growth occurs from the periphery and from the more resistant epithelial cells around hair follicles (this new skin is thin and atrophic so take extra care to prevent injury)</a:t>
            </a:r>
            <a:endParaRPr lang="en-US" sz="2400" dirty="0">
              <a:latin typeface="+mj-lt"/>
              <a:ea typeface="Verdana" panose="020B0604030504040204" pitchFamily="34" charset="0"/>
              <a:cs typeface="Verdana" panose="020B0604030504040204" pitchFamily="34" charset="0"/>
            </a:endParaRPr>
          </a:p>
          <a:p>
            <a:pPr lvl="1"/>
            <a:r>
              <a:rPr lang="en-US" dirty="0">
                <a:latin typeface="+mj-lt"/>
                <a:ea typeface="Verdana" panose="020B0604030504040204" pitchFamily="34" charset="0"/>
                <a:cs typeface="Verdana" panose="020B0604030504040204" pitchFamily="34" charset="0"/>
              </a:rPr>
              <a:t>Healing occurs within 3-5 weeks following </a:t>
            </a:r>
            <a:r>
              <a:rPr lang="en-US" dirty="0" err="1">
                <a:latin typeface="+mj-lt"/>
                <a:ea typeface="Verdana" panose="020B0604030504040204" pitchFamily="34" charset="0"/>
                <a:cs typeface="Verdana" panose="020B0604030504040204" pitchFamily="34" charset="0"/>
              </a:rPr>
              <a:t>Tx</a:t>
            </a:r>
            <a:r>
              <a:rPr lang="en-US" dirty="0">
                <a:latin typeface="+mj-lt"/>
                <a:ea typeface="Verdana" panose="020B0604030504040204" pitchFamily="34" charset="0"/>
                <a:cs typeface="Verdana" panose="020B0604030504040204" pitchFamily="34" charset="0"/>
              </a:rPr>
              <a:t>, but in severe cases symptoms may last months </a:t>
            </a:r>
            <a:endParaRPr lang="en-US" sz="2400" dirty="0">
              <a:latin typeface="+mj-lt"/>
              <a:ea typeface="Verdana" panose="020B0604030504040204" pitchFamily="34" charset="0"/>
              <a:cs typeface="Verdana" panose="020B0604030504040204" pitchFamily="34" charset="0"/>
            </a:endParaRPr>
          </a:p>
          <a:p>
            <a:pPr lvl="0"/>
            <a:endParaRPr lang="en-US" b="1" dirty="0">
              <a:latin typeface="+mj-lt"/>
              <a:ea typeface="Verdana" panose="020B0604030504040204" pitchFamily="34" charset="0"/>
              <a:cs typeface="Verdana" panose="020B0604030504040204" pitchFamily="34" charset="0"/>
            </a:endParaRPr>
          </a:p>
          <a:p>
            <a:endParaRPr lang="en-US" dirty="0">
              <a:latin typeface="+mj-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457516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400"/>
            <a:ext cx="8229600" cy="1143000"/>
          </a:xfrm>
        </p:spPr>
        <p:txBody>
          <a:bodyPr>
            <a:normAutofit fontScale="90000"/>
          </a:bodyPr>
          <a:lstStyle/>
          <a:p>
            <a:r>
              <a:rPr lang="en-US" b="1" dirty="0">
                <a:solidFill>
                  <a:schemeClr val="tx2"/>
                </a:solidFill>
                <a:ea typeface="Verdana" panose="020B0604030504040204" pitchFamily="34" charset="0"/>
                <a:cs typeface="Verdana" panose="020B0604030504040204" pitchFamily="34" charset="0"/>
              </a:rPr>
              <a:t>Management of Acute Skin Toxicity</a:t>
            </a:r>
          </a:p>
        </p:txBody>
      </p:sp>
      <p:sp>
        <p:nvSpPr>
          <p:cNvPr id="3" name="Content Placeholder 2"/>
          <p:cNvSpPr>
            <a:spLocks noGrp="1"/>
          </p:cNvSpPr>
          <p:nvPr>
            <p:ph idx="1"/>
          </p:nvPr>
        </p:nvSpPr>
        <p:spPr>
          <a:xfrm>
            <a:off x="914400" y="1295400"/>
            <a:ext cx="10134600" cy="5537200"/>
          </a:xfrm>
        </p:spPr>
        <p:txBody>
          <a:bodyPr>
            <a:normAutofit fontScale="77500" lnSpcReduction="20000"/>
          </a:bodyPr>
          <a:lstStyle/>
          <a:p>
            <a:r>
              <a:rPr lang="en-US" sz="3800" b="1" dirty="0">
                <a:latin typeface="+mj-lt"/>
                <a:ea typeface="Verdana" panose="020B0604030504040204" pitchFamily="34" charset="0"/>
                <a:cs typeface="Verdana" panose="020B0604030504040204" pitchFamily="34" charset="0"/>
              </a:rPr>
              <a:t>Prevention:</a:t>
            </a:r>
          </a:p>
          <a:p>
            <a:pPr lvl="1"/>
            <a:r>
              <a:rPr lang="en-US" dirty="0">
                <a:latin typeface="+mj-lt"/>
                <a:ea typeface="Verdana" panose="020B0604030504040204" pitchFamily="34" charset="0"/>
                <a:cs typeface="Verdana" panose="020B0604030504040204" pitchFamily="34" charset="0"/>
              </a:rPr>
              <a:t>Avoid friction/trauma (e.g. shaving, scratching or sun exposure)</a:t>
            </a:r>
          </a:p>
          <a:p>
            <a:pPr lvl="1"/>
            <a:r>
              <a:rPr lang="en-US" dirty="0">
                <a:latin typeface="+mj-lt"/>
                <a:ea typeface="Verdana" panose="020B0604030504040204" pitchFamily="34" charset="0"/>
                <a:cs typeface="Verdana" panose="020B0604030504040204" pitchFamily="34" charset="0"/>
              </a:rPr>
              <a:t>Avoid cosmetics or harsh cleansers (especially if contain alcohol)</a:t>
            </a:r>
          </a:p>
          <a:p>
            <a:endParaRPr lang="en-US" dirty="0">
              <a:latin typeface="+mj-lt"/>
              <a:ea typeface="Verdana" panose="020B0604030504040204" pitchFamily="34" charset="0"/>
              <a:cs typeface="Verdana" panose="020B0604030504040204" pitchFamily="34" charset="0"/>
            </a:endParaRPr>
          </a:p>
          <a:p>
            <a:r>
              <a:rPr lang="en-US" sz="3800" b="1" dirty="0">
                <a:latin typeface="+mj-lt"/>
                <a:ea typeface="Verdana" panose="020B0604030504040204" pitchFamily="34" charset="0"/>
                <a:cs typeface="Verdana" panose="020B0604030504040204" pitchFamily="34" charset="0"/>
              </a:rPr>
              <a:t>For erythema or dry desquamation:</a:t>
            </a:r>
          </a:p>
          <a:p>
            <a:pPr lvl="1"/>
            <a:r>
              <a:rPr lang="en-US" dirty="0">
                <a:latin typeface="+mj-lt"/>
                <a:ea typeface="Verdana" panose="020B0604030504040204" pitchFamily="34" charset="0"/>
                <a:cs typeface="Verdana" panose="020B0604030504040204" pitchFamily="34" charset="0"/>
              </a:rPr>
              <a:t>Emollients (lotions, creams, or ointments) </a:t>
            </a:r>
          </a:p>
          <a:p>
            <a:pPr lvl="1"/>
            <a:r>
              <a:rPr lang="en-US" dirty="0">
                <a:latin typeface="+mj-lt"/>
                <a:ea typeface="Verdana" panose="020B0604030504040204" pitchFamily="34" charset="0"/>
                <a:cs typeface="Verdana" panose="020B0604030504040204" pitchFamily="34" charset="0"/>
              </a:rPr>
              <a:t>Gentle cleansing with mild soap and patted dry</a:t>
            </a:r>
          </a:p>
          <a:p>
            <a:pPr lvl="1"/>
            <a:r>
              <a:rPr lang="en-US" dirty="0">
                <a:latin typeface="+mj-lt"/>
                <a:ea typeface="Verdana" panose="020B0604030504040204" pitchFamily="34" charset="0"/>
                <a:cs typeface="Verdana" panose="020B0604030504040204" pitchFamily="34" charset="0"/>
              </a:rPr>
              <a:t>Topical corticosteroids (controversial)</a:t>
            </a:r>
          </a:p>
          <a:p>
            <a:endParaRPr lang="en-US" dirty="0">
              <a:latin typeface="+mj-lt"/>
              <a:ea typeface="Verdana" panose="020B0604030504040204" pitchFamily="34" charset="0"/>
              <a:cs typeface="Verdana" panose="020B0604030504040204" pitchFamily="34" charset="0"/>
            </a:endParaRPr>
          </a:p>
          <a:p>
            <a:r>
              <a:rPr lang="en-US" sz="3800" b="1" dirty="0">
                <a:latin typeface="+mj-lt"/>
                <a:ea typeface="Verdana" panose="020B0604030504040204" pitchFamily="34" charset="0"/>
                <a:cs typeface="Verdana" panose="020B0604030504040204" pitchFamily="34" charset="0"/>
              </a:rPr>
              <a:t>For moist desquamation: </a:t>
            </a:r>
          </a:p>
          <a:p>
            <a:pPr lvl="1"/>
            <a:r>
              <a:rPr lang="en-US" dirty="0">
                <a:latin typeface="+mj-lt"/>
                <a:ea typeface="Verdana" panose="020B0604030504040204" pitchFamily="34" charset="0"/>
                <a:cs typeface="Verdana" panose="020B0604030504040204" pitchFamily="34" charset="0"/>
              </a:rPr>
              <a:t>Dilute H</a:t>
            </a:r>
            <a:r>
              <a:rPr lang="en-US" baseline="-25000" dirty="0">
                <a:latin typeface="+mj-lt"/>
                <a:ea typeface="Verdana" panose="020B0604030504040204" pitchFamily="34" charset="0"/>
                <a:cs typeface="Verdana" panose="020B0604030504040204" pitchFamily="34" charset="0"/>
              </a:rPr>
              <a:t>2</a:t>
            </a:r>
            <a:r>
              <a:rPr lang="en-US" dirty="0">
                <a:latin typeface="+mj-lt"/>
                <a:ea typeface="Verdana" panose="020B0604030504040204" pitchFamily="34" charset="0"/>
                <a:cs typeface="Verdana" panose="020B0604030504040204" pitchFamily="34" charset="0"/>
              </a:rPr>
              <a:t>O</a:t>
            </a:r>
            <a:r>
              <a:rPr lang="en-US" baseline="-25000" dirty="0">
                <a:latin typeface="+mj-lt"/>
                <a:ea typeface="Verdana" panose="020B0604030504040204" pitchFamily="34" charset="0"/>
                <a:cs typeface="Verdana" panose="020B0604030504040204" pitchFamily="34" charset="0"/>
              </a:rPr>
              <a:t>2</a:t>
            </a:r>
            <a:r>
              <a:rPr lang="en-US" dirty="0">
                <a:latin typeface="+mj-lt"/>
                <a:ea typeface="Verdana" panose="020B0604030504040204" pitchFamily="34" charset="0"/>
                <a:cs typeface="Verdana" panose="020B0604030504040204" pitchFamily="34" charset="0"/>
              </a:rPr>
              <a:t> or 1% aqueous gentian violet to </a:t>
            </a:r>
            <a:r>
              <a:rPr lang="en-US" u="sng" dirty="0">
                <a:latin typeface="+mj-lt"/>
                <a:ea typeface="Verdana" panose="020B0604030504040204" pitchFamily="34" charset="0"/>
                <a:cs typeface="Verdana" panose="020B0604030504040204" pitchFamily="34" charset="0"/>
              </a:rPr>
              <a:t>dry the lesion</a:t>
            </a:r>
            <a:r>
              <a:rPr lang="en-US" dirty="0">
                <a:latin typeface="+mj-lt"/>
                <a:ea typeface="Verdana" panose="020B0604030504040204" pitchFamily="34" charset="0"/>
                <a:cs typeface="Verdana" panose="020B0604030504040204" pitchFamily="34" charset="0"/>
              </a:rPr>
              <a:t> and prevent infection</a:t>
            </a:r>
          </a:p>
          <a:p>
            <a:pPr lvl="1"/>
            <a:r>
              <a:rPr lang="en-US" dirty="0">
                <a:latin typeface="+mj-lt"/>
                <a:ea typeface="Verdana" panose="020B0604030504040204" pitchFamily="34" charset="0"/>
                <a:cs typeface="Verdana" panose="020B0604030504040204" pitchFamily="34" charset="0"/>
              </a:rPr>
              <a:t>Silver sulfadiazine 1% cream promotes healing.</a:t>
            </a:r>
          </a:p>
          <a:p>
            <a:pPr lvl="1"/>
            <a:r>
              <a:rPr lang="en-US" dirty="0">
                <a:latin typeface="+mj-lt"/>
                <a:ea typeface="Verdana" panose="020B0604030504040204" pitchFamily="34" charset="0"/>
                <a:cs typeface="Verdana" panose="020B0604030504040204" pitchFamily="34" charset="0"/>
              </a:rPr>
              <a:t>For minimally exudative wounds </a:t>
            </a:r>
            <a:r>
              <a:rPr lang="en-US" dirty="0">
                <a:latin typeface="+mj-lt"/>
                <a:ea typeface="Verdana" panose="020B0604030504040204" pitchFamily="34" charset="0"/>
                <a:cs typeface="Verdana" panose="020B0604030504040204" pitchFamily="34" charset="0"/>
                <a:sym typeface="Wingdings" panose="05000000000000000000" pitchFamily="2" charset="2"/>
              </a:rPr>
              <a:t></a:t>
            </a:r>
            <a:r>
              <a:rPr lang="en-US" dirty="0">
                <a:latin typeface="+mj-lt"/>
                <a:ea typeface="Verdana" panose="020B0604030504040204" pitchFamily="34" charset="0"/>
                <a:cs typeface="Verdana" panose="020B0604030504040204" pitchFamily="34" charset="0"/>
              </a:rPr>
              <a:t> Hydrogel or Hydrocolloid dressing</a:t>
            </a:r>
          </a:p>
          <a:p>
            <a:pPr lvl="1"/>
            <a:r>
              <a:rPr lang="en-US" dirty="0">
                <a:latin typeface="+mj-lt"/>
                <a:ea typeface="Verdana" panose="020B0604030504040204" pitchFamily="34" charset="0"/>
                <a:cs typeface="Verdana" panose="020B0604030504040204" pitchFamily="34" charset="0"/>
              </a:rPr>
              <a:t>For highly exudative wounds </a:t>
            </a:r>
            <a:r>
              <a:rPr lang="en-US" dirty="0">
                <a:latin typeface="+mj-lt"/>
                <a:ea typeface="Verdana" panose="020B0604030504040204" pitchFamily="34" charset="0"/>
                <a:cs typeface="Verdana" panose="020B0604030504040204" pitchFamily="34" charset="0"/>
                <a:sym typeface="Wingdings" panose="05000000000000000000" pitchFamily="2" charset="2"/>
              </a:rPr>
              <a:t></a:t>
            </a:r>
            <a:r>
              <a:rPr lang="en-US" dirty="0">
                <a:latin typeface="+mj-lt"/>
                <a:ea typeface="Verdana" panose="020B0604030504040204" pitchFamily="34" charset="0"/>
                <a:cs typeface="Verdana" panose="020B0604030504040204" pitchFamily="34" charset="0"/>
              </a:rPr>
              <a:t> burn pads, alginate, or foam dressing</a:t>
            </a:r>
          </a:p>
          <a:p>
            <a:pPr lvl="1"/>
            <a:r>
              <a:rPr lang="en-US" dirty="0">
                <a:latin typeface="+mj-lt"/>
                <a:ea typeface="Verdana" panose="020B0604030504040204" pitchFamily="34" charset="0"/>
                <a:cs typeface="Verdana" panose="020B0604030504040204" pitchFamily="34" charset="0"/>
              </a:rPr>
              <a:t>For infected wounds </a:t>
            </a:r>
            <a:r>
              <a:rPr lang="en-US" dirty="0">
                <a:latin typeface="+mj-lt"/>
                <a:ea typeface="Verdana" panose="020B0604030504040204" pitchFamily="34" charset="0"/>
                <a:cs typeface="Verdana" panose="020B0604030504040204" pitchFamily="34" charset="0"/>
                <a:sym typeface="Wingdings" panose="05000000000000000000" pitchFamily="2" charset="2"/>
              </a:rPr>
              <a:t></a:t>
            </a:r>
            <a:r>
              <a:rPr lang="en-US" dirty="0">
                <a:latin typeface="+mj-lt"/>
                <a:ea typeface="Verdana" panose="020B0604030504040204" pitchFamily="34" charset="0"/>
                <a:cs typeface="Verdana" panose="020B0604030504040204" pitchFamily="34" charset="0"/>
              </a:rPr>
              <a:t> ion silver pads or powder, topical </a:t>
            </a:r>
            <a:r>
              <a:rPr lang="en-US" dirty="0" err="1">
                <a:latin typeface="+mj-lt"/>
                <a:ea typeface="Verdana" panose="020B0604030504040204" pitchFamily="34" charset="0"/>
                <a:cs typeface="Verdana" panose="020B0604030504040204" pitchFamily="34" charset="0"/>
              </a:rPr>
              <a:t>ABx</a:t>
            </a:r>
            <a:endParaRPr lang="en-US" dirty="0">
              <a:latin typeface="+mj-lt"/>
            </a:endParaRPr>
          </a:p>
        </p:txBody>
      </p:sp>
    </p:spTree>
    <p:extLst>
      <p:ext uri="{BB962C8B-B14F-4D97-AF65-F5344CB8AC3E}">
        <p14:creationId xmlns:p14="http://schemas.microsoft.com/office/powerpoint/2010/main" val="35377187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r>
              <a:rPr lang="en-US" b="1" dirty="0">
                <a:solidFill>
                  <a:schemeClr val="tx2"/>
                </a:solidFill>
                <a:ea typeface="Verdana" panose="020B0604030504040204" pitchFamily="34" charset="0"/>
                <a:cs typeface="Verdana" panose="020B0604030504040204" pitchFamily="34" charset="0"/>
              </a:rPr>
              <a:t>Other Acute Skin Toxicities</a:t>
            </a:r>
          </a:p>
        </p:txBody>
      </p:sp>
      <p:sp>
        <p:nvSpPr>
          <p:cNvPr id="3" name="Content Placeholder 2"/>
          <p:cNvSpPr>
            <a:spLocks noGrp="1"/>
          </p:cNvSpPr>
          <p:nvPr>
            <p:ph idx="1"/>
          </p:nvPr>
        </p:nvSpPr>
        <p:spPr>
          <a:xfrm>
            <a:off x="1066800" y="1295400"/>
            <a:ext cx="9982200" cy="5562600"/>
          </a:xfrm>
        </p:spPr>
        <p:txBody>
          <a:bodyPr>
            <a:normAutofit fontScale="85000" lnSpcReduction="20000"/>
          </a:bodyPr>
          <a:lstStyle/>
          <a:p>
            <a:pPr lvl="0"/>
            <a:r>
              <a:rPr lang="en-US" b="1" dirty="0">
                <a:latin typeface="+mj-lt"/>
                <a:ea typeface="Verdana" panose="020B0604030504040204" pitchFamily="34" charset="0"/>
                <a:cs typeface="Verdana" panose="020B0604030504040204" pitchFamily="34" charset="0"/>
              </a:rPr>
              <a:t>Hyperpigmentation</a:t>
            </a:r>
            <a:r>
              <a:rPr lang="en-US" dirty="0">
                <a:latin typeface="+mj-lt"/>
                <a:ea typeface="Verdana" panose="020B0604030504040204" pitchFamily="34" charset="0"/>
                <a:cs typeface="Verdana" panose="020B0604030504040204" pitchFamily="34" charset="0"/>
              </a:rPr>
              <a:t> due to melanocyte stimulation</a:t>
            </a:r>
            <a:endParaRPr lang="en-US" sz="2400" dirty="0">
              <a:latin typeface="+mj-lt"/>
              <a:ea typeface="Verdana" panose="020B0604030504040204" pitchFamily="34" charset="0"/>
              <a:cs typeface="Verdana" panose="020B0604030504040204" pitchFamily="34" charset="0"/>
            </a:endParaRPr>
          </a:p>
          <a:p>
            <a:pPr lvl="1"/>
            <a:r>
              <a:rPr lang="en-US" dirty="0">
                <a:latin typeface="+mj-lt"/>
                <a:ea typeface="Verdana" panose="020B0604030504040204" pitchFamily="34" charset="0"/>
                <a:cs typeface="Verdana" panose="020B0604030504040204" pitchFamily="34" charset="0"/>
              </a:rPr>
              <a:t>Usually resolves within 3 months but can become permanent in some patients</a:t>
            </a:r>
          </a:p>
          <a:p>
            <a:pPr lvl="1"/>
            <a:endParaRPr lang="en-US" dirty="0">
              <a:latin typeface="+mj-lt"/>
              <a:ea typeface="Verdana" panose="020B0604030504040204" pitchFamily="34" charset="0"/>
              <a:cs typeface="Verdana" panose="020B0604030504040204" pitchFamily="34" charset="0"/>
            </a:endParaRPr>
          </a:p>
          <a:p>
            <a:r>
              <a:rPr lang="en-US" b="1" dirty="0">
                <a:latin typeface="+mj-lt"/>
                <a:ea typeface="Verdana" panose="020B0604030504040204" pitchFamily="34" charset="0"/>
                <a:cs typeface="Verdana" panose="020B0604030504040204" pitchFamily="34" charset="0"/>
              </a:rPr>
              <a:t>Temporary alopecia </a:t>
            </a:r>
            <a:r>
              <a:rPr lang="en-US" dirty="0">
                <a:latin typeface="+mj-lt"/>
                <a:ea typeface="Verdana" panose="020B0604030504040204" pitchFamily="34" charset="0"/>
                <a:cs typeface="Verdana" panose="020B0604030504040204" pitchFamily="34" charset="0"/>
              </a:rPr>
              <a:t>occurs when hair follicles shed and cells move into resting phase of cell cycle. </a:t>
            </a:r>
          </a:p>
          <a:p>
            <a:pPr lvl="1"/>
            <a:r>
              <a:rPr lang="en-US" dirty="0">
                <a:latin typeface="+mj-lt"/>
                <a:ea typeface="Verdana" panose="020B0604030504040204" pitchFamily="34" charset="0"/>
                <a:cs typeface="Verdana" panose="020B0604030504040204" pitchFamily="34" charset="0"/>
              </a:rPr>
              <a:t>Usually hair grows back in 3-5 months</a:t>
            </a:r>
          </a:p>
          <a:p>
            <a:pPr lvl="1"/>
            <a:endParaRPr lang="en-US" dirty="0">
              <a:latin typeface="+mj-lt"/>
              <a:ea typeface="Verdana" panose="020B0604030504040204" pitchFamily="34" charset="0"/>
              <a:cs typeface="Verdana" panose="020B0604030504040204" pitchFamily="34" charset="0"/>
            </a:endParaRPr>
          </a:p>
          <a:p>
            <a:r>
              <a:rPr lang="en-US" b="1" dirty="0">
                <a:latin typeface="+mj-lt"/>
                <a:ea typeface="Verdana" panose="020B0604030504040204" pitchFamily="34" charset="0"/>
                <a:cs typeface="Verdana" panose="020B0604030504040204" pitchFamily="34" charset="0"/>
              </a:rPr>
              <a:t>Radiation Recall </a:t>
            </a:r>
            <a:r>
              <a:rPr lang="en-US" dirty="0">
                <a:latin typeface="+mj-lt"/>
                <a:ea typeface="Verdana" panose="020B0604030504040204" pitchFamily="34" charset="0"/>
                <a:cs typeface="Verdana" panose="020B0604030504040204" pitchFamily="34" charset="0"/>
              </a:rPr>
              <a:t>is an acute inflammatory response in a previously irradiated field following administration of a systemic drug (anthracyclines, </a:t>
            </a:r>
            <a:r>
              <a:rPr lang="en-US" dirty="0" err="1">
                <a:latin typeface="+mj-lt"/>
                <a:ea typeface="Verdana" panose="020B0604030504040204" pitchFamily="34" charset="0"/>
                <a:cs typeface="Verdana" panose="020B0604030504040204" pitchFamily="34" charset="0"/>
              </a:rPr>
              <a:t>taxanes</a:t>
            </a:r>
            <a:r>
              <a:rPr lang="en-US" dirty="0">
                <a:latin typeface="+mj-lt"/>
                <a:ea typeface="Verdana" panose="020B0604030504040204" pitchFamily="34" charset="0"/>
                <a:cs typeface="Verdana" panose="020B0604030504040204" pitchFamily="34" charset="0"/>
              </a:rPr>
              <a:t>, alkylating agents, anti-metabolites, gemcitabine, hormonal therapies, immunotherapy, antimicrobials, etc.)</a:t>
            </a:r>
          </a:p>
          <a:p>
            <a:pPr lvl="1"/>
            <a:r>
              <a:rPr lang="en-US" dirty="0">
                <a:latin typeface="+mj-lt"/>
                <a:ea typeface="Verdana" panose="020B0604030504040204" pitchFamily="34" charset="0"/>
                <a:cs typeface="Verdana" panose="020B0604030504040204" pitchFamily="34" charset="0"/>
              </a:rPr>
              <a:t>May occur days to years after RT</a:t>
            </a:r>
            <a:endParaRPr lang="en-US" sz="1800" dirty="0">
              <a:latin typeface="+mj-lt"/>
              <a:ea typeface="Verdana" panose="020B0604030504040204" pitchFamily="34" charset="0"/>
              <a:cs typeface="Verdana" panose="020B0604030504040204" pitchFamily="34" charset="0"/>
            </a:endParaRPr>
          </a:p>
          <a:p>
            <a:pPr lvl="1"/>
            <a:r>
              <a:rPr lang="en-US" dirty="0">
                <a:latin typeface="+mj-lt"/>
                <a:ea typeface="Verdana" panose="020B0604030504040204" pitchFamily="34" charset="0"/>
                <a:cs typeface="Verdana" panose="020B0604030504040204" pitchFamily="34" charset="0"/>
              </a:rPr>
              <a:t>Onset is days to 2 months after drug administration</a:t>
            </a:r>
            <a:endParaRPr lang="en-US" sz="2200" dirty="0">
              <a:latin typeface="+mj-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24761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66699"/>
            <a:ext cx="8229600" cy="1143000"/>
          </a:xfrm>
        </p:spPr>
        <p:txBody>
          <a:bodyPr>
            <a:normAutofit fontScale="90000"/>
          </a:bodyPr>
          <a:lstStyle/>
          <a:p>
            <a:r>
              <a:rPr lang="en-US" sz="4000" b="1" dirty="0">
                <a:solidFill>
                  <a:schemeClr val="tx2"/>
                </a:solidFill>
                <a:ea typeface="Verdana" panose="020B0604030504040204" pitchFamily="34" charset="0"/>
                <a:cs typeface="Verdana" panose="020B0604030504040204" pitchFamily="34" charset="0"/>
              </a:rPr>
              <a:t>Long Term Cosmetic Outcomes are Often Very Good</a:t>
            </a:r>
            <a:endParaRPr lang="en-US" sz="4000" dirty="0"/>
          </a:p>
        </p:txBody>
      </p:sp>
      <p:pic>
        <p:nvPicPr>
          <p:cNvPr id="4" name="Picture 3"/>
          <p:cNvPicPr>
            <a:picLocks noChangeAspect="1"/>
          </p:cNvPicPr>
          <p:nvPr/>
        </p:nvPicPr>
        <p:blipFill>
          <a:blip r:embed="rId2"/>
          <a:stretch>
            <a:fillRect/>
          </a:stretch>
        </p:blipFill>
        <p:spPr>
          <a:xfrm>
            <a:off x="1828800" y="1752600"/>
            <a:ext cx="4357450" cy="1676400"/>
          </a:xfrm>
          <a:prstGeom prst="rect">
            <a:avLst/>
          </a:prstGeom>
        </p:spPr>
      </p:pic>
      <p:pic>
        <p:nvPicPr>
          <p:cNvPr id="5" name="Picture 4"/>
          <p:cNvPicPr>
            <a:picLocks noChangeAspect="1"/>
          </p:cNvPicPr>
          <p:nvPr/>
        </p:nvPicPr>
        <p:blipFill>
          <a:blip r:embed="rId3"/>
          <a:stretch>
            <a:fillRect/>
          </a:stretch>
        </p:blipFill>
        <p:spPr>
          <a:xfrm>
            <a:off x="7003118" y="1752600"/>
            <a:ext cx="3207682" cy="1676401"/>
          </a:xfrm>
          <a:prstGeom prst="rect">
            <a:avLst/>
          </a:prstGeom>
        </p:spPr>
      </p:pic>
      <p:pic>
        <p:nvPicPr>
          <p:cNvPr id="6" name="Picture 5"/>
          <p:cNvPicPr>
            <a:picLocks noChangeAspect="1"/>
          </p:cNvPicPr>
          <p:nvPr/>
        </p:nvPicPr>
        <p:blipFill>
          <a:blip r:embed="rId4"/>
          <a:stretch>
            <a:fillRect/>
          </a:stretch>
        </p:blipFill>
        <p:spPr>
          <a:xfrm>
            <a:off x="2074220" y="3761802"/>
            <a:ext cx="3486732" cy="2014025"/>
          </a:xfrm>
          <a:prstGeom prst="rect">
            <a:avLst/>
          </a:prstGeom>
        </p:spPr>
      </p:pic>
      <p:pic>
        <p:nvPicPr>
          <p:cNvPr id="7" name="Picture 6"/>
          <p:cNvPicPr>
            <a:picLocks noChangeAspect="1"/>
          </p:cNvPicPr>
          <p:nvPr/>
        </p:nvPicPr>
        <p:blipFill>
          <a:blip r:embed="rId5"/>
          <a:stretch>
            <a:fillRect/>
          </a:stretch>
        </p:blipFill>
        <p:spPr>
          <a:xfrm>
            <a:off x="6186250" y="3761802"/>
            <a:ext cx="4010614" cy="1975925"/>
          </a:xfrm>
          <a:prstGeom prst="rect">
            <a:avLst/>
          </a:prstGeom>
        </p:spPr>
      </p:pic>
      <p:sp>
        <p:nvSpPr>
          <p:cNvPr id="3" name="TextBox 2">
            <a:extLst>
              <a:ext uri="{FF2B5EF4-FFF2-40B4-BE49-F238E27FC236}">
                <a16:creationId xmlns:a16="http://schemas.microsoft.com/office/drawing/2014/main" id="{21919421-170D-44A8-9CAB-DE8170FF62CB}"/>
              </a:ext>
            </a:extLst>
          </p:cNvPr>
          <p:cNvSpPr txBox="1"/>
          <p:nvPr/>
        </p:nvSpPr>
        <p:spPr>
          <a:xfrm>
            <a:off x="2148289" y="5943601"/>
            <a:ext cx="8077200" cy="800219"/>
          </a:xfrm>
          <a:prstGeom prst="rect">
            <a:avLst/>
          </a:prstGeom>
          <a:noFill/>
        </p:spPr>
        <p:txBody>
          <a:bodyPr wrap="square" rtlCol="0">
            <a:spAutoFit/>
          </a:bodyPr>
          <a:lstStyle/>
          <a:p>
            <a:r>
              <a:rPr lang="en-US" sz="2300" dirty="0">
                <a:solidFill>
                  <a:srgbClr val="FF0000"/>
                </a:solidFill>
                <a:latin typeface="+mj-lt"/>
                <a:ea typeface="Verdana" panose="020B0604030504040204" pitchFamily="34" charset="0"/>
              </a:rPr>
              <a:t>However, like any cancer treatment modality, radiation can cause long term toxicity too.</a:t>
            </a:r>
          </a:p>
        </p:txBody>
      </p:sp>
    </p:spTree>
    <p:extLst>
      <p:ext uri="{BB962C8B-B14F-4D97-AF65-F5344CB8AC3E}">
        <p14:creationId xmlns:p14="http://schemas.microsoft.com/office/powerpoint/2010/main" val="19974455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1143000"/>
          </a:xfrm>
        </p:spPr>
        <p:txBody>
          <a:bodyPr>
            <a:normAutofit fontScale="90000"/>
          </a:bodyPr>
          <a:lstStyle/>
          <a:p>
            <a:r>
              <a:rPr lang="en-US" b="1" dirty="0">
                <a:solidFill>
                  <a:schemeClr val="tx2"/>
                </a:solidFill>
                <a:ea typeface="Verdana" panose="020B0604030504040204" pitchFamily="34" charset="0"/>
                <a:cs typeface="Verdana" panose="020B0604030504040204" pitchFamily="34" charset="0"/>
              </a:rPr>
              <a:t>Potential Long Term Skin Toxicity from Definitive RT</a:t>
            </a:r>
          </a:p>
        </p:txBody>
      </p:sp>
      <p:sp>
        <p:nvSpPr>
          <p:cNvPr id="3" name="Content Placeholder 2"/>
          <p:cNvSpPr>
            <a:spLocks noGrp="1"/>
          </p:cNvSpPr>
          <p:nvPr>
            <p:ph idx="1"/>
          </p:nvPr>
        </p:nvSpPr>
        <p:spPr>
          <a:xfrm>
            <a:off x="838200" y="1721795"/>
            <a:ext cx="10363200" cy="3078805"/>
          </a:xfrm>
        </p:spPr>
        <p:txBody>
          <a:bodyPr>
            <a:noAutofit/>
          </a:bodyPr>
          <a:lstStyle/>
          <a:p>
            <a:r>
              <a:rPr lang="en-US" sz="2800" dirty="0">
                <a:latin typeface="+mj-lt"/>
                <a:ea typeface="Verdana" panose="020B0604030504040204" pitchFamily="34" charset="0"/>
                <a:cs typeface="Verdana" panose="020B0604030504040204" pitchFamily="34" charset="0"/>
              </a:rPr>
              <a:t>Telangiectasia formation due to capillaries being reduced in number and dilated</a:t>
            </a:r>
          </a:p>
          <a:p>
            <a:r>
              <a:rPr lang="en-US" sz="2800" dirty="0">
                <a:latin typeface="+mj-lt"/>
                <a:ea typeface="Verdana" panose="020B0604030504040204" pitchFamily="34" charset="0"/>
                <a:cs typeface="Verdana" panose="020B0604030504040204" pitchFamily="34" charset="0"/>
              </a:rPr>
              <a:t>Destruction of melanocytes, hair follicles, and sebaceous/sweat glands in the RT field may </a:t>
            </a:r>
            <a:r>
              <a:rPr lang="en-US" sz="2800" dirty="0">
                <a:latin typeface="+mj-lt"/>
                <a:ea typeface="Verdana" panose="020B0604030504040204" pitchFamily="34" charset="0"/>
                <a:cs typeface="Verdana" panose="020B0604030504040204" pitchFamily="34" charset="0"/>
                <a:sym typeface="Wingdings" panose="05000000000000000000" pitchFamily="2" charset="2"/>
              </a:rPr>
              <a:t> permanent </a:t>
            </a:r>
            <a:r>
              <a:rPr lang="en-US" sz="2800" dirty="0">
                <a:latin typeface="+mj-lt"/>
                <a:ea typeface="Verdana" panose="020B0604030504040204" pitchFamily="34" charset="0"/>
                <a:cs typeface="Verdana" panose="020B0604030504040204" pitchFamily="34" charset="0"/>
              </a:rPr>
              <a:t>hypopigmentation or alopecia</a:t>
            </a:r>
          </a:p>
          <a:p>
            <a:r>
              <a:rPr lang="en-US" sz="2800" dirty="0">
                <a:latin typeface="+mj-lt"/>
                <a:ea typeface="Verdana" panose="020B0604030504040204" pitchFamily="34" charset="0"/>
                <a:cs typeface="Verdana" panose="020B0604030504040204" pitchFamily="34" charset="0"/>
              </a:rPr>
              <a:t>Chronic dermatitis can develop months-years after RT</a:t>
            </a:r>
          </a:p>
        </p:txBody>
      </p:sp>
      <p:pic>
        <p:nvPicPr>
          <p:cNvPr id="5" name="Picture 4">
            <a:extLst>
              <a:ext uri="{FF2B5EF4-FFF2-40B4-BE49-F238E27FC236}">
                <a16:creationId xmlns:a16="http://schemas.microsoft.com/office/drawing/2014/main" id="{4CC46C42-F4D0-45F6-8AA5-B398AA02C859}"/>
              </a:ext>
            </a:extLst>
          </p:cNvPr>
          <p:cNvPicPr>
            <a:picLocks noChangeAspect="1"/>
          </p:cNvPicPr>
          <p:nvPr/>
        </p:nvPicPr>
        <p:blipFill>
          <a:blip r:embed="rId3"/>
          <a:stretch>
            <a:fillRect/>
          </a:stretch>
        </p:blipFill>
        <p:spPr>
          <a:xfrm>
            <a:off x="2504209" y="5029844"/>
            <a:ext cx="7183582" cy="1828157"/>
          </a:xfrm>
          <a:prstGeom prst="rect">
            <a:avLst/>
          </a:prstGeom>
        </p:spPr>
      </p:pic>
    </p:spTree>
    <p:extLst>
      <p:ext uri="{BB962C8B-B14F-4D97-AF65-F5344CB8AC3E}">
        <p14:creationId xmlns:p14="http://schemas.microsoft.com/office/powerpoint/2010/main" val="41308684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57200"/>
            <a:ext cx="8229600" cy="1143000"/>
          </a:xfrm>
        </p:spPr>
        <p:txBody>
          <a:bodyPr>
            <a:normAutofit fontScale="90000"/>
          </a:bodyPr>
          <a:lstStyle/>
          <a:p>
            <a:r>
              <a:rPr lang="en-US" b="1" dirty="0">
                <a:solidFill>
                  <a:schemeClr val="tx2"/>
                </a:solidFill>
                <a:ea typeface="Verdana" panose="020B0604030504040204" pitchFamily="34" charset="0"/>
                <a:cs typeface="Verdana" panose="020B0604030504040204" pitchFamily="34" charset="0"/>
              </a:rPr>
              <a:t>Other Potential Late Toxicity from Definitive RT</a:t>
            </a:r>
          </a:p>
        </p:txBody>
      </p:sp>
      <p:sp>
        <p:nvSpPr>
          <p:cNvPr id="3" name="Content Placeholder 2"/>
          <p:cNvSpPr>
            <a:spLocks noGrp="1"/>
          </p:cNvSpPr>
          <p:nvPr>
            <p:ph idx="1"/>
          </p:nvPr>
        </p:nvSpPr>
        <p:spPr>
          <a:xfrm>
            <a:off x="1066800" y="1905000"/>
            <a:ext cx="9982200" cy="4297362"/>
          </a:xfrm>
        </p:spPr>
        <p:txBody>
          <a:bodyPr>
            <a:normAutofit fontScale="62500" lnSpcReduction="20000"/>
          </a:bodyPr>
          <a:lstStyle/>
          <a:p>
            <a:r>
              <a:rPr lang="en-US" sz="3800" dirty="0">
                <a:latin typeface="+mj-lt"/>
                <a:ea typeface="Verdana" panose="020B0604030504040204" pitchFamily="34" charset="0"/>
                <a:cs typeface="Verdana" panose="020B0604030504040204" pitchFamily="34" charset="0"/>
              </a:rPr>
              <a:t>Radiation necrosis of the skin</a:t>
            </a:r>
          </a:p>
          <a:p>
            <a:pPr lvl="1"/>
            <a:r>
              <a:rPr lang="en-US" sz="3400" dirty="0">
                <a:latin typeface="+mj-lt"/>
                <a:ea typeface="Verdana" panose="020B0604030504040204" pitchFamily="34" charset="0"/>
                <a:cs typeface="Verdana" panose="020B0604030504040204" pitchFamily="34" charset="0"/>
              </a:rPr>
              <a:t>Can occur months to years after RT</a:t>
            </a:r>
          </a:p>
          <a:p>
            <a:pPr lvl="1"/>
            <a:r>
              <a:rPr lang="en-US" sz="3400" dirty="0">
                <a:latin typeface="+mj-lt"/>
                <a:ea typeface="Verdana" panose="020B0604030504040204" pitchFamily="34" charset="0"/>
                <a:cs typeface="Verdana" panose="020B0604030504040204" pitchFamily="34" charset="0"/>
              </a:rPr>
              <a:t>Due to poor vascularity and atrophy, and usually precipitated by trauma</a:t>
            </a:r>
          </a:p>
          <a:p>
            <a:pPr lvl="1"/>
            <a:r>
              <a:rPr lang="en-US" sz="3400" dirty="0">
                <a:latin typeface="+mj-lt"/>
                <a:ea typeface="Verdana" panose="020B0604030504040204" pitchFamily="34" charset="0"/>
                <a:cs typeface="Verdana" panose="020B0604030504040204" pitchFamily="34" charset="0"/>
              </a:rPr>
              <a:t>3% incidence using &lt; 4 </a:t>
            </a:r>
            <a:r>
              <a:rPr lang="en-US" sz="3400" dirty="0" err="1">
                <a:latin typeface="+mj-lt"/>
                <a:ea typeface="Verdana" panose="020B0604030504040204" pitchFamily="34" charset="0"/>
                <a:cs typeface="Verdana" panose="020B0604030504040204" pitchFamily="34" charset="0"/>
              </a:rPr>
              <a:t>Gy</a:t>
            </a:r>
            <a:r>
              <a:rPr lang="en-US" sz="3400" dirty="0">
                <a:latin typeface="+mj-lt"/>
                <a:ea typeface="Verdana" panose="020B0604030504040204" pitchFamily="34" charset="0"/>
                <a:cs typeface="Verdana" panose="020B0604030504040204" pitchFamily="34" charset="0"/>
              </a:rPr>
              <a:t>/fraction</a:t>
            </a:r>
          </a:p>
          <a:p>
            <a:pPr lvl="1"/>
            <a:endParaRPr lang="en-US" sz="3400" dirty="0">
              <a:latin typeface="+mj-lt"/>
              <a:ea typeface="Verdana" panose="020B0604030504040204" pitchFamily="34" charset="0"/>
              <a:cs typeface="Verdana" panose="020B0604030504040204" pitchFamily="34" charset="0"/>
            </a:endParaRPr>
          </a:p>
          <a:p>
            <a:r>
              <a:rPr lang="en-US" sz="3800" dirty="0">
                <a:latin typeface="+mj-lt"/>
                <a:ea typeface="Verdana" panose="020B0604030504040204" pitchFamily="34" charset="0"/>
                <a:cs typeface="Verdana" panose="020B0604030504040204" pitchFamily="34" charset="0"/>
              </a:rPr>
              <a:t>Chondronecrosis or osteonecrosis</a:t>
            </a:r>
          </a:p>
          <a:p>
            <a:pPr lvl="1"/>
            <a:r>
              <a:rPr lang="en-US" sz="3400" dirty="0">
                <a:latin typeface="+mj-lt"/>
                <a:ea typeface="Verdana" panose="020B0604030504040204" pitchFamily="34" charset="0"/>
                <a:cs typeface="Verdana" panose="020B0604030504040204" pitchFamily="34" charset="0"/>
              </a:rPr>
              <a:t>Currently very uncommon using modern techniques and equipment, even if tumor involves cartilage or bone </a:t>
            </a:r>
          </a:p>
          <a:p>
            <a:endParaRPr lang="en-US" sz="3400" dirty="0">
              <a:latin typeface="+mj-lt"/>
              <a:ea typeface="Verdana" panose="020B0604030504040204" pitchFamily="34" charset="0"/>
              <a:cs typeface="Verdana" panose="020B0604030504040204" pitchFamily="34" charset="0"/>
            </a:endParaRPr>
          </a:p>
          <a:p>
            <a:r>
              <a:rPr lang="en-US" sz="3800" dirty="0">
                <a:latin typeface="+mj-lt"/>
                <a:ea typeface="Verdana" panose="020B0604030504040204" pitchFamily="34" charset="0"/>
                <a:cs typeface="Verdana" panose="020B0604030504040204" pitchFamily="34" charset="0"/>
              </a:rPr>
              <a:t>RT-induced malignancy (in treated field) </a:t>
            </a:r>
          </a:p>
          <a:p>
            <a:pPr lvl="1"/>
            <a:r>
              <a:rPr lang="en-US" sz="3400" dirty="0">
                <a:latin typeface="+mj-lt"/>
                <a:ea typeface="Verdana" panose="020B0604030504040204" pitchFamily="34" charset="0"/>
                <a:cs typeface="Verdana" panose="020B0604030504040204" pitchFamily="34" charset="0"/>
              </a:rPr>
              <a:t>Typically occur 5+ years after RT</a:t>
            </a:r>
          </a:p>
          <a:p>
            <a:pPr lvl="1"/>
            <a:r>
              <a:rPr lang="en-US" sz="3400" dirty="0">
                <a:latin typeface="+mj-lt"/>
                <a:ea typeface="Verdana" panose="020B0604030504040204" pitchFamily="34" charset="0"/>
                <a:cs typeface="Verdana" panose="020B0604030504040204" pitchFamily="34" charset="0"/>
              </a:rPr>
              <a:t>May behave more aggressively</a:t>
            </a:r>
          </a:p>
        </p:txBody>
      </p:sp>
    </p:spTree>
    <p:extLst>
      <p:ext uri="{BB962C8B-B14F-4D97-AF65-F5344CB8AC3E}">
        <p14:creationId xmlns:p14="http://schemas.microsoft.com/office/powerpoint/2010/main" val="31052080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09800"/>
            <a:ext cx="9144000" cy="2438400"/>
          </a:xfrm>
        </p:spPr>
        <p:txBody>
          <a:bodyPr>
            <a:noAutofit/>
          </a:bodyPr>
          <a:lstStyle/>
          <a:p>
            <a:r>
              <a:rPr lang="en-US" b="1" dirty="0">
                <a:solidFill>
                  <a:schemeClr val="tx2"/>
                </a:solidFill>
                <a:ea typeface="Verdana" panose="020B0604030504040204" pitchFamily="34" charset="0"/>
                <a:cs typeface="Verdana" panose="020B0604030504040204" pitchFamily="34" charset="0"/>
              </a:rPr>
              <a:t>Radiation Therapy for Other Malignant and Benign Cutaneous Conditions</a:t>
            </a:r>
            <a:endParaRPr lang="en-US" b="1" i="0" u="none" dirty="0">
              <a:solidFill>
                <a:schemeClr val="tx2"/>
              </a:solidFill>
              <a:effectLst/>
              <a:ea typeface="Verdana" pitchFamily="34" charset="0"/>
              <a:cs typeface="Verdana" pitchFamily="34" charset="0"/>
            </a:endParaRPr>
          </a:p>
        </p:txBody>
      </p:sp>
    </p:spTree>
    <p:extLst>
      <p:ext uri="{BB962C8B-B14F-4D97-AF65-F5344CB8AC3E}">
        <p14:creationId xmlns:p14="http://schemas.microsoft.com/office/powerpoint/2010/main" val="3731547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4325"/>
            <a:ext cx="8229600" cy="1143000"/>
          </a:xfrm>
        </p:spPr>
        <p:txBody>
          <a:bodyPr>
            <a:normAutofit/>
          </a:bodyPr>
          <a:lstStyle/>
          <a:p>
            <a:r>
              <a:rPr lang="en-US" sz="4000" b="1" dirty="0">
                <a:solidFill>
                  <a:schemeClr val="tx2"/>
                </a:solidFill>
                <a:ea typeface="Verdana" panose="020B0604030504040204" pitchFamily="34" charset="0"/>
                <a:cs typeface="Verdana" panose="020B0604030504040204" pitchFamily="34" charset="0"/>
              </a:rPr>
              <a:t>Malignant Melanoma</a:t>
            </a:r>
          </a:p>
        </p:txBody>
      </p:sp>
      <p:sp>
        <p:nvSpPr>
          <p:cNvPr id="3" name="Content Placeholder 2"/>
          <p:cNvSpPr>
            <a:spLocks noGrp="1"/>
          </p:cNvSpPr>
          <p:nvPr>
            <p:ph idx="1"/>
          </p:nvPr>
        </p:nvSpPr>
        <p:spPr>
          <a:xfrm>
            <a:off x="1981200" y="1371600"/>
            <a:ext cx="8229600" cy="5410200"/>
          </a:xfrm>
        </p:spPr>
        <p:txBody>
          <a:bodyPr>
            <a:noAutofit/>
          </a:bodyPr>
          <a:lstStyle/>
          <a:p>
            <a:r>
              <a:rPr lang="en-US" sz="2400" dirty="0">
                <a:latin typeface="+mj-lt"/>
                <a:ea typeface="Verdana" panose="020B0604030504040204" pitchFamily="34" charset="0"/>
                <a:cs typeface="Verdana" panose="020B0604030504040204" pitchFamily="34" charset="0"/>
              </a:rPr>
              <a:t>Surgery is the primary treatment modality </a:t>
            </a:r>
          </a:p>
          <a:p>
            <a:r>
              <a:rPr lang="en-US" sz="2400" dirty="0">
                <a:latin typeface="+mj-lt"/>
                <a:ea typeface="Verdana" panose="020B0604030504040204" pitchFamily="34" charset="0"/>
                <a:cs typeface="Verdana" panose="020B0604030504040204" pitchFamily="34" charset="0"/>
                <a:sym typeface="Wingdings" panose="05000000000000000000" pitchFamily="2" charset="2"/>
              </a:rPr>
              <a:t>Adjuvant primary tumor bed RT may be considered for desmoplastic melanoma with high-risk features:</a:t>
            </a:r>
          </a:p>
          <a:p>
            <a:pPr lvl="1"/>
            <a:r>
              <a:rPr lang="en-US" sz="2000" dirty="0">
                <a:latin typeface="+mj-lt"/>
                <a:ea typeface="Verdana" panose="020B0604030504040204" pitchFamily="34" charset="0"/>
                <a:cs typeface="Verdana" panose="020B0604030504040204" pitchFamily="34" charset="0"/>
              </a:rPr>
              <a:t>H and N location, extensive neurotropism</a:t>
            </a:r>
          </a:p>
          <a:p>
            <a:pPr lvl="1"/>
            <a:r>
              <a:rPr lang="en-US" sz="2000" dirty="0">
                <a:latin typeface="+mj-lt"/>
                <a:ea typeface="Verdana" panose="020B0604030504040204" pitchFamily="34" charset="0"/>
                <a:cs typeface="Verdana" panose="020B0604030504040204" pitchFamily="34" charset="0"/>
              </a:rPr>
              <a:t>pure desmoplastic melanoma histology</a:t>
            </a:r>
          </a:p>
          <a:p>
            <a:pPr lvl="1"/>
            <a:r>
              <a:rPr lang="en-US" sz="2000" dirty="0">
                <a:latin typeface="+mj-lt"/>
                <a:ea typeface="Verdana" panose="020B0604030504040204" pitchFamily="34" charset="0"/>
                <a:cs typeface="Verdana" panose="020B0604030504040204" pitchFamily="34" charset="0"/>
              </a:rPr>
              <a:t>close margins that cannot be re-resected</a:t>
            </a:r>
          </a:p>
          <a:p>
            <a:pPr lvl="1"/>
            <a:r>
              <a:rPr lang="en-US" sz="2000" dirty="0">
                <a:latin typeface="+mj-lt"/>
                <a:ea typeface="Verdana" panose="020B0604030504040204" pitchFamily="34" charset="0"/>
                <a:cs typeface="Verdana" panose="020B0604030504040204" pitchFamily="34" charset="0"/>
              </a:rPr>
              <a:t>prior local recurrence</a:t>
            </a:r>
          </a:p>
          <a:p>
            <a:endParaRPr lang="en-US" sz="2300" dirty="0">
              <a:latin typeface="+mj-lt"/>
              <a:ea typeface="Verdana" panose="020B0604030504040204" pitchFamily="34" charset="0"/>
              <a:cs typeface="Verdana" panose="020B0604030504040204" pitchFamily="34" charset="0"/>
            </a:endParaRPr>
          </a:p>
          <a:p>
            <a:endParaRPr lang="en-US" sz="2300" dirty="0">
              <a:latin typeface="+mj-lt"/>
              <a:ea typeface="Verdana" panose="020B0604030504040204" pitchFamily="34" charset="0"/>
              <a:cs typeface="Verdana" panose="020B0604030504040204" pitchFamily="34" charset="0"/>
            </a:endParaRPr>
          </a:p>
        </p:txBody>
      </p:sp>
      <p:pic>
        <p:nvPicPr>
          <p:cNvPr id="4" name="Picture 3">
            <a:extLst>
              <a:ext uri="{FF2B5EF4-FFF2-40B4-BE49-F238E27FC236}">
                <a16:creationId xmlns:a16="http://schemas.microsoft.com/office/drawing/2014/main" id="{F8F8D9DF-28BD-4ED8-9E03-09175A8E02A1}"/>
              </a:ext>
            </a:extLst>
          </p:cNvPr>
          <p:cNvPicPr>
            <a:picLocks noChangeAspect="1"/>
          </p:cNvPicPr>
          <p:nvPr/>
        </p:nvPicPr>
        <p:blipFill>
          <a:blip r:embed="rId3"/>
          <a:stretch>
            <a:fillRect/>
          </a:stretch>
        </p:blipFill>
        <p:spPr>
          <a:xfrm>
            <a:off x="1729479" y="4596505"/>
            <a:ext cx="2648479" cy="1981200"/>
          </a:xfrm>
          <a:prstGeom prst="rect">
            <a:avLst/>
          </a:prstGeom>
        </p:spPr>
      </p:pic>
      <p:pic>
        <p:nvPicPr>
          <p:cNvPr id="5" name="Picture 4">
            <a:extLst>
              <a:ext uri="{FF2B5EF4-FFF2-40B4-BE49-F238E27FC236}">
                <a16:creationId xmlns:a16="http://schemas.microsoft.com/office/drawing/2014/main" id="{272F4C18-9FA1-4977-A67E-3277F0037BCA}"/>
              </a:ext>
            </a:extLst>
          </p:cNvPr>
          <p:cNvPicPr>
            <a:picLocks noChangeAspect="1"/>
          </p:cNvPicPr>
          <p:nvPr/>
        </p:nvPicPr>
        <p:blipFill>
          <a:blip r:embed="rId4"/>
          <a:stretch>
            <a:fillRect/>
          </a:stretch>
        </p:blipFill>
        <p:spPr>
          <a:xfrm>
            <a:off x="7513273" y="4596505"/>
            <a:ext cx="2979137" cy="1981200"/>
          </a:xfrm>
          <a:prstGeom prst="rect">
            <a:avLst/>
          </a:prstGeom>
        </p:spPr>
      </p:pic>
      <p:pic>
        <p:nvPicPr>
          <p:cNvPr id="6" name="Picture 5">
            <a:extLst>
              <a:ext uri="{FF2B5EF4-FFF2-40B4-BE49-F238E27FC236}">
                <a16:creationId xmlns:a16="http://schemas.microsoft.com/office/drawing/2014/main" id="{E194D560-2C12-48A0-8564-A2D3A04F9B5A}"/>
              </a:ext>
            </a:extLst>
          </p:cNvPr>
          <p:cNvPicPr>
            <a:picLocks noChangeAspect="1"/>
          </p:cNvPicPr>
          <p:nvPr/>
        </p:nvPicPr>
        <p:blipFill>
          <a:blip r:embed="rId5"/>
          <a:stretch>
            <a:fillRect/>
          </a:stretch>
        </p:blipFill>
        <p:spPr>
          <a:xfrm>
            <a:off x="4510550" y="4596505"/>
            <a:ext cx="2737536" cy="1981200"/>
          </a:xfrm>
          <a:prstGeom prst="rect">
            <a:avLst/>
          </a:prstGeom>
        </p:spPr>
      </p:pic>
    </p:spTree>
    <p:extLst>
      <p:ext uri="{BB962C8B-B14F-4D97-AF65-F5344CB8AC3E}">
        <p14:creationId xmlns:p14="http://schemas.microsoft.com/office/powerpoint/2010/main" val="28680372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solidFill>
                <a:ea typeface="Verdana" panose="020B0604030504040204" pitchFamily="34" charset="0"/>
                <a:cs typeface="Verdana" panose="020B0604030504040204" pitchFamily="34" charset="0"/>
              </a:rPr>
              <a:t>Malignant Melanoma</a:t>
            </a:r>
            <a:endParaRPr lang="en-US" dirty="0"/>
          </a:p>
        </p:txBody>
      </p:sp>
      <p:sp>
        <p:nvSpPr>
          <p:cNvPr id="3" name="Content Placeholder 2"/>
          <p:cNvSpPr>
            <a:spLocks noGrp="1"/>
          </p:cNvSpPr>
          <p:nvPr>
            <p:ph idx="1"/>
          </p:nvPr>
        </p:nvSpPr>
        <p:spPr/>
        <p:txBody>
          <a:bodyPr/>
          <a:lstStyle/>
          <a:p>
            <a:r>
              <a:rPr lang="en-US" sz="2800" dirty="0">
                <a:latin typeface="+mj-lt"/>
                <a:ea typeface="Verdana" panose="020B0604030504040204" pitchFamily="34" charset="0"/>
                <a:cs typeface="Verdana" panose="020B0604030504040204" pitchFamily="34" charset="0"/>
              </a:rPr>
              <a:t>Adjuvant nodal bed RT may be considered for high-risk nodal features:</a:t>
            </a:r>
          </a:p>
          <a:p>
            <a:pPr lvl="1"/>
            <a:r>
              <a:rPr lang="en-US" sz="2400" dirty="0" err="1">
                <a:latin typeface="+mj-lt"/>
                <a:ea typeface="Verdana" panose="020B0604030504040204" pitchFamily="34" charset="0"/>
                <a:cs typeface="Verdana" panose="020B0604030504040204" pitchFamily="34" charset="0"/>
              </a:rPr>
              <a:t>Extranodal</a:t>
            </a:r>
            <a:r>
              <a:rPr lang="en-US" sz="2400" dirty="0">
                <a:latin typeface="+mj-lt"/>
                <a:ea typeface="Verdana" panose="020B0604030504040204" pitchFamily="34" charset="0"/>
                <a:cs typeface="Verdana" panose="020B0604030504040204" pitchFamily="34" charset="0"/>
              </a:rPr>
              <a:t> extension</a:t>
            </a:r>
          </a:p>
          <a:p>
            <a:pPr lvl="1"/>
            <a:r>
              <a:rPr lang="en-US" sz="2400" u="sng" dirty="0">
                <a:latin typeface="+mj-lt"/>
                <a:ea typeface="Verdana" panose="020B0604030504040204" pitchFamily="34" charset="0"/>
                <a:cs typeface="Verdana" panose="020B0604030504040204" pitchFamily="34" charset="0"/>
              </a:rPr>
              <a:t>&gt;</a:t>
            </a:r>
            <a:r>
              <a:rPr lang="en-US" sz="2400" dirty="0">
                <a:latin typeface="+mj-lt"/>
                <a:ea typeface="Verdana" panose="020B0604030504040204" pitchFamily="34" charset="0"/>
                <a:cs typeface="Verdana" panose="020B0604030504040204" pitchFamily="34" charset="0"/>
              </a:rPr>
              <a:t> 1 parotid node</a:t>
            </a:r>
          </a:p>
          <a:p>
            <a:pPr lvl="1"/>
            <a:r>
              <a:rPr lang="en-US" sz="2400" u="sng" dirty="0">
                <a:latin typeface="+mj-lt"/>
                <a:ea typeface="Verdana" panose="020B0604030504040204" pitchFamily="34" charset="0"/>
                <a:cs typeface="Verdana" panose="020B0604030504040204" pitchFamily="34" charset="0"/>
              </a:rPr>
              <a:t>&gt;</a:t>
            </a:r>
            <a:r>
              <a:rPr lang="en-US" sz="2400" dirty="0">
                <a:latin typeface="+mj-lt"/>
                <a:ea typeface="Verdana" panose="020B0604030504040204" pitchFamily="34" charset="0"/>
                <a:cs typeface="Verdana" panose="020B0604030504040204" pitchFamily="34" charset="0"/>
              </a:rPr>
              <a:t> 2 cervical or axillary nodes </a:t>
            </a:r>
          </a:p>
          <a:p>
            <a:pPr lvl="1"/>
            <a:r>
              <a:rPr lang="en-US" sz="2400" u="sng" dirty="0">
                <a:latin typeface="+mj-lt"/>
                <a:ea typeface="Verdana" panose="020B0604030504040204" pitchFamily="34" charset="0"/>
                <a:cs typeface="Verdana" panose="020B0604030504040204" pitchFamily="34" charset="0"/>
              </a:rPr>
              <a:t>&gt;</a:t>
            </a:r>
            <a:r>
              <a:rPr lang="en-US" sz="2400" dirty="0">
                <a:latin typeface="+mj-lt"/>
                <a:ea typeface="Verdana" panose="020B0604030504040204" pitchFamily="34" charset="0"/>
                <a:cs typeface="Verdana" panose="020B0604030504040204" pitchFamily="34" charset="0"/>
              </a:rPr>
              <a:t> 3 inguinofemoral nodes</a:t>
            </a:r>
          </a:p>
          <a:p>
            <a:pPr lvl="1"/>
            <a:r>
              <a:rPr lang="en-US" sz="2400" u="sng" dirty="0">
                <a:latin typeface="+mj-lt"/>
                <a:ea typeface="Verdana" panose="020B0604030504040204" pitchFamily="34" charset="0"/>
                <a:cs typeface="Verdana" panose="020B0604030504040204" pitchFamily="34" charset="0"/>
              </a:rPr>
              <a:t>&gt;</a:t>
            </a:r>
            <a:r>
              <a:rPr lang="en-US" sz="2400" dirty="0">
                <a:latin typeface="+mj-lt"/>
                <a:ea typeface="Verdana" panose="020B0604030504040204" pitchFamily="34" charset="0"/>
                <a:cs typeface="Verdana" panose="020B0604030504040204" pitchFamily="34" charset="0"/>
              </a:rPr>
              <a:t> 3cm cervical or axillary node</a:t>
            </a:r>
          </a:p>
          <a:p>
            <a:pPr lvl="1"/>
            <a:r>
              <a:rPr lang="en-US" sz="2400" u="sng" dirty="0">
                <a:latin typeface="+mj-lt"/>
                <a:ea typeface="Verdana" panose="020B0604030504040204" pitchFamily="34" charset="0"/>
                <a:cs typeface="Verdana" panose="020B0604030504040204" pitchFamily="34" charset="0"/>
              </a:rPr>
              <a:t>&gt;</a:t>
            </a:r>
            <a:r>
              <a:rPr lang="en-US" sz="2400" dirty="0">
                <a:latin typeface="+mj-lt"/>
                <a:ea typeface="Verdana" panose="020B0604030504040204" pitchFamily="34" charset="0"/>
                <a:cs typeface="Verdana" panose="020B0604030504040204" pitchFamily="34" charset="0"/>
              </a:rPr>
              <a:t> 4cm inguinofemoral node</a:t>
            </a:r>
          </a:p>
          <a:p>
            <a:pPr lvl="1"/>
            <a:r>
              <a:rPr lang="en-US" sz="2400" dirty="0">
                <a:latin typeface="+mj-lt"/>
                <a:ea typeface="Verdana" panose="020B0604030504040204" pitchFamily="34" charset="0"/>
                <a:cs typeface="Verdana" panose="020B0604030504040204" pitchFamily="34" charset="0"/>
              </a:rPr>
              <a:t>prior nodal recurrence </a:t>
            </a:r>
          </a:p>
          <a:p>
            <a:endParaRPr lang="en-US" dirty="0">
              <a:latin typeface="+mj-lt"/>
            </a:endParaRPr>
          </a:p>
        </p:txBody>
      </p:sp>
      <p:pic>
        <p:nvPicPr>
          <p:cNvPr id="4" name="Picture 3">
            <a:extLst>
              <a:ext uri="{FF2B5EF4-FFF2-40B4-BE49-F238E27FC236}">
                <a16:creationId xmlns:a16="http://schemas.microsoft.com/office/drawing/2014/main" id="{127B28AA-0960-4A05-8AEF-A10169BDD737}"/>
              </a:ext>
            </a:extLst>
          </p:cNvPr>
          <p:cNvPicPr>
            <a:picLocks noChangeAspect="1"/>
          </p:cNvPicPr>
          <p:nvPr/>
        </p:nvPicPr>
        <p:blipFill>
          <a:blip r:embed="rId2"/>
          <a:stretch>
            <a:fillRect/>
          </a:stretch>
        </p:blipFill>
        <p:spPr>
          <a:xfrm>
            <a:off x="6934200" y="3524768"/>
            <a:ext cx="3639517" cy="2581518"/>
          </a:xfrm>
          <a:prstGeom prst="rect">
            <a:avLst/>
          </a:prstGeom>
        </p:spPr>
      </p:pic>
    </p:spTree>
    <p:extLst>
      <p:ext uri="{BB962C8B-B14F-4D97-AF65-F5344CB8AC3E}">
        <p14:creationId xmlns:p14="http://schemas.microsoft.com/office/powerpoint/2010/main" val="15648734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normAutofit fontScale="90000"/>
          </a:bodyPr>
          <a:lstStyle/>
          <a:p>
            <a:r>
              <a:rPr lang="en-US" sz="4000" b="1" dirty="0">
                <a:solidFill>
                  <a:schemeClr val="tx2"/>
                </a:solidFill>
                <a:ea typeface="Verdana" panose="020B0604030504040204" pitchFamily="34" charset="0"/>
                <a:cs typeface="Verdana" panose="020B0604030504040204" pitchFamily="34" charset="0"/>
              </a:rPr>
              <a:t>Other Indications for RT for Melanoma</a:t>
            </a:r>
          </a:p>
        </p:txBody>
      </p:sp>
      <p:sp>
        <p:nvSpPr>
          <p:cNvPr id="3" name="Content Placeholder 2"/>
          <p:cNvSpPr>
            <a:spLocks noGrp="1"/>
          </p:cNvSpPr>
          <p:nvPr>
            <p:ph idx="1"/>
          </p:nvPr>
        </p:nvSpPr>
        <p:spPr>
          <a:xfrm>
            <a:off x="914400" y="1524000"/>
            <a:ext cx="10134600" cy="5334000"/>
          </a:xfrm>
        </p:spPr>
        <p:txBody>
          <a:bodyPr>
            <a:noAutofit/>
          </a:bodyPr>
          <a:lstStyle/>
          <a:p>
            <a:r>
              <a:rPr lang="en-US" sz="2400" dirty="0">
                <a:latin typeface="+mj-lt"/>
                <a:ea typeface="Verdana" panose="020B0604030504040204" pitchFamily="34" charset="0"/>
                <a:cs typeface="Verdana" panose="020B0604030504040204" pitchFamily="34" charset="0"/>
              </a:rPr>
              <a:t>Palliative RT is commonly used for brain or visceral metastasis </a:t>
            </a:r>
          </a:p>
          <a:p>
            <a:pPr lvl="1"/>
            <a:r>
              <a:rPr lang="en-US" sz="2200" dirty="0">
                <a:latin typeface="+mj-lt"/>
                <a:ea typeface="Verdana" panose="020B0604030504040204" pitchFamily="34" charset="0"/>
                <a:cs typeface="Verdana" panose="020B0604030504040204" pitchFamily="34" charset="0"/>
              </a:rPr>
              <a:t>Radiosurgery (high dose/fraction) is preferred </a:t>
            </a:r>
          </a:p>
          <a:p>
            <a:endParaRPr lang="en-US" sz="2400" dirty="0">
              <a:latin typeface="+mj-lt"/>
              <a:ea typeface="Verdana" panose="020B0604030504040204" pitchFamily="34" charset="0"/>
              <a:cs typeface="Verdana" panose="020B0604030504040204" pitchFamily="34" charset="0"/>
              <a:sym typeface="Wingdings" panose="05000000000000000000" pitchFamily="2" charset="2"/>
            </a:endParaRPr>
          </a:p>
          <a:p>
            <a:endParaRPr lang="en-US" sz="2400" dirty="0">
              <a:latin typeface="+mj-lt"/>
              <a:ea typeface="Verdana" panose="020B0604030504040204" pitchFamily="34" charset="0"/>
              <a:cs typeface="Verdana" panose="020B0604030504040204" pitchFamily="34" charset="0"/>
              <a:sym typeface="Wingdings" panose="05000000000000000000" pitchFamily="2" charset="2"/>
            </a:endParaRPr>
          </a:p>
          <a:p>
            <a:endParaRPr lang="en-US" sz="2400" dirty="0">
              <a:latin typeface="+mj-lt"/>
              <a:ea typeface="Verdana" panose="020B0604030504040204" pitchFamily="34" charset="0"/>
              <a:cs typeface="Verdana" panose="020B0604030504040204" pitchFamily="34" charset="0"/>
              <a:sym typeface="Wingdings" panose="05000000000000000000" pitchFamily="2" charset="2"/>
            </a:endParaRPr>
          </a:p>
          <a:p>
            <a:endParaRPr lang="en-US" sz="2400" dirty="0">
              <a:latin typeface="+mj-lt"/>
              <a:ea typeface="Verdana" panose="020B0604030504040204" pitchFamily="34" charset="0"/>
              <a:cs typeface="Verdana" panose="020B0604030504040204" pitchFamily="34" charset="0"/>
              <a:sym typeface="Wingdings" panose="05000000000000000000" pitchFamily="2" charset="2"/>
            </a:endParaRPr>
          </a:p>
          <a:p>
            <a:r>
              <a:rPr lang="en-US" sz="2400" dirty="0">
                <a:latin typeface="+mj-lt"/>
                <a:ea typeface="Verdana" panose="020B0604030504040204" pitchFamily="34" charset="0"/>
                <a:cs typeface="Verdana" panose="020B0604030504040204" pitchFamily="34" charset="0"/>
                <a:sym typeface="Wingdings" panose="05000000000000000000" pitchFamily="2" charset="2"/>
              </a:rPr>
              <a:t>Definitive RT to the primary tumor and/or involved nodes is rarely used</a:t>
            </a:r>
          </a:p>
          <a:p>
            <a:pPr lvl="1"/>
            <a:r>
              <a:rPr lang="en-US" sz="2000" dirty="0">
                <a:latin typeface="+mj-lt"/>
                <a:ea typeface="Verdana" panose="020B0604030504040204" pitchFamily="34" charset="0"/>
                <a:cs typeface="Verdana" panose="020B0604030504040204" pitchFamily="34" charset="0"/>
                <a:sym typeface="Wingdings" panose="05000000000000000000" pitchFamily="2" charset="2"/>
              </a:rPr>
              <a:t>May be indicated if patient medically inoperable</a:t>
            </a:r>
          </a:p>
          <a:p>
            <a:r>
              <a:rPr lang="en-US" sz="2400" dirty="0">
                <a:latin typeface="+mj-lt"/>
                <a:ea typeface="Verdana" panose="020B0604030504040204" pitchFamily="34" charset="0"/>
                <a:cs typeface="Verdana" panose="020B0604030504040204" pitchFamily="34" charset="0"/>
                <a:sym typeface="Wingdings" panose="05000000000000000000" pitchFamily="2" charset="2"/>
              </a:rPr>
              <a:t>SBRT for </a:t>
            </a:r>
            <a:r>
              <a:rPr lang="en-US" sz="2400" dirty="0" err="1">
                <a:latin typeface="+mj-lt"/>
                <a:ea typeface="Verdana" panose="020B0604030504040204" pitchFamily="34" charset="0"/>
                <a:cs typeface="Verdana" panose="020B0604030504040204" pitchFamily="34" charset="0"/>
                <a:sym typeface="Wingdings" panose="05000000000000000000" pitchFamily="2" charset="2"/>
              </a:rPr>
              <a:t>oligometastatic</a:t>
            </a:r>
            <a:r>
              <a:rPr lang="en-US" sz="2400" dirty="0">
                <a:latin typeface="+mj-lt"/>
                <a:ea typeface="Verdana" panose="020B0604030504040204" pitchFamily="34" charset="0"/>
                <a:cs typeface="Verdana" panose="020B0604030504040204" pitchFamily="34" charset="0"/>
                <a:sym typeface="Wingdings" panose="05000000000000000000" pitchFamily="2" charset="2"/>
              </a:rPr>
              <a:t> disease</a:t>
            </a:r>
          </a:p>
          <a:p>
            <a:r>
              <a:rPr lang="en-US" sz="2400" dirty="0">
                <a:latin typeface="+mj-lt"/>
                <a:ea typeface="Verdana" panose="020B0604030504040204" pitchFamily="34" charset="0"/>
                <a:cs typeface="Verdana" panose="020B0604030504040204" pitchFamily="34" charset="0"/>
                <a:sym typeface="Wingdings" panose="05000000000000000000" pitchFamily="2" charset="2"/>
              </a:rPr>
              <a:t>Immunotherapy does not need to be held during RT, but BRAF and MEK inhibitors do</a:t>
            </a:r>
          </a:p>
          <a:p>
            <a:endParaRPr lang="en-US" sz="2400" dirty="0">
              <a:latin typeface="+mj-lt"/>
              <a:ea typeface="Verdana" panose="020B0604030504040204" pitchFamily="34" charset="0"/>
              <a:cs typeface="Verdana" panose="020B0604030504040204" pitchFamily="34" charset="0"/>
            </a:endParaRPr>
          </a:p>
        </p:txBody>
      </p:sp>
      <p:pic>
        <p:nvPicPr>
          <p:cNvPr id="4" name="Picture 3">
            <a:extLst>
              <a:ext uri="{FF2B5EF4-FFF2-40B4-BE49-F238E27FC236}">
                <a16:creationId xmlns:a16="http://schemas.microsoft.com/office/drawing/2014/main" id="{85B474E1-453B-46DC-B5BA-ADBB26AC20DB}"/>
              </a:ext>
            </a:extLst>
          </p:cNvPr>
          <p:cNvPicPr>
            <a:picLocks noChangeAspect="1"/>
          </p:cNvPicPr>
          <p:nvPr/>
        </p:nvPicPr>
        <p:blipFill>
          <a:blip r:embed="rId2"/>
          <a:stretch>
            <a:fillRect/>
          </a:stretch>
        </p:blipFill>
        <p:spPr>
          <a:xfrm>
            <a:off x="2438401" y="2449355"/>
            <a:ext cx="2580353" cy="1647622"/>
          </a:xfrm>
          <a:prstGeom prst="rect">
            <a:avLst/>
          </a:prstGeom>
        </p:spPr>
      </p:pic>
      <p:pic>
        <p:nvPicPr>
          <p:cNvPr id="5" name="Picture 4">
            <a:extLst>
              <a:ext uri="{FF2B5EF4-FFF2-40B4-BE49-F238E27FC236}">
                <a16:creationId xmlns:a16="http://schemas.microsoft.com/office/drawing/2014/main" id="{DC317635-E426-4E9B-8622-7808C6EC371B}"/>
              </a:ext>
            </a:extLst>
          </p:cNvPr>
          <p:cNvPicPr>
            <a:picLocks noChangeAspect="1"/>
          </p:cNvPicPr>
          <p:nvPr/>
        </p:nvPicPr>
        <p:blipFill>
          <a:blip r:embed="rId3"/>
          <a:stretch>
            <a:fillRect/>
          </a:stretch>
        </p:blipFill>
        <p:spPr>
          <a:xfrm>
            <a:off x="5257801" y="2449356"/>
            <a:ext cx="2051965" cy="1647623"/>
          </a:xfrm>
          <a:prstGeom prst="rect">
            <a:avLst/>
          </a:prstGeom>
        </p:spPr>
      </p:pic>
      <p:pic>
        <p:nvPicPr>
          <p:cNvPr id="6" name="Picture 5">
            <a:extLst>
              <a:ext uri="{FF2B5EF4-FFF2-40B4-BE49-F238E27FC236}">
                <a16:creationId xmlns:a16="http://schemas.microsoft.com/office/drawing/2014/main" id="{50E956DC-3F83-4196-86E9-B217E928E088}"/>
              </a:ext>
            </a:extLst>
          </p:cNvPr>
          <p:cNvPicPr>
            <a:picLocks noChangeAspect="1"/>
          </p:cNvPicPr>
          <p:nvPr/>
        </p:nvPicPr>
        <p:blipFill>
          <a:blip r:embed="rId4"/>
          <a:stretch>
            <a:fillRect/>
          </a:stretch>
        </p:blipFill>
        <p:spPr>
          <a:xfrm>
            <a:off x="7548812" y="2438400"/>
            <a:ext cx="2433388" cy="1594480"/>
          </a:xfrm>
          <a:prstGeom prst="rect">
            <a:avLst/>
          </a:prstGeom>
        </p:spPr>
      </p:pic>
    </p:spTree>
    <p:extLst>
      <p:ext uri="{BB962C8B-B14F-4D97-AF65-F5344CB8AC3E}">
        <p14:creationId xmlns:p14="http://schemas.microsoft.com/office/powerpoint/2010/main" val="18005609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r>
              <a:rPr lang="en-US" sz="4000" b="1" dirty="0">
                <a:solidFill>
                  <a:schemeClr val="tx2"/>
                </a:solidFill>
                <a:ea typeface="Verdana" pitchFamily="34" charset="0"/>
                <a:cs typeface="Verdana" pitchFamily="34" charset="0"/>
              </a:rPr>
              <a:t>Terminology</a:t>
            </a:r>
          </a:p>
        </p:txBody>
      </p:sp>
      <p:sp>
        <p:nvSpPr>
          <p:cNvPr id="3" name="Content Placeholder 2"/>
          <p:cNvSpPr>
            <a:spLocks noGrp="1"/>
          </p:cNvSpPr>
          <p:nvPr>
            <p:ph idx="1"/>
          </p:nvPr>
        </p:nvSpPr>
        <p:spPr>
          <a:xfrm>
            <a:off x="762000" y="1295400"/>
            <a:ext cx="10515600" cy="5410200"/>
          </a:xfrm>
        </p:spPr>
        <p:txBody>
          <a:bodyPr>
            <a:normAutofit fontScale="85000" lnSpcReduction="20000"/>
          </a:bodyPr>
          <a:lstStyle/>
          <a:p>
            <a:pPr lvl="0"/>
            <a:r>
              <a:rPr lang="en-US" sz="2800" dirty="0">
                <a:latin typeface="+mj-lt"/>
                <a:ea typeface="Verdana" panose="020B0604030504040204" pitchFamily="34" charset="0"/>
              </a:rPr>
              <a:t>RT is used to treat cancer in the following ways:</a:t>
            </a:r>
          </a:p>
          <a:p>
            <a:pPr lvl="1"/>
            <a:endParaRPr lang="en-US" sz="2400" b="1" dirty="0">
              <a:latin typeface="+mj-lt"/>
              <a:ea typeface="Verdana" panose="020B0604030504040204" pitchFamily="34" charset="0"/>
            </a:endParaRPr>
          </a:p>
          <a:p>
            <a:pPr lvl="1"/>
            <a:r>
              <a:rPr lang="en-US" b="1" dirty="0">
                <a:latin typeface="+mj-lt"/>
                <a:ea typeface="Verdana" panose="020B0604030504040204" pitchFamily="34" charset="0"/>
              </a:rPr>
              <a:t>Definitive RT</a:t>
            </a:r>
            <a:r>
              <a:rPr lang="en-US" dirty="0">
                <a:latin typeface="+mj-lt"/>
                <a:ea typeface="Verdana" panose="020B0604030504040204" pitchFamily="34" charset="0"/>
              </a:rPr>
              <a:t> is used instead of surgery as the primary curative treatment modality for the primary tumor and/or regional lymph nodes</a:t>
            </a:r>
          </a:p>
          <a:p>
            <a:pPr lvl="1"/>
            <a:endParaRPr lang="en-US" dirty="0">
              <a:latin typeface="+mj-lt"/>
              <a:ea typeface="Verdana" panose="020B0604030504040204" pitchFamily="34" charset="0"/>
            </a:endParaRPr>
          </a:p>
          <a:p>
            <a:pPr lvl="1"/>
            <a:r>
              <a:rPr lang="en-US" b="1" dirty="0">
                <a:latin typeface="+mj-lt"/>
                <a:ea typeface="Verdana" panose="020B0604030504040204" pitchFamily="34" charset="0"/>
              </a:rPr>
              <a:t>Adjuvant RT</a:t>
            </a:r>
            <a:r>
              <a:rPr lang="en-US" dirty="0">
                <a:latin typeface="+mj-lt"/>
                <a:ea typeface="Verdana" panose="020B0604030504040204" pitchFamily="34" charset="0"/>
              </a:rPr>
              <a:t> is used after definitive surgery in patients at high risk of recurrence of their primary tumor and/or regional lymph nodes</a:t>
            </a:r>
          </a:p>
          <a:p>
            <a:pPr lvl="1"/>
            <a:endParaRPr lang="en-US" b="1" dirty="0">
              <a:latin typeface="+mj-lt"/>
              <a:ea typeface="Verdana" panose="020B0604030504040204" pitchFamily="34" charset="0"/>
            </a:endParaRPr>
          </a:p>
          <a:p>
            <a:pPr lvl="1"/>
            <a:r>
              <a:rPr lang="en-US" b="1" dirty="0">
                <a:latin typeface="+mj-lt"/>
                <a:ea typeface="Verdana" panose="020B0604030504040204" pitchFamily="34" charset="0"/>
              </a:rPr>
              <a:t>Neoadjuvant RT</a:t>
            </a:r>
            <a:r>
              <a:rPr lang="en-US" dirty="0">
                <a:latin typeface="+mj-lt"/>
                <a:ea typeface="Verdana" panose="020B0604030504040204" pitchFamily="34" charset="0"/>
              </a:rPr>
              <a:t> is used before definitive surgery to downstage and enable a complete surgical resection</a:t>
            </a:r>
          </a:p>
          <a:p>
            <a:pPr lvl="1"/>
            <a:endParaRPr lang="en-US" dirty="0">
              <a:latin typeface="+mj-lt"/>
              <a:ea typeface="Verdana" panose="020B0604030504040204" pitchFamily="34" charset="0"/>
            </a:endParaRPr>
          </a:p>
          <a:p>
            <a:pPr lvl="1"/>
            <a:r>
              <a:rPr lang="en-US" b="1" dirty="0">
                <a:latin typeface="+mj-lt"/>
                <a:ea typeface="Verdana" panose="020B0604030504040204" pitchFamily="34" charset="0"/>
              </a:rPr>
              <a:t>Palliative RT</a:t>
            </a:r>
            <a:r>
              <a:rPr lang="en-US" dirty="0">
                <a:latin typeface="+mj-lt"/>
                <a:ea typeface="Verdana" panose="020B0604030504040204" pitchFamily="34" charset="0"/>
              </a:rPr>
              <a:t> is used in metastatic patients for symptom relief</a:t>
            </a:r>
          </a:p>
          <a:p>
            <a:endParaRPr lang="en-US" dirty="0">
              <a:solidFill>
                <a:schemeClr val="tx1">
                  <a:lumMod val="85000"/>
                  <a:lumOff val="15000"/>
                </a:schemeClr>
              </a:solidFill>
              <a:latin typeface="+mj-lt"/>
              <a:ea typeface="Verdana" panose="020B0604030504040204" pitchFamily="34" charset="0"/>
              <a:cs typeface="Verdana" pitchFamily="34" charset="0"/>
            </a:endParaRPr>
          </a:p>
          <a:p>
            <a:r>
              <a:rPr lang="en-US" sz="2800" dirty="0">
                <a:solidFill>
                  <a:srgbClr val="FF0000"/>
                </a:solidFill>
                <a:latin typeface="+mj-lt"/>
                <a:ea typeface="Verdana" panose="020B0604030504040204" pitchFamily="34" charset="0"/>
                <a:cs typeface="Verdana" pitchFamily="34" charset="0"/>
              </a:rPr>
              <a:t>Each of these forms of radiation may be applicable to patients with skin cancer</a:t>
            </a:r>
          </a:p>
        </p:txBody>
      </p:sp>
    </p:spTree>
    <p:extLst>
      <p:ext uri="{BB962C8B-B14F-4D97-AF65-F5344CB8AC3E}">
        <p14:creationId xmlns:p14="http://schemas.microsoft.com/office/powerpoint/2010/main" val="190321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normAutofit/>
          </a:bodyPr>
          <a:lstStyle/>
          <a:p>
            <a:r>
              <a:rPr lang="en-US" sz="4000" b="1" dirty="0">
                <a:solidFill>
                  <a:schemeClr val="tx2"/>
                </a:solidFill>
                <a:ea typeface="Verdana" panose="020B0604030504040204" pitchFamily="34" charset="0"/>
                <a:cs typeface="Verdana" panose="020B0604030504040204" pitchFamily="34" charset="0"/>
              </a:rPr>
              <a:t>Merkel Cell Carcinoma</a:t>
            </a:r>
          </a:p>
        </p:txBody>
      </p:sp>
      <p:sp>
        <p:nvSpPr>
          <p:cNvPr id="3" name="Content Placeholder 2"/>
          <p:cNvSpPr>
            <a:spLocks noGrp="1"/>
          </p:cNvSpPr>
          <p:nvPr>
            <p:ph idx="1"/>
          </p:nvPr>
        </p:nvSpPr>
        <p:spPr>
          <a:xfrm>
            <a:off x="2011017" y="4038600"/>
            <a:ext cx="8229600" cy="2514600"/>
          </a:xfrm>
        </p:spPr>
        <p:txBody>
          <a:bodyPr>
            <a:normAutofit/>
          </a:bodyPr>
          <a:lstStyle/>
          <a:p>
            <a:r>
              <a:rPr lang="en-US" sz="2800" dirty="0">
                <a:latin typeface="+mj-lt"/>
                <a:ea typeface="Verdana" panose="020B0604030504040204" pitchFamily="34" charset="0"/>
                <a:cs typeface="Verdana" panose="020B0604030504040204" pitchFamily="34" charset="0"/>
              </a:rPr>
              <a:t>Surgery is the primary treatment modality </a:t>
            </a:r>
          </a:p>
          <a:p>
            <a:pPr lvl="1"/>
            <a:r>
              <a:rPr lang="en-US" sz="2400" dirty="0">
                <a:latin typeface="+mj-lt"/>
                <a:ea typeface="Verdana" panose="020B0604030504040204" pitchFamily="34" charset="0"/>
                <a:cs typeface="Verdana" panose="020B0604030504040204" pitchFamily="34" charset="0"/>
              </a:rPr>
              <a:t>Usually WLE with 1-2cm margins</a:t>
            </a:r>
          </a:p>
          <a:p>
            <a:pPr lvl="1"/>
            <a:r>
              <a:rPr lang="en-US" sz="2400" dirty="0">
                <a:latin typeface="+mj-lt"/>
                <a:ea typeface="Verdana" panose="020B0604030504040204" pitchFamily="34" charset="0"/>
                <a:cs typeface="Verdana" panose="020B0604030504040204" pitchFamily="34" charset="0"/>
              </a:rPr>
              <a:t>If SLN or FNA is pathologically positive </a:t>
            </a:r>
            <a:r>
              <a:rPr lang="en-US" sz="2400" dirty="0">
                <a:latin typeface="+mj-lt"/>
                <a:ea typeface="Verdana" panose="020B0604030504040204" pitchFamily="34" charset="0"/>
                <a:cs typeface="Verdana" panose="020B0604030504040204" pitchFamily="34" charset="0"/>
                <a:sym typeface="Wingdings" panose="05000000000000000000" pitchFamily="2" charset="2"/>
              </a:rPr>
              <a:t></a:t>
            </a:r>
            <a:r>
              <a:rPr lang="en-US" sz="2400" dirty="0">
                <a:latin typeface="+mj-lt"/>
                <a:ea typeface="Verdana" panose="020B0604030504040204" pitchFamily="34" charset="0"/>
                <a:cs typeface="Verdana" panose="020B0604030504040204" pitchFamily="34" charset="0"/>
              </a:rPr>
              <a:t> full regional LND and/or RT</a:t>
            </a:r>
            <a:endParaRPr lang="en-US" dirty="0">
              <a:latin typeface="+mj-lt"/>
              <a:ea typeface="Verdana" panose="020B0604030504040204" pitchFamily="34" charset="0"/>
              <a:cs typeface="Verdana" panose="020B0604030504040204" pitchFamily="34" charset="0"/>
            </a:endParaRPr>
          </a:p>
        </p:txBody>
      </p:sp>
      <p:pic>
        <p:nvPicPr>
          <p:cNvPr id="4" name="Picture 3">
            <a:extLst>
              <a:ext uri="{FF2B5EF4-FFF2-40B4-BE49-F238E27FC236}">
                <a16:creationId xmlns:a16="http://schemas.microsoft.com/office/drawing/2014/main" id="{4401BDCC-2E35-4EFF-9A65-6686065B144C}"/>
              </a:ext>
            </a:extLst>
          </p:cNvPr>
          <p:cNvPicPr>
            <a:picLocks noChangeAspect="1"/>
          </p:cNvPicPr>
          <p:nvPr/>
        </p:nvPicPr>
        <p:blipFill>
          <a:blip r:embed="rId3"/>
          <a:stretch>
            <a:fillRect/>
          </a:stretch>
        </p:blipFill>
        <p:spPr>
          <a:xfrm>
            <a:off x="3177543" y="1446147"/>
            <a:ext cx="2362200" cy="2131924"/>
          </a:xfrm>
          <a:prstGeom prst="rect">
            <a:avLst/>
          </a:prstGeom>
        </p:spPr>
      </p:pic>
      <p:pic>
        <p:nvPicPr>
          <p:cNvPr id="7" name="Picture 6">
            <a:extLst>
              <a:ext uri="{FF2B5EF4-FFF2-40B4-BE49-F238E27FC236}">
                <a16:creationId xmlns:a16="http://schemas.microsoft.com/office/drawing/2014/main" id="{A532BFA2-E25B-4A48-8380-A4A7E8B52FF4}"/>
              </a:ext>
            </a:extLst>
          </p:cNvPr>
          <p:cNvPicPr>
            <a:picLocks noChangeAspect="1"/>
          </p:cNvPicPr>
          <p:nvPr/>
        </p:nvPicPr>
        <p:blipFill>
          <a:blip r:embed="rId4"/>
          <a:stretch>
            <a:fillRect/>
          </a:stretch>
        </p:blipFill>
        <p:spPr>
          <a:xfrm>
            <a:off x="5777614" y="1447800"/>
            <a:ext cx="3442586" cy="2141880"/>
          </a:xfrm>
          <a:prstGeom prst="rect">
            <a:avLst/>
          </a:prstGeom>
        </p:spPr>
      </p:pic>
    </p:spTree>
    <p:extLst>
      <p:ext uri="{BB962C8B-B14F-4D97-AF65-F5344CB8AC3E}">
        <p14:creationId xmlns:p14="http://schemas.microsoft.com/office/powerpoint/2010/main" val="16323470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52400"/>
            <a:ext cx="9144000" cy="1143000"/>
          </a:xfrm>
        </p:spPr>
        <p:txBody>
          <a:bodyPr>
            <a:normAutofit/>
          </a:bodyPr>
          <a:lstStyle/>
          <a:p>
            <a:r>
              <a:rPr lang="en-US" sz="4000" b="1" dirty="0">
                <a:solidFill>
                  <a:schemeClr val="tx2"/>
                </a:solidFill>
                <a:ea typeface="Verdana" panose="020B0604030504040204" pitchFamily="34" charset="0"/>
                <a:cs typeface="Verdana" panose="020B0604030504040204" pitchFamily="34" charset="0"/>
              </a:rPr>
              <a:t>Adjuvant RT for Merkel Cell Carcinoma</a:t>
            </a:r>
          </a:p>
        </p:txBody>
      </p:sp>
      <p:sp>
        <p:nvSpPr>
          <p:cNvPr id="3" name="Content Placeholder 2"/>
          <p:cNvSpPr>
            <a:spLocks noGrp="1"/>
          </p:cNvSpPr>
          <p:nvPr>
            <p:ph idx="1"/>
          </p:nvPr>
        </p:nvSpPr>
        <p:spPr>
          <a:xfrm>
            <a:off x="1981200" y="1371600"/>
            <a:ext cx="5791200" cy="5462696"/>
          </a:xfrm>
        </p:spPr>
        <p:txBody>
          <a:bodyPr>
            <a:noAutofit/>
          </a:bodyPr>
          <a:lstStyle/>
          <a:p>
            <a:pPr marL="457200" indent="-457200"/>
            <a:r>
              <a:rPr lang="en-US" sz="2600" dirty="0">
                <a:latin typeface="+mj-lt"/>
                <a:ea typeface="Verdana" panose="020B0604030504040204" pitchFamily="34" charset="0"/>
                <a:cs typeface="Verdana" panose="020B0604030504040204" pitchFamily="34" charset="0"/>
              </a:rPr>
              <a:t>25-30% of patients have local recurrence after surgery alone </a:t>
            </a:r>
            <a:r>
              <a:rPr lang="en-US" sz="2600" dirty="0">
                <a:latin typeface="+mj-lt"/>
                <a:ea typeface="Verdana" panose="020B0604030504040204" pitchFamily="34" charset="0"/>
                <a:cs typeface="Verdana" panose="020B0604030504040204" pitchFamily="34" charset="0"/>
                <a:sym typeface="Wingdings" panose="05000000000000000000" pitchFamily="2" charset="2"/>
              </a:rPr>
              <a:t> </a:t>
            </a:r>
            <a:r>
              <a:rPr lang="en-US" sz="2600" dirty="0">
                <a:latin typeface="+mj-lt"/>
                <a:ea typeface="Verdana" panose="020B0604030504040204" pitchFamily="34" charset="0"/>
                <a:cs typeface="Verdana" panose="020B0604030504040204" pitchFamily="34" charset="0"/>
              </a:rPr>
              <a:t>Most patients get adjuvant RT (50-66Gy)</a:t>
            </a:r>
          </a:p>
          <a:p>
            <a:pPr marL="457200" indent="-457200"/>
            <a:endParaRPr lang="en-US" sz="2600" dirty="0">
              <a:latin typeface="+mj-lt"/>
              <a:ea typeface="Verdana" panose="020B0604030504040204" pitchFamily="34" charset="0"/>
              <a:cs typeface="Verdana" panose="020B0604030504040204" pitchFamily="34" charset="0"/>
            </a:endParaRPr>
          </a:p>
          <a:p>
            <a:pPr marL="457200" indent="-457200"/>
            <a:r>
              <a:rPr lang="en-US" sz="2600" dirty="0">
                <a:latin typeface="+mj-lt"/>
                <a:ea typeface="Verdana" panose="020B0604030504040204" pitchFamily="34" charset="0"/>
                <a:cs typeface="Verdana" panose="020B0604030504040204" pitchFamily="34" charset="0"/>
              </a:rPr>
              <a:t>Observation without RT may be considered for tumors &lt; 1cm without any high-risk features</a:t>
            </a:r>
          </a:p>
          <a:p>
            <a:pPr marL="457200" indent="-457200"/>
            <a:endParaRPr lang="en-US" sz="2600" dirty="0">
              <a:latin typeface="+mj-lt"/>
              <a:ea typeface="Verdana" panose="020B0604030504040204" pitchFamily="34" charset="0"/>
              <a:cs typeface="Verdana" panose="020B0604030504040204" pitchFamily="34" charset="0"/>
            </a:endParaRPr>
          </a:p>
          <a:p>
            <a:pPr marL="457200" indent="-457200"/>
            <a:r>
              <a:rPr lang="en-US" sz="2600" dirty="0">
                <a:latin typeface="+mj-lt"/>
                <a:ea typeface="Verdana" panose="020B0604030504040204" pitchFamily="34" charset="0"/>
                <a:cs typeface="Verdana" panose="020B0604030504040204" pitchFamily="34" charset="0"/>
              </a:rPr>
              <a:t>Target volume includes larger margins (3-5cm) to cover in-transit metastases</a:t>
            </a:r>
            <a:endParaRPr lang="en-US" sz="2600" dirty="0">
              <a:latin typeface="+mj-lt"/>
            </a:endParaRPr>
          </a:p>
          <a:p>
            <a:endParaRPr lang="en-US" sz="2600" dirty="0">
              <a:latin typeface="+mj-lt"/>
              <a:ea typeface="Verdana" panose="020B0604030504040204" pitchFamily="34" charset="0"/>
              <a:cs typeface="Verdana" panose="020B0604030504040204" pitchFamily="34" charset="0"/>
            </a:endParaRPr>
          </a:p>
        </p:txBody>
      </p:sp>
      <p:pic>
        <p:nvPicPr>
          <p:cNvPr id="5" name="Picture 4">
            <a:extLst>
              <a:ext uri="{FF2B5EF4-FFF2-40B4-BE49-F238E27FC236}">
                <a16:creationId xmlns:a16="http://schemas.microsoft.com/office/drawing/2014/main" id="{914FDF6C-43E2-42BD-BFFE-A3D61E4A986D}"/>
              </a:ext>
            </a:extLst>
          </p:cNvPr>
          <p:cNvPicPr>
            <a:picLocks noChangeAspect="1"/>
          </p:cNvPicPr>
          <p:nvPr/>
        </p:nvPicPr>
        <p:blipFill>
          <a:blip r:embed="rId3"/>
          <a:stretch>
            <a:fillRect/>
          </a:stretch>
        </p:blipFill>
        <p:spPr>
          <a:xfrm>
            <a:off x="7848602" y="2422389"/>
            <a:ext cx="2819399" cy="3361119"/>
          </a:xfrm>
          <a:prstGeom prst="rect">
            <a:avLst/>
          </a:prstGeom>
        </p:spPr>
      </p:pic>
    </p:spTree>
    <p:extLst>
      <p:ext uri="{BB962C8B-B14F-4D97-AF65-F5344CB8AC3E}">
        <p14:creationId xmlns:p14="http://schemas.microsoft.com/office/powerpoint/2010/main" val="37367909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43000" y="2053265"/>
                <a:ext cx="5486400" cy="4338517"/>
              </a:xfrm>
            </p:spPr>
            <p:txBody>
              <a:bodyPr>
                <a:normAutofit/>
              </a:bodyPr>
              <a:lstStyle/>
              <a:p>
                <a:r>
                  <a:rPr lang="en-US" sz="2600" b="1" dirty="0">
                    <a:latin typeface="+mj-lt"/>
                    <a:ea typeface="Verdana" panose="020B0604030504040204" pitchFamily="34" charset="0"/>
                  </a:rPr>
                  <a:t>Petrelli </a:t>
                </a:r>
                <a:r>
                  <a:rPr lang="en-US" sz="2600" b="1" i="1" dirty="0">
                    <a:latin typeface="+mj-lt"/>
                    <a:ea typeface="Verdana" panose="020B0604030504040204" pitchFamily="34" charset="0"/>
                  </a:rPr>
                  <a:t>et al </a:t>
                </a:r>
                <a:r>
                  <a:rPr lang="en-US" sz="2600" b="1" dirty="0">
                    <a:latin typeface="+mj-lt"/>
                    <a:ea typeface="Verdana" panose="020B0604030504040204" pitchFamily="34" charset="0"/>
                  </a:rPr>
                  <a:t>(2019)</a:t>
                </a:r>
              </a:p>
              <a:p>
                <a:pPr lvl="1"/>
                <a:r>
                  <a:rPr lang="en-US" sz="2400" dirty="0">
                    <a:latin typeface="+mj-lt"/>
                    <a:ea typeface="Verdana" panose="020B0604030504040204" pitchFamily="34" charset="0"/>
                  </a:rPr>
                  <a:t>Meta-Analysis of 17,179 patients across 29 studies </a:t>
                </a:r>
              </a:p>
              <a:p>
                <a:pPr lvl="1"/>
                <a:r>
                  <a:rPr lang="en-US" sz="2400" dirty="0">
                    <a:latin typeface="+mj-lt"/>
                    <a:ea typeface="Verdana" panose="020B0604030504040204" pitchFamily="34" charset="0"/>
                  </a:rPr>
                  <a:t>RT </a:t>
                </a:r>
                <a:r>
                  <a:rPr lang="en-US" sz="2400" dirty="0">
                    <a:latin typeface="+mj-lt"/>
                    <a:ea typeface="Verdana" panose="020B0604030504040204" pitchFamily="34" charset="0"/>
                    <a:sym typeface="Wingdings" panose="05000000000000000000" pitchFamily="2" charset="2"/>
                  </a:rPr>
                  <a:t> </a:t>
                </a:r>
                <a14:m>
                  <m:oMath xmlns:m="http://schemas.openxmlformats.org/officeDocument/2006/math">
                    <m:r>
                      <a:rPr lang="en-US" sz="2400" i="1" dirty="0">
                        <a:latin typeface="Cambria Math" panose="02040503050406030204" pitchFamily="18" charset="0"/>
                        <a:ea typeface="Cambria Math" panose="02040503050406030204" pitchFamily="18" charset="0"/>
                      </a:rPr>
                      <m:t>↑ </m:t>
                    </m:r>
                  </m:oMath>
                </a14:m>
                <a:r>
                  <a:rPr lang="en-US" sz="2400" dirty="0">
                    <a:latin typeface="+mj-lt"/>
                    <a:ea typeface="Verdana" panose="020B0604030504040204" pitchFamily="34" charset="0"/>
                  </a:rPr>
                  <a:t>DFS (HR 0.45)</a:t>
                </a:r>
              </a:p>
              <a:p>
                <a:pPr lvl="1"/>
                <a:r>
                  <a:rPr lang="en-US" sz="2400" dirty="0">
                    <a:latin typeface="+mj-lt"/>
                    <a:ea typeface="Verdana" panose="020B0604030504040204" pitchFamily="34" charset="0"/>
                  </a:rPr>
                  <a:t>RT </a:t>
                </a:r>
                <a:r>
                  <a:rPr lang="en-US" sz="2400" dirty="0">
                    <a:latin typeface="+mj-lt"/>
                    <a:ea typeface="Verdana" panose="020B0604030504040204" pitchFamily="34" charset="0"/>
                    <a:sym typeface="Wingdings" panose="05000000000000000000" pitchFamily="2" charset="2"/>
                  </a:rPr>
                  <a:t> </a:t>
                </a:r>
                <a14:m>
                  <m:oMath xmlns:m="http://schemas.openxmlformats.org/officeDocument/2006/math">
                    <m:r>
                      <a:rPr lang="en-US" sz="2400" i="1" dirty="0">
                        <a:latin typeface="Cambria Math" panose="02040503050406030204" pitchFamily="18" charset="0"/>
                        <a:ea typeface="Cambria Math" panose="02040503050406030204" pitchFamily="18" charset="0"/>
                      </a:rPr>
                      <m:t>↑ </m:t>
                    </m:r>
                  </m:oMath>
                </a14:m>
                <a:r>
                  <a:rPr lang="en-US" sz="2400" dirty="0">
                    <a:latin typeface="+mj-lt"/>
                    <a:ea typeface="Verdana" panose="020B0604030504040204" pitchFamily="34" charset="0"/>
                  </a:rPr>
                  <a:t>OS (HR 0.81)</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43000" y="2053265"/>
                <a:ext cx="5486400" cy="4338517"/>
              </a:xfrm>
              <a:blipFill>
                <a:blip r:embed="rId3"/>
                <a:stretch>
                  <a:fillRect l="-1778" t="-1124"/>
                </a:stretch>
              </a:blipFill>
            </p:spPr>
            <p:txBody>
              <a:bodyPr/>
              <a:lstStyle/>
              <a:p>
                <a:r>
                  <a:rPr lang="en-US">
                    <a:noFill/>
                  </a:rPr>
                  <a:t> </a:t>
                </a:r>
              </a:p>
            </p:txBody>
          </p:sp>
        </mc:Fallback>
      </mc:AlternateContent>
      <p:sp>
        <p:nvSpPr>
          <p:cNvPr id="5" name="Title 1"/>
          <p:cNvSpPr txBox="1">
            <a:spLocks/>
          </p:cNvSpPr>
          <p:nvPr/>
        </p:nvSpPr>
        <p:spPr>
          <a:xfrm>
            <a:off x="1524000" y="286047"/>
            <a:ext cx="9144000" cy="1143000"/>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tx2"/>
                </a:solidFill>
                <a:ea typeface="Verdana" panose="020B0604030504040204" pitchFamily="34" charset="0"/>
                <a:cs typeface="Verdana" panose="020B0604030504040204" pitchFamily="34" charset="0"/>
              </a:rPr>
              <a:t>Data Supporting Adjuvant RT for </a:t>
            </a:r>
          </a:p>
          <a:p>
            <a:r>
              <a:rPr lang="en-US" sz="4000" b="1" dirty="0">
                <a:solidFill>
                  <a:schemeClr val="tx2"/>
                </a:solidFill>
                <a:ea typeface="Verdana" panose="020B0604030504040204" pitchFamily="34" charset="0"/>
                <a:cs typeface="Verdana" panose="020B0604030504040204" pitchFamily="34" charset="0"/>
              </a:rPr>
              <a:t>Merkel Cell Carcinoma</a:t>
            </a:r>
          </a:p>
        </p:txBody>
      </p:sp>
      <p:pic>
        <p:nvPicPr>
          <p:cNvPr id="2" name="Picture 1">
            <a:extLst>
              <a:ext uri="{FF2B5EF4-FFF2-40B4-BE49-F238E27FC236}">
                <a16:creationId xmlns:a16="http://schemas.microsoft.com/office/drawing/2014/main" id="{52576930-D46A-4DE2-A115-3BABE99B2380}"/>
              </a:ext>
            </a:extLst>
          </p:cNvPr>
          <p:cNvPicPr>
            <a:picLocks noChangeAspect="1"/>
          </p:cNvPicPr>
          <p:nvPr/>
        </p:nvPicPr>
        <p:blipFill>
          <a:blip r:embed="rId4"/>
          <a:stretch>
            <a:fillRect/>
          </a:stretch>
        </p:blipFill>
        <p:spPr>
          <a:xfrm>
            <a:off x="6594764" y="1800749"/>
            <a:ext cx="3920836" cy="5059997"/>
          </a:xfrm>
          <a:prstGeom prst="rect">
            <a:avLst/>
          </a:prstGeom>
        </p:spPr>
      </p:pic>
      <p:pic>
        <p:nvPicPr>
          <p:cNvPr id="6" name="Picture 5">
            <a:extLst>
              <a:ext uri="{FF2B5EF4-FFF2-40B4-BE49-F238E27FC236}">
                <a16:creationId xmlns:a16="http://schemas.microsoft.com/office/drawing/2014/main" id="{86E6CB6F-7DEC-4B63-B0A2-08595A622A89}"/>
              </a:ext>
            </a:extLst>
          </p:cNvPr>
          <p:cNvPicPr>
            <a:picLocks noChangeAspect="1"/>
          </p:cNvPicPr>
          <p:nvPr/>
        </p:nvPicPr>
        <p:blipFill>
          <a:blip r:embed="rId5"/>
          <a:stretch>
            <a:fillRect/>
          </a:stretch>
        </p:blipFill>
        <p:spPr>
          <a:xfrm>
            <a:off x="6487882" y="1523499"/>
            <a:ext cx="4180118" cy="457200"/>
          </a:xfrm>
          <a:prstGeom prst="rect">
            <a:avLst/>
          </a:prstGeom>
        </p:spPr>
      </p:pic>
    </p:spTree>
    <p:extLst>
      <p:ext uri="{BB962C8B-B14F-4D97-AF65-F5344CB8AC3E}">
        <p14:creationId xmlns:p14="http://schemas.microsoft.com/office/powerpoint/2010/main" val="16343481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81000"/>
            <a:ext cx="8229600" cy="1143000"/>
          </a:xfrm>
        </p:spPr>
        <p:txBody>
          <a:bodyPr>
            <a:normAutofit/>
          </a:bodyPr>
          <a:lstStyle/>
          <a:p>
            <a:r>
              <a:rPr lang="en-US" b="1" dirty="0">
                <a:solidFill>
                  <a:schemeClr val="tx2"/>
                </a:solidFill>
                <a:ea typeface="Verdana" panose="020B0604030504040204" pitchFamily="34" charset="0"/>
                <a:cs typeface="Verdana" panose="020B0604030504040204" pitchFamily="34" charset="0"/>
              </a:rPr>
              <a:t>Keloids</a:t>
            </a:r>
          </a:p>
        </p:txBody>
      </p:sp>
      <p:sp>
        <p:nvSpPr>
          <p:cNvPr id="3" name="Content Placeholder 2"/>
          <p:cNvSpPr>
            <a:spLocks noGrp="1"/>
          </p:cNvSpPr>
          <p:nvPr>
            <p:ph idx="1"/>
          </p:nvPr>
        </p:nvSpPr>
        <p:spPr>
          <a:xfrm>
            <a:off x="1981200" y="1717359"/>
            <a:ext cx="8514522" cy="1020762"/>
          </a:xfrm>
        </p:spPr>
        <p:txBody>
          <a:bodyPr>
            <a:normAutofit lnSpcReduction="10000"/>
          </a:bodyPr>
          <a:lstStyle/>
          <a:p>
            <a:r>
              <a:rPr lang="en-US" dirty="0">
                <a:latin typeface="+mj-lt"/>
                <a:ea typeface="Verdana" panose="020B0604030504040204" pitchFamily="34" charset="0"/>
                <a:cs typeface="Verdana" panose="020B0604030504040204" pitchFamily="34" charset="0"/>
              </a:rPr>
              <a:t>Adjuvant RT given shortly after surgical excision </a:t>
            </a:r>
            <a:r>
              <a:rPr lang="en-US" dirty="0">
                <a:latin typeface="+mj-lt"/>
                <a:ea typeface="Verdana" panose="020B0604030504040204" pitchFamily="34" charset="0"/>
                <a:cs typeface="Verdana" panose="020B0604030504040204" pitchFamily="34" charset="0"/>
                <a:sym typeface="Wingdings" panose="05000000000000000000" pitchFamily="2" charset="2"/>
              </a:rPr>
              <a:t>substantially lowers recurrence rate</a:t>
            </a:r>
            <a:endParaRPr lang="en-US" dirty="0">
              <a:latin typeface="+mj-lt"/>
              <a:ea typeface="Verdana" panose="020B0604030504040204" pitchFamily="34" charset="0"/>
              <a:cs typeface="Verdana" panose="020B0604030504040204" pitchFamily="34" charset="0"/>
            </a:endParaRPr>
          </a:p>
          <a:p>
            <a:endParaRPr lang="en-US" sz="2600" dirty="0">
              <a:latin typeface="+mj-lt"/>
              <a:ea typeface="Verdana" panose="020B0604030504040204" pitchFamily="34" charset="0"/>
              <a:cs typeface="Verdana" panose="020B0604030504040204" pitchFamily="34" charset="0"/>
            </a:endParaRPr>
          </a:p>
        </p:txBody>
      </p:sp>
      <p:pic>
        <p:nvPicPr>
          <p:cNvPr id="5" name="Picture 4">
            <a:extLst>
              <a:ext uri="{FF2B5EF4-FFF2-40B4-BE49-F238E27FC236}">
                <a16:creationId xmlns:a16="http://schemas.microsoft.com/office/drawing/2014/main" id="{E42D2CCF-36D5-4C91-8020-C8D8BF44F963}"/>
              </a:ext>
            </a:extLst>
          </p:cNvPr>
          <p:cNvPicPr>
            <a:picLocks noChangeAspect="1"/>
          </p:cNvPicPr>
          <p:nvPr/>
        </p:nvPicPr>
        <p:blipFill>
          <a:blip r:embed="rId2"/>
          <a:stretch>
            <a:fillRect/>
          </a:stretch>
        </p:blipFill>
        <p:spPr>
          <a:xfrm>
            <a:off x="1838739" y="3048000"/>
            <a:ext cx="8514522" cy="2582408"/>
          </a:xfrm>
          <a:prstGeom prst="rect">
            <a:avLst/>
          </a:prstGeom>
        </p:spPr>
      </p:pic>
    </p:spTree>
    <p:extLst>
      <p:ext uri="{BB962C8B-B14F-4D97-AF65-F5344CB8AC3E}">
        <p14:creationId xmlns:p14="http://schemas.microsoft.com/office/powerpoint/2010/main" val="8628343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0590"/>
            <a:ext cx="8229600" cy="1143000"/>
          </a:xfrm>
        </p:spPr>
        <p:txBody>
          <a:bodyPr>
            <a:normAutofit fontScale="90000"/>
          </a:bodyPr>
          <a:lstStyle/>
          <a:p>
            <a:r>
              <a:rPr lang="en-US" b="1" dirty="0">
                <a:solidFill>
                  <a:schemeClr val="tx2"/>
                </a:solidFill>
                <a:ea typeface="Verdana" panose="020B0604030504040204" pitchFamily="34" charset="0"/>
                <a:cs typeface="Verdana" panose="020B0604030504040204" pitchFamily="34" charset="0"/>
              </a:rPr>
              <a:t>Dermatofibrosarcoma Protuberans</a:t>
            </a:r>
          </a:p>
        </p:txBody>
      </p:sp>
      <p:sp>
        <p:nvSpPr>
          <p:cNvPr id="3" name="Content Placeholder 2"/>
          <p:cNvSpPr>
            <a:spLocks noGrp="1"/>
          </p:cNvSpPr>
          <p:nvPr>
            <p:ph idx="1"/>
          </p:nvPr>
        </p:nvSpPr>
        <p:spPr>
          <a:xfrm>
            <a:off x="1981200" y="1580924"/>
            <a:ext cx="8229600" cy="5287962"/>
          </a:xfrm>
        </p:spPr>
        <p:txBody>
          <a:bodyPr>
            <a:normAutofit/>
          </a:bodyPr>
          <a:lstStyle/>
          <a:p>
            <a:r>
              <a:rPr lang="en-US" dirty="0">
                <a:latin typeface="+mj-lt"/>
                <a:ea typeface="Verdana" panose="020B0604030504040204" pitchFamily="34" charset="0"/>
                <a:cs typeface="Verdana" panose="020B0604030504040204" pitchFamily="34" charset="0"/>
              </a:rPr>
              <a:t>Adjuvant RT indicated if (+) margins</a:t>
            </a:r>
          </a:p>
          <a:p>
            <a:r>
              <a:rPr lang="en-US" dirty="0">
                <a:latin typeface="+mj-lt"/>
                <a:ea typeface="Verdana" panose="020B0604030504040204" pitchFamily="34" charset="0"/>
                <a:cs typeface="Verdana" panose="020B0604030504040204" pitchFamily="34" charset="0"/>
              </a:rPr>
              <a:t>Definitive RT only if unresectable</a:t>
            </a:r>
          </a:p>
          <a:p>
            <a:endParaRPr lang="en-US" dirty="0">
              <a:latin typeface="+mj-lt"/>
              <a:ea typeface="Verdana" panose="020B0604030504040204" pitchFamily="34" charset="0"/>
              <a:cs typeface="Verdana" panose="020B0604030504040204" pitchFamily="34" charset="0"/>
            </a:endParaRPr>
          </a:p>
        </p:txBody>
      </p:sp>
      <p:pic>
        <p:nvPicPr>
          <p:cNvPr id="5" name="Picture 4">
            <a:extLst>
              <a:ext uri="{FF2B5EF4-FFF2-40B4-BE49-F238E27FC236}">
                <a16:creationId xmlns:a16="http://schemas.microsoft.com/office/drawing/2014/main" id="{8BCC7997-38CF-4A54-BCB9-B66B6B52A25B}"/>
              </a:ext>
            </a:extLst>
          </p:cNvPr>
          <p:cNvPicPr>
            <a:picLocks noChangeAspect="1"/>
          </p:cNvPicPr>
          <p:nvPr/>
        </p:nvPicPr>
        <p:blipFill>
          <a:blip r:embed="rId2"/>
          <a:stretch>
            <a:fillRect/>
          </a:stretch>
        </p:blipFill>
        <p:spPr>
          <a:xfrm>
            <a:off x="2957075" y="2819401"/>
            <a:ext cx="6277851" cy="3658111"/>
          </a:xfrm>
          <a:prstGeom prst="rect">
            <a:avLst/>
          </a:prstGeom>
        </p:spPr>
      </p:pic>
    </p:spTree>
    <p:extLst>
      <p:ext uri="{BB962C8B-B14F-4D97-AF65-F5344CB8AC3E}">
        <p14:creationId xmlns:p14="http://schemas.microsoft.com/office/powerpoint/2010/main" val="19924303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90590"/>
            <a:ext cx="9144000" cy="1143000"/>
          </a:xfrm>
        </p:spPr>
        <p:txBody>
          <a:bodyPr>
            <a:normAutofit fontScale="90000"/>
          </a:bodyPr>
          <a:lstStyle/>
          <a:p>
            <a:r>
              <a:rPr lang="en-US" b="1" dirty="0">
                <a:solidFill>
                  <a:schemeClr val="tx2"/>
                </a:solidFill>
                <a:ea typeface="Verdana" panose="020B0604030504040204" pitchFamily="34" charset="0"/>
                <a:cs typeface="Verdana" panose="020B0604030504040204" pitchFamily="34" charset="0"/>
              </a:rPr>
              <a:t>Cutaneous T-Cell Lymphoma </a:t>
            </a:r>
            <a:br>
              <a:rPr lang="en-US" b="1" dirty="0">
                <a:solidFill>
                  <a:schemeClr val="tx2"/>
                </a:solidFill>
                <a:ea typeface="Verdana" panose="020B0604030504040204" pitchFamily="34" charset="0"/>
                <a:cs typeface="Verdana" panose="020B0604030504040204" pitchFamily="34" charset="0"/>
              </a:rPr>
            </a:br>
            <a:r>
              <a:rPr lang="en-US" b="1" dirty="0">
                <a:solidFill>
                  <a:schemeClr val="tx2"/>
                </a:solidFill>
                <a:ea typeface="Verdana" panose="020B0604030504040204" pitchFamily="34" charset="0"/>
                <a:cs typeface="Verdana" panose="020B0604030504040204" pitchFamily="34" charset="0"/>
              </a:rPr>
              <a:t>or Mycosis Fungoides</a:t>
            </a:r>
          </a:p>
        </p:txBody>
      </p:sp>
      <p:sp>
        <p:nvSpPr>
          <p:cNvPr id="3" name="Content Placeholder 2"/>
          <p:cNvSpPr>
            <a:spLocks noGrp="1"/>
          </p:cNvSpPr>
          <p:nvPr>
            <p:ph idx="1"/>
          </p:nvPr>
        </p:nvSpPr>
        <p:spPr>
          <a:xfrm>
            <a:off x="1981200" y="1580924"/>
            <a:ext cx="8229600" cy="5287962"/>
          </a:xfrm>
        </p:spPr>
        <p:txBody>
          <a:bodyPr>
            <a:normAutofit/>
          </a:bodyPr>
          <a:lstStyle/>
          <a:p>
            <a:r>
              <a:rPr lang="en-US" dirty="0">
                <a:latin typeface="+mj-lt"/>
                <a:ea typeface="Verdana" panose="020B0604030504040204" pitchFamily="34" charset="0"/>
                <a:cs typeface="Verdana" panose="020B0604030504040204" pitchFamily="34" charset="0"/>
              </a:rPr>
              <a:t>Total Skin Electron Beam Therapy</a:t>
            </a:r>
          </a:p>
          <a:p>
            <a:endParaRPr lang="en-US" dirty="0">
              <a:latin typeface="+mj-lt"/>
              <a:ea typeface="Verdana" panose="020B0604030504040204" pitchFamily="34" charset="0"/>
              <a:cs typeface="Verdana" panose="020B0604030504040204" pitchFamily="34" charset="0"/>
            </a:endParaRPr>
          </a:p>
        </p:txBody>
      </p:sp>
      <p:pic>
        <p:nvPicPr>
          <p:cNvPr id="4" name="Picture 3">
            <a:extLst>
              <a:ext uri="{FF2B5EF4-FFF2-40B4-BE49-F238E27FC236}">
                <a16:creationId xmlns:a16="http://schemas.microsoft.com/office/drawing/2014/main" id="{0250051F-13FD-4E55-84D7-80BDF8F57BF0}"/>
              </a:ext>
            </a:extLst>
          </p:cNvPr>
          <p:cNvPicPr>
            <a:picLocks noChangeAspect="1"/>
          </p:cNvPicPr>
          <p:nvPr/>
        </p:nvPicPr>
        <p:blipFill>
          <a:blip r:embed="rId2"/>
          <a:stretch>
            <a:fillRect/>
          </a:stretch>
        </p:blipFill>
        <p:spPr>
          <a:xfrm>
            <a:off x="6459376" y="4651377"/>
            <a:ext cx="3751425" cy="2113832"/>
          </a:xfrm>
          <a:prstGeom prst="rect">
            <a:avLst/>
          </a:prstGeom>
        </p:spPr>
      </p:pic>
      <p:pic>
        <p:nvPicPr>
          <p:cNvPr id="6" name="Picture 5">
            <a:extLst>
              <a:ext uri="{FF2B5EF4-FFF2-40B4-BE49-F238E27FC236}">
                <a16:creationId xmlns:a16="http://schemas.microsoft.com/office/drawing/2014/main" id="{B2C852C2-2259-409C-952C-D2976C4B047D}"/>
              </a:ext>
            </a:extLst>
          </p:cNvPr>
          <p:cNvPicPr>
            <a:picLocks noChangeAspect="1"/>
          </p:cNvPicPr>
          <p:nvPr/>
        </p:nvPicPr>
        <p:blipFill>
          <a:blip r:embed="rId3"/>
          <a:stretch>
            <a:fillRect/>
          </a:stretch>
        </p:blipFill>
        <p:spPr>
          <a:xfrm>
            <a:off x="1752600" y="2315153"/>
            <a:ext cx="4616284" cy="4419600"/>
          </a:xfrm>
          <a:prstGeom prst="rect">
            <a:avLst/>
          </a:prstGeom>
        </p:spPr>
      </p:pic>
      <p:pic>
        <p:nvPicPr>
          <p:cNvPr id="8" name="Picture 7">
            <a:extLst>
              <a:ext uri="{FF2B5EF4-FFF2-40B4-BE49-F238E27FC236}">
                <a16:creationId xmlns:a16="http://schemas.microsoft.com/office/drawing/2014/main" id="{8CFE406C-308F-46B6-86A7-B7C7FD34FFDD}"/>
              </a:ext>
            </a:extLst>
          </p:cNvPr>
          <p:cNvPicPr>
            <a:picLocks noChangeAspect="1"/>
          </p:cNvPicPr>
          <p:nvPr/>
        </p:nvPicPr>
        <p:blipFill>
          <a:blip r:embed="rId4"/>
          <a:stretch>
            <a:fillRect/>
          </a:stretch>
        </p:blipFill>
        <p:spPr>
          <a:xfrm>
            <a:off x="6459375" y="2287444"/>
            <a:ext cx="3765280" cy="2189558"/>
          </a:xfrm>
          <a:prstGeom prst="rect">
            <a:avLst/>
          </a:prstGeom>
        </p:spPr>
      </p:pic>
    </p:spTree>
    <p:extLst>
      <p:ext uri="{BB962C8B-B14F-4D97-AF65-F5344CB8AC3E}">
        <p14:creationId xmlns:p14="http://schemas.microsoft.com/office/powerpoint/2010/main" val="24177587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r>
              <a:rPr lang="en-US" b="1" dirty="0">
                <a:solidFill>
                  <a:schemeClr val="tx2"/>
                </a:solidFill>
                <a:ea typeface="Verdana" panose="020B0604030504040204" pitchFamily="34" charset="0"/>
                <a:cs typeface="Verdana" panose="020B0604030504040204" pitchFamily="34" charset="0"/>
              </a:rPr>
              <a:t>Take-Home Points</a:t>
            </a:r>
          </a:p>
        </p:txBody>
      </p:sp>
      <p:sp>
        <p:nvSpPr>
          <p:cNvPr id="3" name="Content Placeholder 2"/>
          <p:cNvSpPr>
            <a:spLocks noGrp="1"/>
          </p:cNvSpPr>
          <p:nvPr>
            <p:ph idx="1"/>
          </p:nvPr>
        </p:nvSpPr>
        <p:spPr>
          <a:xfrm>
            <a:off x="1143000" y="1143000"/>
            <a:ext cx="9753600" cy="5715000"/>
          </a:xfrm>
        </p:spPr>
        <p:txBody>
          <a:bodyPr>
            <a:noAutofit/>
          </a:bodyPr>
          <a:lstStyle/>
          <a:p>
            <a:r>
              <a:rPr lang="en-US" sz="2300" dirty="0">
                <a:latin typeface="+mj-lt"/>
                <a:ea typeface="Verdana" panose="020B0604030504040204" pitchFamily="34" charset="0"/>
                <a:cs typeface="Verdana" panose="020B0604030504040204" pitchFamily="34" charset="0"/>
              </a:rPr>
              <a:t>Though surgery is the mainstay of treatment for most cutaneous malignancies, RT has an integral role in the definitive and adjuvant management for a variety of patients and tumor types.</a:t>
            </a:r>
          </a:p>
          <a:p>
            <a:endParaRPr lang="en-US" sz="2300" dirty="0">
              <a:latin typeface="+mj-lt"/>
              <a:ea typeface="Verdana" panose="020B0604030504040204" pitchFamily="34" charset="0"/>
              <a:cs typeface="Verdana" panose="020B0604030504040204" pitchFamily="34" charset="0"/>
            </a:endParaRPr>
          </a:p>
          <a:p>
            <a:r>
              <a:rPr lang="en-US" sz="2300" dirty="0">
                <a:latin typeface="+mj-lt"/>
                <a:ea typeface="Verdana" panose="020B0604030504040204" pitchFamily="34" charset="0"/>
                <a:cs typeface="Verdana" panose="020B0604030504040204" pitchFamily="34" charset="0"/>
              </a:rPr>
              <a:t>The expected cosmetic benefits of definitive RT for keratinocyte carcinomas is likely to be most significant for larger tumors on or around the lips, nose, ears and eyelids.</a:t>
            </a:r>
          </a:p>
          <a:p>
            <a:endParaRPr lang="en-US" sz="2300" dirty="0">
              <a:latin typeface="+mj-lt"/>
              <a:ea typeface="Verdana" panose="020B0604030504040204" pitchFamily="34" charset="0"/>
              <a:cs typeface="Verdana" panose="020B0604030504040204" pitchFamily="34" charset="0"/>
            </a:endParaRPr>
          </a:p>
          <a:p>
            <a:r>
              <a:rPr lang="en-US" sz="2300" dirty="0">
                <a:latin typeface="+mj-lt"/>
                <a:ea typeface="Verdana" panose="020B0604030504040204" pitchFamily="34" charset="0"/>
                <a:cs typeface="Verdana" panose="020B0604030504040204" pitchFamily="34" charset="0"/>
              </a:rPr>
              <a:t>Multidisciplinary consultations and shared decision-making are appropriate for patients with keratinocyte carcinomas of borderline operability, or when surgery would render a relatively poor cosmetic outcome.</a:t>
            </a:r>
          </a:p>
          <a:p>
            <a:endParaRPr lang="en-US" sz="2300" dirty="0">
              <a:latin typeface="+mj-lt"/>
              <a:ea typeface="Verdana" panose="020B0604030504040204" pitchFamily="34" charset="0"/>
              <a:cs typeface="Verdana" panose="020B0604030504040204" pitchFamily="34" charset="0"/>
            </a:endParaRPr>
          </a:p>
          <a:p>
            <a:r>
              <a:rPr lang="en-US" sz="2300" dirty="0">
                <a:latin typeface="+mj-lt"/>
                <a:ea typeface="Verdana" panose="020B0604030504040204" pitchFamily="34" charset="0"/>
              </a:rPr>
              <a:t>Post-op RT for cutaneous SCC is recommended for T3-4 stage, gross PNI, close or positive margins, and recurrence after a prior margin-negative resection.</a:t>
            </a:r>
          </a:p>
        </p:txBody>
      </p:sp>
    </p:spTree>
    <p:extLst>
      <p:ext uri="{BB962C8B-B14F-4D97-AF65-F5344CB8AC3E}">
        <p14:creationId xmlns:p14="http://schemas.microsoft.com/office/powerpoint/2010/main" val="14438452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143000"/>
            <a:ext cx="9982200" cy="5715000"/>
          </a:xfrm>
        </p:spPr>
        <p:txBody>
          <a:bodyPr>
            <a:noAutofit/>
          </a:bodyPr>
          <a:lstStyle/>
          <a:p>
            <a:pPr>
              <a:buFont typeface="+mj-lt"/>
              <a:buAutoNum type="arabicPeriod"/>
            </a:pPr>
            <a:r>
              <a:rPr lang="en-US" sz="1800" dirty="0">
                <a:latin typeface="+mj-lt"/>
                <a:ea typeface="Verdana" panose="020B0604030504040204" pitchFamily="34" charset="0"/>
              </a:rPr>
              <a:t>NCCN: </a:t>
            </a:r>
            <a:r>
              <a:rPr lang="en-US" sz="1800" dirty="0">
                <a:latin typeface="+mj-lt"/>
                <a:ea typeface="Verdana" panose="020B0604030504040204" pitchFamily="34" charset="0"/>
                <a:hlinkClick r:id="rId2"/>
              </a:rPr>
              <a:t>https://www.nccn.org/professionals/physician_gls/default.aspx</a:t>
            </a:r>
            <a:endParaRPr lang="en-US" sz="1800" dirty="0">
              <a:latin typeface="+mj-lt"/>
              <a:ea typeface="Verdana" panose="020B0604030504040204" pitchFamily="34" charset="0"/>
            </a:endParaRPr>
          </a:p>
          <a:p>
            <a:pPr>
              <a:buFont typeface="+mj-lt"/>
              <a:buAutoNum type="arabicPeriod"/>
            </a:pPr>
            <a:r>
              <a:rPr lang="en-US" sz="1800" dirty="0" err="1">
                <a:latin typeface="+mj-lt"/>
                <a:ea typeface="Verdana" panose="020B0604030504040204" pitchFamily="34" charset="0"/>
              </a:rPr>
              <a:t>UpToDate</a:t>
            </a:r>
            <a:r>
              <a:rPr lang="en-US" sz="1800" dirty="0">
                <a:latin typeface="+mj-lt"/>
                <a:ea typeface="Verdana" panose="020B0604030504040204" pitchFamily="34" charset="0"/>
              </a:rPr>
              <a:t>: </a:t>
            </a:r>
            <a:r>
              <a:rPr lang="en-US" sz="1800" dirty="0">
                <a:latin typeface="+mj-lt"/>
                <a:ea typeface="Verdana" panose="020B0604030504040204" pitchFamily="34" charset="0"/>
                <a:hlinkClick r:id="rId3"/>
              </a:rPr>
              <a:t>https://www.uptodate.com/home</a:t>
            </a:r>
            <a:endParaRPr lang="en-US" sz="1800" dirty="0">
              <a:latin typeface="+mj-lt"/>
              <a:ea typeface="Verdana" panose="020B0604030504040204" pitchFamily="34" charset="0"/>
            </a:endParaRPr>
          </a:p>
          <a:p>
            <a:pPr>
              <a:buFont typeface="+mj-lt"/>
              <a:buAutoNum type="arabicPeriod"/>
            </a:pPr>
            <a:r>
              <a:rPr lang="en-US" sz="1800" dirty="0">
                <a:latin typeface="+mj-lt"/>
                <a:ea typeface="Verdana" panose="020B0604030504040204" pitchFamily="34" charset="0"/>
              </a:rPr>
              <a:t>Albert A, Knoll MA, Conti JA, </a:t>
            </a:r>
            <a:r>
              <a:rPr lang="en-US" sz="1800" dirty="0" err="1">
                <a:latin typeface="+mj-lt"/>
                <a:ea typeface="Verdana" panose="020B0604030504040204" pitchFamily="34" charset="0"/>
              </a:rPr>
              <a:t>Zbar</a:t>
            </a:r>
            <a:r>
              <a:rPr lang="en-US" sz="1800" dirty="0">
                <a:latin typeface="+mj-lt"/>
                <a:ea typeface="Verdana" panose="020B0604030504040204" pitchFamily="34" charset="0"/>
              </a:rPr>
              <a:t> RIS. Non-Melanoma Skin Cancers in the Older Patient. </a:t>
            </a:r>
            <a:r>
              <a:rPr lang="en-US" sz="1800" dirty="0" err="1">
                <a:latin typeface="+mj-lt"/>
                <a:ea typeface="Verdana" panose="020B0604030504040204" pitchFamily="34" charset="0"/>
              </a:rPr>
              <a:t>Curr</a:t>
            </a:r>
            <a:r>
              <a:rPr lang="en-US" sz="1800" dirty="0">
                <a:latin typeface="+mj-lt"/>
                <a:ea typeface="Verdana" panose="020B0604030504040204" pitchFamily="34" charset="0"/>
              </a:rPr>
              <a:t> </a:t>
            </a:r>
            <a:r>
              <a:rPr lang="en-US" sz="1800" dirty="0" err="1">
                <a:latin typeface="+mj-lt"/>
                <a:ea typeface="Verdana" panose="020B0604030504040204" pitchFamily="34" charset="0"/>
              </a:rPr>
              <a:t>Oncol</a:t>
            </a:r>
            <a:r>
              <a:rPr lang="en-US" sz="1800" dirty="0">
                <a:latin typeface="+mj-lt"/>
                <a:ea typeface="Verdana" panose="020B0604030504040204" pitchFamily="34" charset="0"/>
              </a:rPr>
              <a:t> Rep. 2019 Jul 29;21(9):79.</a:t>
            </a:r>
          </a:p>
          <a:p>
            <a:pPr>
              <a:buFont typeface="+mj-lt"/>
              <a:buAutoNum type="arabicPeriod"/>
            </a:pPr>
            <a:r>
              <a:rPr lang="en-US" sz="1800" dirty="0">
                <a:latin typeface="+mj-lt"/>
                <a:ea typeface="Verdana" panose="020B0604030504040204" pitchFamily="34" charset="0"/>
              </a:rPr>
              <a:t>Avril MF, </a:t>
            </a:r>
            <a:r>
              <a:rPr lang="en-US" sz="1800" dirty="0" err="1">
                <a:latin typeface="+mj-lt"/>
                <a:ea typeface="Verdana" panose="020B0604030504040204" pitchFamily="34" charset="0"/>
              </a:rPr>
              <a:t>Auperin</a:t>
            </a:r>
            <a:r>
              <a:rPr lang="en-US" sz="1800" dirty="0">
                <a:latin typeface="+mj-lt"/>
                <a:ea typeface="Verdana" panose="020B0604030504040204" pitchFamily="34" charset="0"/>
              </a:rPr>
              <a:t> A, Margulis A, </a:t>
            </a:r>
            <a:r>
              <a:rPr lang="en-US" sz="1800" dirty="0" err="1">
                <a:latin typeface="+mj-lt"/>
                <a:ea typeface="Verdana" panose="020B0604030504040204" pitchFamily="34" charset="0"/>
              </a:rPr>
              <a:t>Gerbaulet</a:t>
            </a:r>
            <a:r>
              <a:rPr lang="en-US" sz="1800" dirty="0">
                <a:latin typeface="+mj-lt"/>
                <a:ea typeface="Verdana" panose="020B0604030504040204" pitchFamily="34" charset="0"/>
              </a:rPr>
              <a:t> A, </a:t>
            </a:r>
            <a:r>
              <a:rPr lang="en-US" sz="1800" dirty="0" err="1">
                <a:latin typeface="+mj-lt"/>
                <a:ea typeface="Verdana" panose="020B0604030504040204" pitchFamily="34" charset="0"/>
              </a:rPr>
              <a:t>Duvillard</a:t>
            </a:r>
            <a:r>
              <a:rPr lang="en-US" sz="1800" dirty="0">
                <a:latin typeface="+mj-lt"/>
                <a:ea typeface="Verdana" panose="020B0604030504040204" pitchFamily="34" charset="0"/>
              </a:rPr>
              <a:t> P, Benhamou E, Guillaume JC, Chalon R, Petit JY, Sancho-Garnier H, </a:t>
            </a:r>
            <a:r>
              <a:rPr lang="en-US" sz="1800" dirty="0" err="1">
                <a:latin typeface="+mj-lt"/>
                <a:ea typeface="Verdana" panose="020B0604030504040204" pitchFamily="34" charset="0"/>
              </a:rPr>
              <a:t>Prade</a:t>
            </a:r>
            <a:r>
              <a:rPr lang="en-US" sz="1800" dirty="0">
                <a:latin typeface="+mj-lt"/>
                <a:ea typeface="Verdana" panose="020B0604030504040204" pitchFamily="34" charset="0"/>
              </a:rPr>
              <a:t> M, </a:t>
            </a:r>
            <a:r>
              <a:rPr lang="en-US" sz="1800" dirty="0" err="1">
                <a:latin typeface="+mj-lt"/>
                <a:ea typeface="Verdana" panose="020B0604030504040204" pitchFamily="34" charset="0"/>
              </a:rPr>
              <a:t>Bouzy</a:t>
            </a:r>
            <a:r>
              <a:rPr lang="en-US" sz="1800" dirty="0">
                <a:latin typeface="+mj-lt"/>
                <a:ea typeface="Verdana" panose="020B0604030504040204" pitchFamily="34" charset="0"/>
              </a:rPr>
              <a:t> J, Chassagne D. Basal cell carcinoma of the face: surgery or radiotherapy? Results of a randomized study. Br J Cancer. 1997;76(1):100-6.</a:t>
            </a:r>
          </a:p>
          <a:p>
            <a:pPr>
              <a:buFont typeface="+mj-lt"/>
              <a:buAutoNum type="arabicPeriod"/>
            </a:pPr>
            <a:r>
              <a:rPr lang="en-US" sz="1800" dirty="0">
                <a:latin typeface="+mj-lt"/>
                <a:ea typeface="Verdana" panose="020B0604030504040204" pitchFamily="34" charset="0"/>
              </a:rPr>
              <a:t>Bakst RL, Glastonbury CM, </a:t>
            </a:r>
            <a:r>
              <a:rPr lang="en-US" sz="1800" dirty="0" err="1">
                <a:latin typeface="+mj-lt"/>
                <a:ea typeface="Verdana" panose="020B0604030504040204" pitchFamily="34" charset="0"/>
              </a:rPr>
              <a:t>Parvathaneni</a:t>
            </a:r>
            <a:r>
              <a:rPr lang="en-US" sz="1800" dirty="0">
                <a:latin typeface="+mj-lt"/>
                <a:ea typeface="Verdana" panose="020B0604030504040204" pitchFamily="34" charset="0"/>
              </a:rPr>
              <a:t> U, et al. Perineural Invasion and Perineural Tumor Spread in Head and Neck Cancer. Int J </a:t>
            </a:r>
            <a:r>
              <a:rPr lang="en-US" sz="1800" dirty="0" err="1">
                <a:latin typeface="+mj-lt"/>
                <a:ea typeface="Verdana" panose="020B0604030504040204" pitchFamily="34" charset="0"/>
              </a:rPr>
              <a:t>Radiat</a:t>
            </a:r>
            <a:r>
              <a:rPr lang="en-US" sz="1800" dirty="0">
                <a:latin typeface="+mj-lt"/>
                <a:ea typeface="Verdana" panose="020B0604030504040204" pitchFamily="34" charset="0"/>
              </a:rPr>
              <a:t> Oncol Biol Phys. 2019 Apr 1;103(5):1109-1124.</a:t>
            </a:r>
          </a:p>
          <a:p>
            <a:pPr>
              <a:buFont typeface="+mj-lt"/>
              <a:buAutoNum type="arabicPeriod"/>
            </a:pPr>
            <a:r>
              <a:rPr lang="en-US" sz="1800" dirty="0">
                <a:latin typeface="+mj-lt"/>
                <a:ea typeface="Verdana" panose="020B0604030504040204" pitchFamily="34" charset="0"/>
              </a:rPr>
              <a:t>Baxter J, Patel A, Varma S. Facial basal cell carcinoma. BMJ. 2012 Aug 21;345:e5342.</a:t>
            </a:r>
          </a:p>
          <a:p>
            <a:pPr>
              <a:buFont typeface="+mj-lt"/>
              <a:buAutoNum type="arabicPeriod"/>
            </a:pPr>
            <a:r>
              <a:rPr lang="en-US" sz="1800" dirty="0" err="1">
                <a:latin typeface="+mj-lt"/>
                <a:ea typeface="Verdana" panose="020B0604030504040204" pitchFamily="34" charset="0"/>
              </a:rPr>
              <a:t>Guinot</a:t>
            </a:r>
            <a:r>
              <a:rPr lang="en-US" sz="1800" dirty="0">
                <a:latin typeface="+mj-lt"/>
                <a:ea typeface="Verdana" panose="020B0604030504040204" pitchFamily="34" charset="0"/>
              </a:rPr>
              <a:t> JL, </a:t>
            </a:r>
            <a:r>
              <a:rPr lang="en-US" sz="1800" dirty="0" err="1">
                <a:latin typeface="+mj-lt"/>
                <a:ea typeface="Verdana" panose="020B0604030504040204" pitchFamily="34" charset="0"/>
              </a:rPr>
              <a:t>Rembielak</a:t>
            </a:r>
            <a:r>
              <a:rPr lang="en-US" sz="1800" dirty="0">
                <a:latin typeface="+mj-lt"/>
                <a:ea typeface="Verdana" panose="020B0604030504040204" pitchFamily="34" charset="0"/>
              </a:rPr>
              <a:t> A, Perez-</a:t>
            </a:r>
            <a:r>
              <a:rPr lang="en-US" sz="1800" dirty="0" err="1">
                <a:latin typeface="+mj-lt"/>
                <a:ea typeface="Verdana" panose="020B0604030504040204" pitchFamily="34" charset="0"/>
              </a:rPr>
              <a:t>Calatayud</a:t>
            </a:r>
            <a:r>
              <a:rPr lang="en-US" sz="1800" dirty="0">
                <a:latin typeface="+mj-lt"/>
                <a:ea typeface="Verdana" panose="020B0604030504040204" pitchFamily="34" charset="0"/>
              </a:rPr>
              <a:t> </a:t>
            </a:r>
            <a:r>
              <a:rPr lang="en-US" sz="1800" dirty="0" err="1">
                <a:latin typeface="+mj-lt"/>
                <a:ea typeface="Verdana" panose="020B0604030504040204" pitchFamily="34" charset="0"/>
              </a:rPr>
              <a:t>J,et</a:t>
            </a:r>
            <a:r>
              <a:rPr lang="en-US" sz="1800" dirty="0">
                <a:latin typeface="+mj-lt"/>
                <a:ea typeface="Verdana" panose="020B0604030504040204" pitchFamily="34" charset="0"/>
              </a:rPr>
              <a:t> al. GEC-ESTRO ACROP recommendations in skin brachytherapy. </a:t>
            </a:r>
            <a:r>
              <a:rPr lang="en-US" sz="1800" dirty="0" err="1">
                <a:latin typeface="+mj-lt"/>
                <a:ea typeface="Verdana" panose="020B0604030504040204" pitchFamily="34" charset="0"/>
              </a:rPr>
              <a:t>Radiother</a:t>
            </a:r>
            <a:r>
              <a:rPr lang="en-US" sz="1800" dirty="0">
                <a:latin typeface="+mj-lt"/>
                <a:ea typeface="Verdana" panose="020B0604030504040204" pitchFamily="34" charset="0"/>
              </a:rPr>
              <a:t> </a:t>
            </a:r>
            <a:r>
              <a:rPr lang="en-US" sz="1800" dirty="0" err="1">
                <a:latin typeface="+mj-lt"/>
                <a:ea typeface="Verdana" panose="020B0604030504040204" pitchFamily="34" charset="0"/>
              </a:rPr>
              <a:t>Oncol</a:t>
            </a:r>
            <a:r>
              <a:rPr lang="en-US" sz="1800" dirty="0">
                <a:latin typeface="+mj-lt"/>
                <a:ea typeface="Verdana" panose="020B0604030504040204" pitchFamily="34" charset="0"/>
              </a:rPr>
              <a:t>. 2018 Mar;126(3):377-385.</a:t>
            </a:r>
          </a:p>
          <a:p>
            <a:pPr>
              <a:buFont typeface="+mj-lt"/>
              <a:buAutoNum type="arabicPeriod"/>
            </a:pPr>
            <a:r>
              <a:rPr lang="en-US" sz="1800" dirty="0">
                <a:latin typeface="+mj-lt"/>
                <a:ea typeface="Verdana" panose="020B0604030504040204" pitchFamily="34" charset="0"/>
              </a:rPr>
              <a:t>Henderson MA, Burmeister BH, Ainslie J, et al. Adjuvant lymph-node field radiotherapy versus observation only in patients with melanoma at high risk of further lymph-node field relapse after lymphadenectomy (ANZMTG 01.02/TROG 02.01): 6-year follow-up of a phase 3, </a:t>
            </a:r>
            <a:r>
              <a:rPr lang="en-US" sz="1800" dirty="0" err="1">
                <a:latin typeface="+mj-lt"/>
                <a:ea typeface="Verdana" panose="020B0604030504040204" pitchFamily="34" charset="0"/>
              </a:rPr>
              <a:t>randomised</a:t>
            </a:r>
            <a:r>
              <a:rPr lang="en-US" sz="1800" dirty="0">
                <a:latin typeface="+mj-lt"/>
                <a:ea typeface="Verdana" panose="020B0604030504040204" pitchFamily="34" charset="0"/>
              </a:rPr>
              <a:t> controlled trial. Lancet Oncol. 2015 Sep;16(9):1049-1060. </a:t>
            </a:r>
          </a:p>
        </p:txBody>
      </p:sp>
      <p:sp>
        <p:nvSpPr>
          <p:cNvPr id="4" name="Title 1"/>
          <p:cNvSpPr txBox="1">
            <a:spLocks/>
          </p:cNvSpPr>
          <p:nvPr/>
        </p:nvSpPr>
        <p:spPr>
          <a:xfrm>
            <a:off x="1524000" y="0"/>
            <a:ext cx="91440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tx2"/>
                </a:solidFill>
                <a:ea typeface="Verdana" panose="020B0604030504040204" pitchFamily="34" charset="0"/>
                <a:cs typeface="Verdana" panose="020B0604030504040204" pitchFamily="34" charset="0"/>
              </a:rPr>
              <a:t>References</a:t>
            </a:r>
          </a:p>
        </p:txBody>
      </p:sp>
    </p:spTree>
    <p:extLst>
      <p:ext uri="{BB962C8B-B14F-4D97-AF65-F5344CB8AC3E}">
        <p14:creationId xmlns:p14="http://schemas.microsoft.com/office/powerpoint/2010/main" val="14473688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914400"/>
            <a:ext cx="10210800" cy="5943600"/>
          </a:xfrm>
        </p:spPr>
        <p:txBody>
          <a:bodyPr>
            <a:noAutofit/>
          </a:bodyPr>
          <a:lstStyle/>
          <a:p>
            <a:pPr>
              <a:buFont typeface="+mj-lt"/>
              <a:buAutoNum type="arabicPeriod" startAt="9"/>
            </a:pPr>
            <a:r>
              <a:rPr lang="en-US" sz="1600" dirty="0">
                <a:latin typeface="+mj-lt"/>
                <a:ea typeface="Verdana" panose="020B0604030504040204" pitchFamily="34" charset="0"/>
              </a:rPr>
              <a:t>Ho C, </a:t>
            </a:r>
            <a:r>
              <a:rPr lang="en-US" sz="1600" dirty="0" err="1">
                <a:latin typeface="+mj-lt"/>
                <a:ea typeface="Verdana" panose="020B0604030504040204" pitchFamily="34" charset="0"/>
              </a:rPr>
              <a:t>Argáez</a:t>
            </a:r>
            <a:r>
              <a:rPr lang="en-US" sz="1600" dirty="0">
                <a:latin typeface="+mj-lt"/>
                <a:ea typeface="Verdana" panose="020B0604030504040204" pitchFamily="34" charset="0"/>
              </a:rPr>
              <a:t> C. Mohs Surgery for the Treatment of Skin Cancer: A Review of Guidelines [Internet]. Ottawa (ON): Canadian Agency for Drugs and Technologies in Health; 2019 Mar 20.</a:t>
            </a:r>
          </a:p>
          <a:p>
            <a:pPr>
              <a:buFont typeface="+mj-lt"/>
              <a:buAutoNum type="arabicPeriod" startAt="9"/>
            </a:pPr>
            <a:r>
              <a:rPr lang="en-US" sz="1600" dirty="0">
                <a:latin typeface="+mj-lt"/>
                <a:ea typeface="Verdana" panose="020B0604030504040204" pitchFamily="34" charset="0"/>
              </a:rPr>
              <a:t>Kim, K, Son D, Kim J. Radiation Therapy Following Total </a:t>
            </a:r>
            <a:r>
              <a:rPr lang="en-US" sz="1600" dirty="0" err="1">
                <a:latin typeface="+mj-lt"/>
                <a:ea typeface="Verdana" panose="020B0604030504040204" pitchFamily="34" charset="0"/>
              </a:rPr>
              <a:t>Keloidectomy</a:t>
            </a:r>
            <a:r>
              <a:rPr lang="en-US" sz="1600" dirty="0">
                <a:latin typeface="+mj-lt"/>
                <a:ea typeface="Verdana" panose="020B0604030504040204" pitchFamily="34" charset="0"/>
              </a:rPr>
              <a:t>: A Retrospective Study over 11 Years. Archives of Plastic Surgery 2015;42(5):588-95</a:t>
            </a:r>
          </a:p>
          <a:p>
            <a:pPr>
              <a:buFont typeface="+mj-lt"/>
              <a:buAutoNum type="arabicPeriod" startAt="9"/>
            </a:pPr>
            <a:r>
              <a:rPr lang="en-US" sz="1600" dirty="0" err="1">
                <a:latin typeface="+mj-lt"/>
                <a:ea typeface="Verdana" panose="020B0604030504040204" pitchFamily="34" charset="0"/>
              </a:rPr>
              <a:t>Likhacheva</a:t>
            </a:r>
            <a:r>
              <a:rPr lang="en-US" sz="1600" dirty="0">
                <a:latin typeface="+mj-lt"/>
                <a:ea typeface="Verdana" panose="020B0604030504040204" pitchFamily="34" charset="0"/>
              </a:rPr>
              <a:t> A, Awan M, Barker CA, et al. Definitive and Postoperative Radiation Therapy for Basal and Squamous Cell Cancers of the Skin: Executive Summary of an American Society for Radiation Oncology Clinical Practice Guideline. </a:t>
            </a:r>
            <a:r>
              <a:rPr lang="en-US" sz="1600" dirty="0" err="1">
                <a:latin typeface="+mj-lt"/>
                <a:ea typeface="Verdana" panose="020B0604030504040204" pitchFamily="34" charset="0"/>
              </a:rPr>
              <a:t>Pract</a:t>
            </a:r>
            <a:r>
              <a:rPr lang="en-US" sz="1600" dirty="0">
                <a:latin typeface="+mj-lt"/>
                <a:ea typeface="Verdana" panose="020B0604030504040204" pitchFamily="34" charset="0"/>
              </a:rPr>
              <a:t> </a:t>
            </a:r>
            <a:r>
              <a:rPr lang="en-US" sz="1600" dirty="0" err="1">
                <a:latin typeface="+mj-lt"/>
                <a:ea typeface="Verdana" panose="020B0604030504040204" pitchFamily="34" charset="0"/>
              </a:rPr>
              <a:t>Radiat</a:t>
            </a:r>
            <a:r>
              <a:rPr lang="en-US" sz="1600" dirty="0">
                <a:latin typeface="+mj-lt"/>
                <a:ea typeface="Verdana" panose="020B0604030504040204" pitchFamily="34" charset="0"/>
              </a:rPr>
              <a:t> Oncol. 2020 Jan - Feb;10(1):8-20. </a:t>
            </a:r>
          </a:p>
          <a:p>
            <a:pPr>
              <a:buFont typeface="+mj-lt"/>
              <a:buAutoNum type="arabicPeriod" startAt="9"/>
            </a:pPr>
            <a:r>
              <a:rPr lang="en-US" sz="1600" dirty="0">
                <a:latin typeface="+mj-lt"/>
                <a:ea typeface="Verdana" panose="020B0604030504040204" pitchFamily="34" charset="0"/>
              </a:rPr>
              <a:t>Locke J, </a:t>
            </a:r>
            <a:r>
              <a:rPr lang="en-US" sz="1600" dirty="0" err="1">
                <a:latin typeface="+mj-lt"/>
                <a:ea typeface="Verdana" panose="020B0604030504040204" pitchFamily="34" charset="0"/>
              </a:rPr>
              <a:t>Karimpour</a:t>
            </a:r>
            <a:r>
              <a:rPr lang="en-US" sz="1600" dirty="0">
                <a:latin typeface="+mj-lt"/>
                <a:ea typeface="Verdana" panose="020B0604030504040204" pitchFamily="34" charset="0"/>
              </a:rPr>
              <a:t> S, Young G, Lockett MA, Perez </a:t>
            </a:r>
            <a:r>
              <a:rPr lang="en-US" sz="1600" dirty="0" err="1">
                <a:latin typeface="+mj-lt"/>
                <a:ea typeface="Verdana" panose="020B0604030504040204" pitchFamily="34" charset="0"/>
              </a:rPr>
              <a:t>CA.Radiotherapy</a:t>
            </a:r>
            <a:r>
              <a:rPr lang="en-US" sz="1600" dirty="0">
                <a:latin typeface="+mj-lt"/>
                <a:ea typeface="Verdana" panose="020B0604030504040204" pitchFamily="34" charset="0"/>
              </a:rPr>
              <a:t> for epithelial skin </a:t>
            </a:r>
            <a:r>
              <a:rPr lang="en-US" sz="1600" dirty="0" err="1">
                <a:latin typeface="+mj-lt"/>
                <a:ea typeface="Verdana" panose="020B0604030504040204" pitchFamily="34" charset="0"/>
              </a:rPr>
              <a:t>cancer.Int</a:t>
            </a:r>
            <a:r>
              <a:rPr lang="en-US" sz="1600" dirty="0">
                <a:latin typeface="+mj-lt"/>
                <a:ea typeface="Verdana" panose="020B0604030504040204" pitchFamily="34" charset="0"/>
              </a:rPr>
              <a:t> J </a:t>
            </a:r>
            <a:r>
              <a:rPr lang="en-US" sz="1600" dirty="0" err="1">
                <a:latin typeface="+mj-lt"/>
                <a:ea typeface="Verdana" panose="020B0604030504040204" pitchFamily="34" charset="0"/>
              </a:rPr>
              <a:t>Radiat</a:t>
            </a:r>
            <a:r>
              <a:rPr lang="en-US" sz="1600" dirty="0">
                <a:latin typeface="+mj-lt"/>
                <a:ea typeface="Verdana" panose="020B0604030504040204" pitchFamily="34" charset="0"/>
              </a:rPr>
              <a:t> Oncol Biol Phys. 2001 Nov 1;51(3):748-55.</a:t>
            </a:r>
          </a:p>
          <a:p>
            <a:pPr>
              <a:buFont typeface="+mj-lt"/>
              <a:buAutoNum type="arabicPeriod" startAt="9"/>
            </a:pPr>
            <a:r>
              <a:rPr lang="en-US" sz="1600" dirty="0">
                <a:latin typeface="+mj-lt"/>
                <a:ea typeface="Verdana" panose="020B0604030504040204" pitchFamily="34" charset="0"/>
              </a:rPr>
              <a:t>Mattes MD, Zhou Y, Berry SL, Barker CA. </a:t>
            </a:r>
            <a:r>
              <a:rPr lang="en-US" sz="1600" dirty="0" err="1">
                <a:latin typeface="+mj-lt"/>
                <a:ea typeface="Verdana" panose="020B0604030504040204" pitchFamily="34" charset="0"/>
              </a:rPr>
              <a:t>Dosimetric</a:t>
            </a:r>
            <a:r>
              <a:rPr lang="en-US" sz="1600" dirty="0">
                <a:latin typeface="+mj-lt"/>
                <a:ea typeface="Verdana" panose="020B0604030504040204" pitchFamily="34" charset="0"/>
              </a:rPr>
              <a:t> comparison of axilla and groin radiotherapy techniques for high-risk and locally advanced skin cancer. </a:t>
            </a:r>
            <a:r>
              <a:rPr lang="en-US" sz="1600" dirty="0" err="1">
                <a:latin typeface="+mj-lt"/>
                <a:ea typeface="Verdana" panose="020B0604030504040204" pitchFamily="34" charset="0"/>
              </a:rPr>
              <a:t>Radiat</a:t>
            </a:r>
            <a:r>
              <a:rPr lang="en-US" sz="1600" dirty="0">
                <a:latin typeface="+mj-lt"/>
                <a:ea typeface="Verdana" panose="020B0604030504040204" pitchFamily="34" charset="0"/>
              </a:rPr>
              <a:t> Oncol J. 2016 Jun;34(2):145-55.</a:t>
            </a:r>
          </a:p>
          <a:p>
            <a:pPr>
              <a:buFont typeface="+mj-lt"/>
              <a:buAutoNum type="arabicPeriod" startAt="9"/>
            </a:pPr>
            <a:r>
              <a:rPr lang="en-US" sz="1600" dirty="0">
                <a:latin typeface="+mj-lt"/>
                <a:ea typeface="Verdana" panose="020B0604030504040204" pitchFamily="34" charset="0"/>
              </a:rPr>
              <a:t>Patel R, </a:t>
            </a:r>
            <a:r>
              <a:rPr lang="en-US" sz="1600" dirty="0" err="1">
                <a:latin typeface="+mj-lt"/>
                <a:ea typeface="Verdana" panose="020B0604030504040204" pitchFamily="34" charset="0"/>
              </a:rPr>
              <a:t>Strimling</a:t>
            </a:r>
            <a:r>
              <a:rPr lang="en-US" sz="1600" dirty="0">
                <a:latin typeface="+mj-lt"/>
                <a:ea typeface="Verdana" panose="020B0604030504040204" pitchFamily="34" charset="0"/>
              </a:rPr>
              <a:t> R, Doggett S, Willoughby M, Miller K, </a:t>
            </a:r>
            <a:r>
              <a:rPr lang="en-US" sz="1600" dirty="0" err="1">
                <a:latin typeface="+mj-lt"/>
                <a:ea typeface="Verdana" panose="020B0604030504040204" pitchFamily="34" charset="0"/>
              </a:rPr>
              <a:t>Dardick</a:t>
            </a:r>
            <a:r>
              <a:rPr lang="en-US" sz="1600" dirty="0">
                <a:latin typeface="+mj-lt"/>
                <a:ea typeface="Verdana" panose="020B0604030504040204" pitchFamily="34" charset="0"/>
              </a:rPr>
              <a:t> L, </a:t>
            </a:r>
            <a:r>
              <a:rPr lang="en-US" sz="1600" dirty="0" err="1">
                <a:latin typeface="+mj-lt"/>
                <a:ea typeface="Verdana" panose="020B0604030504040204" pitchFamily="34" charset="0"/>
              </a:rPr>
              <a:t>Mafong</a:t>
            </a:r>
            <a:r>
              <a:rPr lang="en-US" sz="1600" dirty="0">
                <a:latin typeface="+mj-lt"/>
                <a:ea typeface="Verdana" panose="020B0604030504040204" pitchFamily="34" charset="0"/>
              </a:rPr>
              <a:t> E. Comparison of electronic brachytherapy and Mohs micrographic surgery for the treatment of early-stage non-melanoma skin cancer: a matched pair cohort study. J </a:t>
            </a:r>
            <a:r>
              <a:rPr lang="en-US" sz="1600" dirty="0" err="1">
                <a:latin typeface="+mj-lt"/>
                <a:ea typeface="Verdana" panose="020B0604030504040204" pitchFamily="34" charset="0"/>
              </a:rPr>
              <a:t>Contemp</a:t>
            </a:r>
            <a:r>
              <a:rPr lang="en-US" sz="1600" dirty="0">
                <a:latin typeface="+mj-lt"/>
                <a:ea typeface="Verdana" panose="020B0604030504040204" pitchFamily="34" charset="0"/>
              </a:rPr>
              <a:t> Brachytherapy. 2017 Aug;9(4):338-344. </a:t>
            </a:r>
          </a:p>
          <a:p>
            <a:pPr>
              <a:buFont typeface="+mj-lt"/>
              <a:buAutoNum type="arabicPeriod" startAt="9"/>
            </a:pPr>
            <a:r>
              <a:rPr lang="en-US" sz="1600" dirty="0">
                <a:latin typeface="+mj-lt"/>
                <a:ea typeface="Verdana" panose="020B0604030504040204" pitchFamily="34" charset="0"/>
              </a:rPr>
              <a:t>Petit JY, Avril MF, Margulis A, Chassagne D, </a:t>
            </a:r>
            <a:r>
              <a:rPr lang="en-US" sz="1600" dirty="0" err="1">
                <a:latin typeface="+mj-lt"/>
                <a:ea typeface="Verdana" panose="020B0604030504040204" pitchFamily="34" charset="0"/>
              </a:rPr>
              <a:t>Gerbaulet</a:t>
            </a:r>
            <a:r>
              <a:rPr lang="en-US" sz="1600" dirty="0">
                <a:latin typeface="+mj-lt"/>
                <a:ea typeface="Verdana" panose="020B0604030504040204" pitchFamily="34" charset="0"/>
              </a:rPr>
              <a:t> A, </a:t>
            </a:r>
            <a:r>
              <a:rPr lang="en-US" sz="1600" dirty="0" err="1">
                <a:latin typeface="+mj-lt"/>
                <a:ea typeface="Verdana" panose="020B0604030504040204" pitchFamily="34" charset="0"/>
              </a:rPr>
              <a:t>Duvillard</a:t>
            </a:r>
            <a:r>
              <a:rPr lang="en-US" sz="1600" dirty="0">
                <a:latin typeface="+mj-lt"/>
                <a:ea typeface="Verdana" panose="020B0604030504040204" pitchFamily="34" charset="0"/>
              </a:rPr>
              <a:t> P, </a:t>
            </a:r>
            <a:r>
              <a:rPr lang="en-US" sz="1600" dirty="0" err="1">
                <a:latin typeface="+mj-lt"/>
                <a:ea typeface="Verdana" panose="020B0604030504040204" pitchFamily="34" charset="0"/>
              </a:rPr>
              <a:t>Auperin</a:t>
            </a:r>
            <a:r>
              <a:rPr lang="en-US" sz="1600" dirty="0">
                <a:latin typeface="+mj-lt"/>
                <a:ea typeface="Verdana" panose="020B0604030504040204" pitchFamily="34" charset="0"/>
              </a:rPr>
              <a:t> A, </a:t>
            </a:r>
            <a:r>
              <a:rPr lang="en-US" sz="1600" dirty="0" err="1">
                <a:latin typeface="+mj-lt"/>
                <a:ea typeface="Verdana" panose="020B0604030504040204" pitchFamily="34" charset="0"/>
              </a:rPr>
              <a:t>Rietjens</a:t>
            </a:r>
            <a:r>
              <a:rPr lang="en-US" sz="1600" dirty="0">
                <a:latin typeface="+mj-lt"/>
                <a:ea typeface="Verdana" panose="020B0604030504040204" pitchFamily="34" charset="0"/>
              </a:rPr>
              <a:t> M. Evaluation of cosmetic results of a randomized trial comparing surgery and radiotherapy in the treatment of basal cell carcinoma of the face. </a:t>
            </a:r>
            <a:r>
              <a:rPr lang="en-US" sz="1600" dirty="0" err="1">
                <a:latin typeface="+mj-lt"/>
                <a:ea typeface="Verdana" panose="020B0604030504040204" pitchFamily="34" charset="0"/>
              </a:rPr>
              <a:t>Plast</a:t>
            </a:r>
            <a:r>
              <a:rPr lang="en-US" sz="1600" dirty="0">
                <a:latin typeface="+mj-lt"/>
                <a:ea typeface="Verdana" panose="020B0604030504040204" pitchFamily="34" charset="0"/>
              </a:rPr>
              <a:t> </a:t>
            </a:r>
            <a:r>
              <a:rPr lang="en-US" sz="1600" dirty="0" err="1">
                <a:latin typeface="+mj-lt"/>
                <a:ea typeface="Verdana" panose="020B0604030504040204" pitchFamily="34" charset="0"/>
              </a:rPr>
              <a:t>Reconstr</a:t>
            </a:r>
            <a:r>
              <a:rPr lang="en-US" sz="1600" dirty="0">
                <a:latin typeface="+mj-lt"/>
                <a:ea typeface="Verdana" panose="020B0604030504040204" pitchFamily="34" charset="0"/>
              </a:rPr>
              <a:t> Surg. 2000 Jun;105(7):2544-51.</a:t>
            </a:r>
          </a:p>
          <a:p>
            <a:pPr>
              <a:buFont typeface="+mj-lt"/>
              <a:buAutoNum type="arabicPeriod" startAt="9"/>
            </a:pPr>
            <a:r>
              <a:rPr lang="en-US" sz="1600" dirty="0" err="1">
                <a:latin typeface="+mj-lt"/>
                <a:ea typeface="Verdana" panose="020B0604030504040204" pitchFamily="34" charset="0"/>
              </a:rPr>
              <a:t>Petrelli</a:t>
            </a:r>
            <a:r>
              <a:rPr lang="en-US" sz="1600" dirty="0">
                <a:latin typeface="+mj-lt"/>
                <a:ea typeface="Verdana" panose="020B0604030504040204" pitchFamily="34" charset="0"/>
              </a:rPr>
              <a:t> F, </a:t>
            </a:r>
            <a:r>
              <a:rPr lang="en-US" sz="1600" dirty="0" err="1">
                <a:latin typeface="+mj-lt"/>
                <a:ea typeface="Verdana" panose="020B0604030504040204" pitchFamily="34" charset="0"/>
              </a:rPr>
              <a:t>Ghidini</a:t>
            </a:r>
            <a:r>
              <a:rPr lang="en-US" sz="1600" dirty="0">
                <a:latin typeface="+mj-lt"/>
                <a:ea typeface="Verdana" panose="020B0604030504040204" pitchFamily="34" charset="0"/>
              </a:rPr>
              <a:t> A, </a:t>
            </a:r>
            <a:r>
              <a:rPr lang="en-US" sz="1600" dirty="0" err="1">
                <a:latin typeface="+mj-lt"/>
                <a:ea typeface="Verdana" panose="020B0604030504040204" pitchFamily="34" charset="0"/>
              </a:rPr>
              <a:t>Torchio</a:t>
            </a:r>
            <a:r>
              <a:rPr lang="en-US" sz="1600" dirty="0">
                <a:latin typeface="+mj-lt"/>
                <a:ea typeface="Verdana" panose="020B0604030504040204" pitchFamily="34" charset="0"/>
              </a:rPr>
              <a:t> M, et al. Adjuvant radiotherapy for Merkel cell carcinoma: A systematic review and meta-analysis. </a:t>
            </a:r>
            <a:r>
              <a:rPr lang="en-US" sz="1600" dirty="0" err="1">
                <a:latin typeface="+mj-lt"/>
                <a:ea typeface="Verdana" panose="020B0604030504040204" pitchFamily="34" charset="0"/>
              </a:rPr>
              <a:t>Radiother</a:t>
            </a:r>
            <a:r>
              <a:rPr lang="en-US" sz="1600" dirty="0">
                <a:latin typeface="+mj-lt"/>
                <a:ea typeface="Verdana" panose="020B0604030504040204" pitchFamily="34" charset="0"/>
              </a:rPr>
              <a:t> Oncol. 2019 May;134:211-219.</a:t>
            </a:r>
          </a:p>
          <a:p>
            <a:pPr>
              <a:buFont typeface="+mj-lt"/>
              <a:buAutoNum type="arabicPeriod" startAt="9"/>
            </a:pPr>
            <a:r>
              <a:rPr lang="en-US" sz="1600" dirty="0" err="1">
                <a:latin typeface="+mj-lt"/>
                <a:ea typeface="Verdana" panose="020B0604030504040204" pitchFamily="34" charset="0"/>
              </a:rPr>
              <a:t>Vatner</a:t>
            </a:r>
            <a:r>
              <a:rPr lang="en-US" sz="1600" dirty="0">
                <a:latin typeface="+mj-lt"/>
                <a:ea typeface="Verdana" panose="020B0604030504040204" pitchFamily="34" charset="0"/>
              </a:rPr>
              <a:t> RE, Cooper BT, </a:t>
            </a:r>
            <a:r>
              <a:rPr lang="en-US" sz="1600" dirty="0" err="1">
                <a:latin typeface="+mj-lt"/>
                <a:ea typeface="Verdana" panose="020B0604030504040204" pitchFamily="34" charset="0"/>
              </a:rPr>
              <a:t>Vanpouille</a:t>
            </a:r>
            <a:r>
              <a:rPr lang="en-US" sz="1600" dirty="0">
                <a:latin typeface="+mj-lt"/>
                <a:ea typeface="Verdana" panose="020B0604030504040204" pitchFamily="34" charset="0"/>
              </a:rPr>
              <a:t>-Box C, Demaria S, </a:t>
            </a:r>
            <a:r>
              <a:rPr lang="en-US" sz="1600" dirty="0" err="1">
                <a:latin typeface="+mj-lt"/>
                <a:ea typeface="Verdana" panose="020B0604030504040204" pitchFamily="34" charset="0"/>
              </a:rPr>
              <a:t>Formenti</a:t>
            </a:r>
            <a:r>
              <a:rPr lang="en-US" sz="1600" dirty="0">
                <a:latin typeface="+mj-lt"/>
                <a:ea typeface="Verdana" panose="020B0604030504040204" pitchFamily="34" charset="0"/>
              </a:rPr>
              <a:t> SC. Combinations of immunotherapy and radiation in cancer therapy. Front Oncol. 2014 Nov 28;4:325.</a:t>
            </a:r>
          </a:p>
          <a:p>
            <a:pPr>
              <a:buFont typeface="+mj-lt"/>
              <a:buAutoNum type="arabicPeriod" startAt="9"/>
            </a:pPr>
            <a:endParaRPr lang="en-US" sz="1400" dirty="0">
              <a:latin typeface="+mj-lt"/>
              <a:ea typeface="Verdana" panose="020B0604030504040204" pitchFamily="34" charset="0"/>
            </a:endParaRPr>
          </a:p>
        </p:txBody>
      </p:sp>
      <p:sp>
        <p:nvSpPr>
          <p:cNvPr id="4" name="Title 1"/>
          <p:cNvSpPr txBox="1">
            <a:spLocks/>
          </p:cNvSpPr>
          <p:nvPr/>
        </p:nvSpPr>
        <p:spPr>
          <a:xfrm>
            <a:off x="1524000" y="0"/>
            <a:ext cx="91440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tx2"/>
                </a:solidFill>
                <a:ea typeface="Verdana" panose="020B0604030504040204" pitchFamily="34" charset="0"/>
                <a:cs typeface="Verdana" panose="020B0604030504040204" pitchFamily="34" charset="0"/>
              </a:rPr>
              <a:t>References</a:t>
            </a:r>
          </a:p>
        </p:txBody>
      </p:sp>
    </p:spTree>
    <p:extLst>
      <p:ext uri="{BB962C8B-B14F-4D97-AF65-F5344CB8AC3E}">
        <p14:creationId xmlns:p14="http://schemas.microsoft.com/office/powerpoint/2010/main" val="1876678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lstStyle/>
          <a:p>
            <a:r>
              <a:rPr lang="en-US" sz="4000" b="1" dirty="0">
                <a:solidFill>
                  <a:schemeClr val="tx2"/>
                </a:solidFill>
                <a:ea typeface="Verdana" pitchFamily="34" charset="0"/>
                <a:cs typeface="Verdana" pitchFamily="34" charset="0"/>
              </a:rPr>
              <a:t>How Does Radiation Work?</a:t>
            </a:r>
          </a:p>
        </p:txBody>
      </p:sp>
      <p:sp>
        <p:nvSpPr>
          <p:cNvPr id="3" name="Content Placeholder 2"/>
          <p:cNvSpPr>
            <a:spLocks noGrp="1"/>
          </p:cNvSpPr>
          <p:nvPr>
            <p:ph idx="1"/>
          </p:nvPr>
        </p:nvSpPr>
        <p:spPr>
          <a:xfrm>
            <a:off x="6172200" y="1242219"/>
            <a:ext cx="4495800" cy="5440363"/>
          </a:xfrm>
        </p:spPr>
        <p:txBody>
          <a:bodyPr>
            <a:normAutofit/>
          </a:bodyPr>
          <a:lstStyle/>
          <a:p>
            <a:pPr algn="ctr">
              <a:buNone/>
            </a:pPr>
            <a:r>
              <a:rPr lang="en-US" sz="2600" dirty="0">
                <a:solidFill>
                  <a:schemeClr val="tx1">
                    <a:lumMod val="85000"/>
                    <a:lumOff val="15000"/>
                  </a:schemeClr>
                </a:solidFill>
                <a:latin typeface="+mj-lt"/>
                <a:ea typeface="Verdana" pitchFamily="34" charset="0"/>
                <a:cs typeface="Verdana" pitchFamily="34" charset="0"/>
              </a:rPr>
              <a:t>X-rays interact with </a:t>
            </a:r>
            <a:r>
              <a:rPr lang="en-US" sz="2600" b="1" dirty="0">
                <a:solidFill>
                  <a:schemeClr val="tx1">
                    <a:lumMod val="85000"/>
                    <a:lumOff val="15000"/>
                  </a:schemeClr>
                </a:solidFill>
                <a:latin typeface="+mj-lt"/>
                <a:ea typeface="Verdana" pitchFamily="34" charset="0"/>
                <a:cs typeface="Verdana" pitchFamily="34" charset="0"/>
              </a:rPr>
              <a:t>water</a:t>
            </a:r>
            <a:r>
              <a:rPr lang="en-US" sz="2600" dirty="0">
                <a:solidFill>
                  <a:schemeClr val="tx1">
                    <a:lumMod val="85000"/>
                    <a:lumOff val="15000"/>
                  </a:schemeClr>
                </a:solidFill>
                <a:latin typeface="+mj-lt"/>
                <a:ea typeface="Verdana" pitchFamily="34" charset="0"/>
                <a:cs typeface="Verdana" pitchFamily="34" charset="0"/>
              </a:rPr>
              <a:t> </a:t>
            </a:r>
          </a:p>
          <a:p>
            <a:pPr algn="ctr"/>
            <a:endParaRPr lang="en-US" sz="2600" dirty="0">
              <a:solidFill>
                <a:schemeClr val="tx1">
                  <a:lumMod val="85000"/>
                  <a:lumOff val="15000"/>
                </a:schemeClr>
              </a:solidFill>
              <a:latin typeface="+mj-lt"/>
              <a:ea typeface="Verdana" pitchFamily="34" charset="0"/>
              <a:cs typeface="Verdana" pitchFamily="34" charset="0"/>
              <a:sym typeface="Wingdings" pitchFamily="2" charset="2"/>
            </a:endParaRPr>
          </a:p>
          <a:p>
            <a:pPr algn="ctr">
              <a:buNone/>
            </a:pPr>
            <a:r>
              <a:rPr lang="en-US" sz="2600" dirty="0">
                <a:solidFill>
                  <a:schemeClr val="tx1">
                    <a:lumMod val="85000"/>
                    <a:lumOff val="15000"/>
                  </a:schemeClr>
                </a:solidFill>
                <a:latin typeface="+mj-lt"/>
                <a:ea typeface="Verdana" pitchFamily="34" charset="0"/>
                <a:cs typeface="Verdana" pitchFamily="34" charset="0"/>
                <a:sym typeface="Wingdings" pitchFamily="2" charset="2"/>
              </a:rPr>
              <a:t>radiolysis </a:t>
            </a:r>
          </a:p>
          <a:p>
            <a:pPr algn="ctr">
              <a:buNone/>
            </a:pPr>
            <a:endParaRPr lang="en-US" sz="2600" b="1" dirty="0">
              <a:solidFill>
                <a:schemeClr val="tx1">
                  <a:lumMod val="85000"/>
                  <a:lumOff val="15000"/>
                </a:schemeClr>
              </a:solidFill>
              <a:latin typeface="+mj-lt"/>
              <a:ea typeface="Verdana" pitchFamily="34" charset="0"/>
              <a:cs typeface="Verdana" pitchFamily="34" charset="0"/>
            </a:endParaRPr>
          </a:p>
          <a:p>
            <a:pPr algn="ctr">
              <a:buNone/>
            </a:pPr>
            <a:r>
              <a:rPr lang="en-US" sz="2600" b="1" dirty="0">
                <a:solidFill>
                  <a:schemeClr val="tx1">
                    <a:lumMod val="85000"/>
                    <a:lumOff val="15000"/>
                  </a:schemeClr>
                </a:solidFill>
                <a:latin typeface="+mj-lt"/>
                <a:ea typeface="Verdana" pitchFamily="34" charset="0"/>
                <a:cs typeface="Verdana" pitchFamily="34" charset="0"/>
              </a:rPr>
              <a:t>free radicals</a:t>
            </a:r>
            <a:r>
              <a:rPr lang="en-US" sz="2600" dirty="0">
                <a:solidFill>
                  <a:schemeClr val="tx1">
                    <a:lumMod val="85000"/>
                    <a:lumOff val="15000"/>
                  </a:schemeClr>
                </a:solidFill>
                <a:latin typeface="+mj-lt"/>
                <a:ea typeface="Verdana" pitchFamily="34" charset="0"/>
                <a:cs typeface="Verdana" pitchFamily="34" charset="0"/>
              </a:rPr>
              <a:t> </a:t>
            </a:r>
          </a:p>
          <a:p>
            <a:pPr algn="ctr">
              <a:buNone/>
            </a:pPr>
            <a:endParaRPr lang="en-US" sz="2600" dirty="0">
              <a:solidFill>
                <a:schemeClr val="tx1">
                  <a:lumMod val="85000"/>
                  <a:lumOff val="15000"/>
                </a:schemeClr>
              </a:solidFill>
              <a:latin typeface="+mj-lt"/>
              <a:ea typeface="Verdana" pitchFamily="34" charset="0"/>
              <a:cs typeface="Verdana" pitchFamily="34" charset="0"/>
              <a:sym typeface="Wingdings" pitchFamily="2" charset="2"/>
            </a:endParaRPr>
          </a:p>
          <a:p>
            <a:pPr algn="ctr">
              <a:buNone/>
            </a:pPr>
            <a:r>
              <a:rPr lang="en-US" sz="2600" dirty="0">
                <a:solidFill>
                  <a:schemeClr val="tx1">
                    <a:lumMod val="85000"/>
                    <a:lumOff val="15000"/>
                  </a:schemeClr>
                </a:solidFill>
                <a:latin typeface="+mj-lt"/>
                <a:ea typeface="Verdana" pitchFamily="34" charset="0"/>
                <a:cs typeface="Verdana" pitchFamily="34" charset="0"/>
                <a:sym typeface="Wingdings" pitchFamily="2" charset="2"/>
              </a:rPr>
              <a:t>bind to and </a:t>
            </a:r>
            <a:r>
              <a:rPr lang="en-US" sz="2600" dirty="0">
                <a:solidFill>
                  <a:schemeClr val="tx1">
                    <a:lumMod val="85000"/>
                    <a:lumOff val="15000"/>
                  </a:schemeClr>
                </a:solidFill>
                <a:latin typeface="+mj-lt"/>
                <a:ea typeface="Verdana" pitchFamily="34" charset="0"/>
                <a:cs typeface="Verdana" pitchFamily="34" charset="0"/>
              </a:rPr>
              <a:t>damages </a:t>
            </a:r>
            <a:r>
              <a:rPr lang="en-US" sz="2600" b="1" dirty="0">
                <a:solidFill>
                  <a:schemeClr val="tx1">
                    <a:lumMod val="85000"/>
                    <a:lumOff val="15000"/>
                  </a:schemeClr>
                </a:solidFill>
                <a:latin typeface="+mj-lt"/>
                <a:ea typeface="Verdana" pitchFamily="34" charset="0"/>
                <a:cs typeface="Verdana" pitchFamily="34" charset="0"/>
              </a:rPr>
              <a:t>DNA</a:t>
            </a:r>
            <a:endParaRPr lang="en-US" sz="2600" dirty="0">
              <a:solidFill>
                <a:schemeClr val="tx1">
                  <a:lumMod val="85000"/>
                  <a:lumOff val="15000"/>
                </a:schemeClr>
              </a:solidFill>
              <a:latin typeface="+mj-lt"/>
              <a:ea typeface="Verdana" pitchFamily="34" charset="0"/>
              <a:cs typeface="Verdana" pitchFamily="34" charset="0"/>
            </a:endParaRPr>
          </a:p>
          <a:p>
            <a:pPr algn="ctr">
              <a:buNone/>
            </a:pPr>
            <a:endParaRPr lang="en-US" sz="2600" dirty="0">
              <a:solidFill>
                <a:schemeClr val="tx1">
                  <a:lumMod val="85000"/>
                  <a:lumOff val="15000"/>
                </a:schemeClr>
              </a:solidFill>
              <a:latin typeface="+mj-lt"/>
              <a:ea typeface="Verdana" pitchFamily="34" charset="0"/>
              <a:cs typeface="Verdana" pitchFamily="34" charset="0"/>
              <a:sym typeface="Wingdings" pitchFamily="2" charset="2"/>
            </a:endParaRPr>
          </a:p>
          <a:p>
            <a:pPr algn="ctr">
              <a:buNone/>
            </a:pPr>
            <a:r>
              <a:rPr lang="en-US" sz="2600" b="1" dirty="0">
                <a:solidFill>
                  <a:schemeClr val="tx1">
                    <a:lumMod val="85000"/>
                    <a:lumOff val="15000"/>
                  </a:schemeClr>
                </a:solidFill>
                <a:latin typeface="+mj-lt"/>
                <a:ea typeface="Verdana" pitchFamily="34" charset="0"/>
                <a:cs typeface="Verdana" pitchFamily="34" charset="0"/>
                <a:sym typeface="Wingdings" pitchFamily="2" charset="2"/>
              </a:rPr>
              <a:t>mitotic catastrophe</a:t>
            </a:r>
          </a:p>
          <a:p>
            <a:pPr algn="ctr">
              <a:buNone/>
            </a:pPr>
            <a:endParaRPr lang="en-US" sz="2600" b="1" dirty="0">
              <a:solidFill>
                <a:schemeClr val="tx1">
                  <a:lumMod val="85000"/>
                  <a:lumOff val="15000"/>
                </a:schemeClr>
              </a:solidFill>
              <a:latin typeface="+mj-lt"/>
              <a:ea typeface="Verdana" pitchFamily="34" charset="0"/>
              <a:cs typeface="Verdana" pitchFamily="34" charset="0"/>
              <a:sym typeface="Wingdings" pitchFamily="2" charset="2"/>
            </a:endParaRPr>
          </a:p>
          <a:p>
            <a:pPr algn="ctr">
              <a:buNone/>
            </a:pPr>
            <a:r>
              <a:rPr lang="en-US" sz="2600" b="1" dirty="0">
                <a:solidFill>
                  <a:schemeClr val="tx1">
                    <a:lumMod val="85000"/>
                    <a:lumOff val="15000"/>
                  </a:schemeClr>
                </a:solidFill>
                <a:latin typeface="+mj-lt"/>
                <a:ea typeface="Verdana" pitchFamily="34" charset="0"/>
                <a:cs typeface="Verdana" pitchFamily="34" charset="0"/>
                <a:sym typeface="Wingdings" pitchFamily="2" charset="2"/>
              </a:rPr>
              <a:t>cell death</a:t>
            </a:r>
            <a:endParaRPr lang="en-US" sz="2600" dirty="0">
              <a:solidFill>
                <a:schemeClr val="tx1">
                  <a:lumMod val="85000"/>
                  <a:lumOff val="15000"/>
                </a:schemeClr>
              </a:solidFill>
              <a:latin typeface="+mj-lt"/>
              <a:ea typeface="Verdana" pitchFamily="34" charset="0"/>
              <a:cs typeface="Verdana" pitchFamily="34" charset="0"/>
            </a:endParaRPr>
          </a:p>
        </p:txBody>
      </p:sp>
      <p:pic>
        <p:nvPicPr>
          <p:cNvPr id="13" name="Picture 1027" descr="1"/>
          <p:cNvPicPr>
            <a:picLocks noChangeAspect="1" noChangeArrowheads="1"/>
          </p:cNvPicPr>
          <p:nvPr/>
        </p:nvPicPr>
        <p:blipFill>
          <a:blip r:embed="rId2" cstate="print"/>
          <a:srcRect t="7092"/>
          <a:stretch>
            <a:fillRect/>
          </a:stretch>
        </p:blipFill>
        <p:spPr bwMode="auto">
          <a:xfrm>
            <a:off x="1828800" y="1295400"/>
            <a:ext cx="4219502" cy="4724400"/>
          </a:xfrm>
          <a:prstGeom prst="rect">
            <a:avLst/>
          </a:prstGeom>
          <a:noFill/>
          <a:ln w="9525">
            <a:noFill/>
            <a:miter lim="800000"/>
            <a:headEnd/>
            <a:tailEnd/>
          </a:ln>
        </p:spPr>
      </p:pic>
      <p:sp>
        <p:nvSpPr>
          <p:cNvPr id="14" name="TextBox 13"/>
          <p:cNvSpPr txBox="1"/>
          <p:nvPr/>
        </p:nvSpPr>
        <p:spPr>
          <a:xfrm>
            <a:off x="5410200" y="1371600"/>
            <a:ext cx="609600" cy="369332"/>
          </a:xfrm>
          <a:prstGeom prst="rect">
            <a:avLst/>
          </a:prstGeom>
          <a:noFill/>
        </p:spPr>
        <p:txBody>
          <a:bodyPr wrap="square" rtlCol="0">
            <a:spAutoFit/>
          </a:bodyPr>
          <a:lstStyle/>
          <a:p>
            <a:r>
              <a:rPr lang="en-US" dirty="0">
                <a:solidFill>
                  <a:srgbClr val="FF0000"/>
                </a:solidFill>
              </a:rPr>
              <a:t>80%</a:t>
            </a:r>
          </a:p>
        </p:txBody>
      </p:sp>
      <p:sp>
        <p:nvSpPr>
          <p:cNvPr id="15" name="TextBox 14"/>
          <p:cNvSpPr txBox="1"/>
          <p:nvPr/>
        </p:nvSpPr>
        <p:spPr>
          <a:xfrm>
            <a:off x="5334000" y="5486400"/>
            <a:ext cx="685800" cy="369332"/>
          </a:xfrm>
          <a:prstGeom prst="rect">
            <a:avLst/>
          </a:prstGeom>
          <a:noFill/>
        </p:spPr>
        <p:txBody>
          <a:bodyPr wrap="square" rtlCol="0">
            <a:spAutoFit/>
          </a:bodyPr>
          <a:lstStyle/>
          <a:p>
            <a:r>
              <a:rPr lang="en-US" dirty="0">
                <a:solidFill>
                  <a:srgbClr val="FF0000"/>
                </a:solidFill>
              </a:rPr>
              <a:t>20%</a:t>
            </a:r>
          </a:p>
        </p:txBody>
      </p:sp>
      <p:cxnSp>
        <p:nvCxnSpPr>
          <p:cNvPr id="9" name="Straight Arrow Connector 8"/>
          <p:cNvCxnSpPr/>
          <p:nvPr/>
        </p:nvCxnSpPr>
        <p:spPr>
          <a:xfrm>
            <a:off x="8382000" y="1752600"/>
            <a:ext cx="0" cy="4572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2" name="Straight Arrow Connector 11"/>
          <p:cNvCxnSpPr/>
          <p:nvPr/>
        </p:nvCxnSpPr>
        <p:spPr>
          <a:xfrm>
            <a:off x="8382000" y="2667000"/>
            <a:ext cx="0" cy="4572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7" name="Straight Arrow Connector 16"/>
          <p:cNvCxnSpPr/>
          <p:nvPr/>
        </p:nvCxnSpPr>
        <p:spPr>
          <a:xfrm>
            <a:off x="8382000" y="4343400"/>
            <a:ext cx="0" cy="4572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8" name="Straight Arrow Connector 17"/>
          <p:cNvCxnSpPr/>
          <p:nvPr/>
        </p:nvCxnSpPr>
        <p:spPr>
          <a:xfrm>
            <a:off x="8382000" y="5181600"/>
            <a:ext cx="0" cy="4572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9" name="Straight Arrow Connector 18"/>
          <p:cNvCxnSpPr/>
          <p:nvPr/>
        </p:nvCxnSpPr>
        <p:spPr>
          <a:xfrm>
            <a:off x="8382000" y="3505200"/>
            <a:ext cx="0" cy="4572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0" name="Rectangle 19"/>
          <p:cNvSpPr/>
          <p:nvPr/>
        </p:nvSpPr>
        <p:spPr>
          <a:xfrm>
            <a:off x="4419600" y="5410200"/>
            <a:ext cx="15240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419600" y="1295400"/>
            <a:ext cx="15240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828800" y="6313592"/>
            <a:ext cx="8686800" cy="353943"/>
          </a:xfrm>
          <a:prstGeom prst="rect">
            <a:avLst/>
          </a:prstGeom>
          <a:noFill/>
        </p:spPr>
        <p:txBody>
          <a:bodyPr wrap="square" rtlCol="0">
            <a:spAutoFit/>
          </a:bodyPr>
          <a:lstStyle/>
          <a:p>
            <a:r>
              <a:rPr lang="en-US" sz="1700" dirty="0">
                <a:solidFill>
                  <a:srgbClr val="FF0000"/>
                </a:solidFill>
                <a:latin typeface="+mj-lt"/>
                <a:ea typeface="Verdana" pitchFamily="34" charset="0"/>
                <a:cs typeface="Verdana" pitchFamily="34" charset="0"/>
              </a:rPr>
              <a:t>Cancer cells are more susceptible to RT due to impaired DNA repair pathways</a:t>
            </a:r>
          </a:p>
        </p:txBody>
      </p:sp>
    </p:spTree>
    <p:extLst>
      <p:ext uri="{BB962C8B-B14F-4D97-AF65-F5344CB8AC3E}">
        <p14:creationId xmlns:p14="http://schemas.microsoft.com/office/powerpoint/2010/main" val="285773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0818"/>
            <a:ext cx="10820400" cy="1219200"/>
          </a:xfrm>
        </p:spPr>
        <p:txBody>
          <a:bodyPr>
            <a:normAutofit fontScale="90000"/>
          </a:bodyPr>
          <a:lstStyle/>
          <a:p>
            <a:r>
              <a:rPr lang="en-US" sz="4000" b="1" dirty="0">
                <a:solidFill>
                  <a:schemeClr val="tx2"/>
                </a:solidFill>
                <a:ea typeface="Verdana" panose="020B0604030504040204" pitchFamily="34" charset="0"/>
                <a:cs typeface="Verdana" panose="020B0604030504040204" pitchFamily="34" charset="0"/>
              </a:rPr>
              <a:t>Radiation May Also Help Promote an Immune Response</a:t>
            </a:r>
          </a:p>
        </p:txBody>
      </p:sp>
      <p:sp>
        <p:nvSpPr>
          <p:cNvPr id="3" name="Content Placeholder 2"/>
          <p:cNvSpPr>
            <a:spLocks noGrp="1"/>
          </p:cNvSpPr>
          <p:nvPr>
            <p:ph idx="1"/>
          </p:nvPr>
        </p:nvSpPr>
        <p:spPr>
          <a:xfrm>
            <a:off x="6650851" y="2743201"/>
            <a:ext cx="3886200" cy="2412235"/>
          </a:xfrm>
        </p:spPr>
        <p:txBody>
          <a:bodyPr>
            <a:normAutofit/>
          </a:bodyPr>
          <a:lstStyle/>
          <a:p>
            <a:pPr marL="0" indent="0">
              <a:buNone/>
            </a:pPr>
            <a:r>
              <a:rPr lang="en-US" sz="2400" dirty="0">
                <a:solidFill>
                  <a:schemeClr val="tx1">
                    <a:lumMod val="85000"/>
                    <a:lumOff val="15000"/>
                  </a:schemeClr>
                </a:solidFill>
                <a:latin typeface="+mj-lt"/>
                <a:ea typeface="Verdana" pitchFamily="34" charset="0"/>
                <a:cs typeface="Verdana" pitchFamily="34" charset="0"/>
              </a:rPr>
              <a:t>Relevant to advanced   melanoma and SCC, which are commonly treated with immune checkpoint inhibitors</a:t>
            </a:r>
          </a:p>
        </p:txBody>
      </p:sp>
      <p:pic>
        <p:nvPicPr>
          <p:cNvPr id="4" name="Picture 3">
            <a:extLst>
              <a:ext uri="{FF2B5EF4-FFF2-40B4-BE49-F238E27FC236}">
                <a16:creationId xmlns:a16="http://schemas.microsoft.com/office/drawing/2014/main" id="{25CEB561-143A-462B-BC2C-C803521B29CA}"/>
              </a:ext>
            </a:extLst>
          </p:cNvPr>
          <p:cNvPicPr>
            <a:picLocks noChangeAspect="1"/>
          </p:cNvPicPr>
          <p:nvPr/>
        </p:nvPicPr>
        <p:blipFill>
          <a:blip r:embed="rId3"/>
          <a:stretch>
            <a:fillRect/>
          </a:stretch>
        </p:blipFill>
        <p:spPr>
          <a:xfrm>
            <a:off x="1873610" y="1320417"/>
            <a:ext cx="4767302" cy="5257800"/>
          </a:xfrm>
          <a:prstGeom prst="rect">
            <a:avLst/>
          </a:prstGeom>
        </p:spPr>
      </p:pic>
    </p:spTree>
    <p:extLst>
      <p:ext uri="{BB962C8B-B14F-4D97-AF65-F5344CB8AC3E}">
        <p14:creationId xmlns:p14="http://schemas.microsoft.com/office/powerpoint/2010/main" val="1680690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rmAutofit/>
          </a:bodyPr>
          <a:lstStyle/>
          <a:p>
            <a:r>
              <a:rPr lang="en-US" sz="4000" b="1" dirty="0">
                <a:solidFill>
                  <a:schemeClr val="tx2"/>
                </a:solidFill>
                <a:ea typeface="Verdana" panose="020B0604030504040204" pitchFamily="34" charset="0"/>
                <a:cs typeface="Verdana" panose="020B0604030504040204" pitchFamily="34" charset="0"/>
              </a:rPr>
              <a:t>Radiation Dosing</a:t>
            </a:r>
          </a:p>
        </p:txBody>
      </p:sp>
      <p:sp>
        <p:nvSpPr>
          <p:cNvPr id="3" name="Content Placeholder 2"/>
          <p:cNvSpPr>
            <a:spLocks noGrp="1"/>
          </p:cNvSpPr>
          <p:nvPr>
            <p:ph idx="1"/>
          </p:nvPr>
        </p:nvSpPr>
        <p:spPr>
          <a:xfrm>
            <a:off x="1981200" y="1371600"/>
            <a:ext cx="8229600" cy="4191000"/>
          </a:xfrm>
        </p:spPr>
        <p:txBody>
          <a:bodyPr>
            <a:normAutofit fontScale="77500" lnSpcReduction="20000"/>
          </a:bodyPr>
          <a:lstStyle/>
          <a:p>
            <a:r>
              <a:rPr lang="en-US" sz="3600" b="1" dirty="0">
                <a:solidFill>
                  <a:schemeClr val="tx1">
                    <a:lumMod val="85000"/>
                    <a:lumOff val="15000"/>
                  </a:schemeClr>
                </a:solidFill>
                <a:latin typeface="+mj-lt"/>
                <a:ea typeface="Verdana" pitchFamily="34" charset="0"/>
                <a:cs typeface="Verdana" pitchFamily="34" charset="0"/>
              </a:rPr>
              <a:t>Gray (</a:t>
            </a:r>
            <a:r>
              <a:rPr lang="en-US" sz="3600" b="1" dirty="0" err="1">
                <a:solidFill>
                  <a:schemeClr val="tx1">
                    <a:lumMod val="85000"/>
                    <a:lumOff val="15000"/>
                  </a:schemeClr>
                </a:solidFill>
                <a:latin typeface="+mj-lt"/>
                <a:ea typeface="Verdana" pitchFamily="34" charset="0"/>
                <a:cs typeface="Verdana" pitchFamily="34" charset="0"/>
              </a:rPr>
              <a:t>Gy</a:t>
            </a:r>
            <a:r>
              <a:rPr lang="en-US" sz="3600" b="1" dirty="0">
                <a:solidFill>
                  <a:schemeClr val="tx1">
                    <a:lumMod val="85000"/>
                    <a:lumOff val="15000"/>
                  </a:schemeClr>
                </a:solidFill>
                <a:latin typeface="+mj-lt"/>
                <a:ea typeface="Verdana" pitchFamily="34" charset="0"/>
                <a:cs typeface="Verdana" pitchFamily="34" charset="0"/>
              </a:rPr>
              <a:t>) </a:t>
            </a:r>
            <a:r>
              <a:rPr lang="en-US" sz="3600" dirty="0">
                <a:solidFill>
                  <a:schemeClr val="tx1">
                    <a:lumMod val="85000"/>
                    <a:lumOff val="15000"/>
                  </a:schemeClr>
                </a:solidFill>
                <a:latin typeface="+mj-lt"/>
                <a:ea typeface="Verdana" pitchFamily="34" charset="0"/>
                <a:cs typeface="Verdana" pitchFamily="34" charset="0"/>
              </a:rPr>
              <a:t>is the unit of RT dose </a:t>
            </a:r>
          </a:p>
          <a:p>
            <a:pPr lvl="1"/>
            <a:r>
              <a:rPr lang="en-US" sz="3300" dirty="0">
                <a:solidFill>
                  <a:schemeClr val="tx1">
                    <a:lumMod val="85000"/>
                    <a:lumOff val="15000"/>
                  </a:schemeClr>
                </a:solidFill>
                <a:latin typeface="+mj-lt"/>
                <a:ea typeface="Verdana" pitchFamily="34" charset="0"/>
                <a:cs typeface="Verdana" pitchFamily="34" charset="0"/>
              </a:rPr>
              <a:t>1 </a:t>
            </a:r>
            <a:r>
              <a:rPr lang="en-US" sz="3300" dirty="0" err="1">
                <a:solidFill>
                  <a:schemeClr val="tx1">
                    <a:lumMod val="85000"/>
                    <a:lumOff val="15000"/>
                  </a:schemeClr>
                </a:solidFill>
                <a:latin typeface="+mj-lt"/>
                <a:ea typeface="Verdana" pitchFamily="34" charset="0"/>
                <a:cs typeface="Verdana" pitchFamily="34" charset="0"/>
              </a:rPr>
              <a:t>Gy</a:t>
            </a:r>
            <a:r>
              <a:rPr lang="en-US" sz="3300" dirty="0">
                <a:solidFill>
                  <a:schemeClr val="tx1">
                    <a:lumMod val="85000"/>
                    <a:lumOff val="15000"/>
                  </a:schemeClr>
                </a:solidFill>
                <a:latin typeface="+mj-lt"/>
                <a:ea typeface="Verdana" pitchFamily="34" charset="0"/>
                <a:cs typeface="Verdana" pitchFamily="34" charset="0"/>
              </a:rPr>
              <a:t> = 100 </a:t>
            </a:r>
            <a:r>
              <a:rPr lang="en-US" sz="3300" dirty="0" err="1">
                <a:solidFill>
                  <a:schemeClr val="tx1">
                    <a:lumMod val="85000"/>
                    <a:lumOff val="15000"/>
                  </a:schemeClr>
                </a:solidFill>
                <a:latin typeface="+mj-lt"/>
                <a:ea typeface="Verdana" pitchFamily="34" charset="0"/>
                <a:cs typeface="Verdana" pitchFamily="34" charset="0"/>
              </a:rPr>
              <a:t>centiGray</a:t>
            </a:r>
            <a:r>
              <a:rPr lang="en-US" sz="3300" dirty="0">
                <a:solidFill>
                  <a:schemeClr val="tx1">
                    <a:lumMod val="85000"/>
                    <a:lumOff val="15000"/>
                  </a:schemeClr>
                </a:solidFill>
                <a:latin typeface="+mj-lt"/>
                <a:ea typeface="Verdana" pitchFamily="34" charset="0"/>
                <a:cs typeface="Verdana" pitchFamily="34" charset="0"/>
              </a:rPr>
              <a:t> (</a:t>
            </a:r>
            <a:r>
              <a:rPr lang="en-US" sz="3300" dirty="0" err="1">
                <a:solidFill>
                  <a:schemeClr val="tx1">
                    <a:lumMod val="85000"/>
                    <a:lumOff val="15000"/>
                  </a:schemeClr>
                </a:solidFill>
                <a:latin typeface="+mj-lt"/>
                <a:ea typeface="Verdana" pitchFamily="34" charset="0"/>
                <a:cs typeface="Verdana" pitchFamily="34" charset="0"/>
              </a:rPr>
              <a:t>cGy</a:t>
            </a:r>
            <a:r>
              <a:rPr lang="en-US" sz="3300" dirty="0">
                <a:solidFill>
                  <a:schemeClr val="tx1">
                    <a:lumMod val="85000"/>
                    <a:lumOff val="15000"/>
                  </a:schemeClr>
                </a:solidFill>
                <a:latin typeface="+mj-lt"/>
                <a:ea typeface="Verdana" pitchFamily="34" charset="0"/>
                <a:cs typeface="Verdana" pitchFamily="34" charset="0"/>
              </a:rPr>
              <a:t>)</a:t>
            </a:r>
          </a:p>
          <a:p>
            <a:pPr lvl="1"/>
            <a:r>
              <a:rPr lang="en-US" sz="3300" dirty="0">
                <a:solidFill>
                  <a:schemeClr val="tx1">
                    <a:lumMod val="85000"/>
                    <a:lumOff val="15000"/>
                  </a:schemeClr>
                </a:solidFill>
                <a:latin typeface="+mj-lt"/>
                <a:ea typeface="Verdana" pitchFamily="34" charset="0"/>
                <a:cs typeface="Verdana" pitchFamily="34" charset="0"/>
              </a:rPr>
              <a:t>The dose from 1 </a:t>
            </a:r>
            <a:r>
              <a:rPr lang="en-US" sz="3300" dirty="0" err="1">
                <a:solidFill>
                  <a:schemeClr val="tx1">
                    <a:lumMod val="85000"/>
                    <a:lumOff val="15000"/>
                  </a:schemeClr>
                </a:solidFill>
                <a:latin typeface="+mj-lt"/>
                <a:ea typeface="Verdana" pitchFamily="34" charset="0"/>
                <a:cs typeface="Verdana" pitchFamily="34" charset="0"/>
              </a:rPr>
              <a:t>cGy</a:t>
            </a:r>
            <a:r>
              <a:rPr lang="en-US" sz="3300" dirty="0">
                <a:solidFill>
                  <a:schemeClr val="tx1">
                    <a:lumMod val="85000"/>
                    <a:lumOff val="15000"/>
                  </a:schemeClr>
                </a:solidFill>
                <a:latin typeface="+mj-lt"/>
                <a:ea typeface="Verdana" pitchFamily="34" charset="0"/>
                <a:cs typeface="Verdana" pitchFamily="34" charset="0"/>
              </a:rPr>
              <a:t> roughly equals 1 CT scan </a:t>
            </a:r>
          </a:p>
          <a:p>
            <a:endParaRPr lang="en-US" dirty="0">
              <a:solidFill>
                <a:schemeClr val="tx1">
                  <a:lumMod val="85000"/>
                  <a:lumOff val="15000"/>
                </a:schemeClr>
              </a:solidFill>
              <a:latin typeface="+mj-lt"/>
              <a:ea typeface="Verdana" pitchFamily="34" charset="0"/>
              <a:cs typeface="Verdana" pitchFamily="34" charset="0"/>
            </a:endParaRPr>
          </a:p>
          <a:p>
            <a:endParaRPr lang="en-US" dirty="0">
              <a:solidFill>
                <a:schemeClr val="tx1">
                  <a:lumMod val="85000"/>
                  <a:lumOff val="15000"/>
                </a:schemeClr>
              </a:solidFill>
              <a:latin typeface="+mj-lt"/>
              <a:ea typeface="Verdana" pitchFamily="34" charset="0"/>
              <a:cs typeface="Verdana" pitchFamily="34" charset="0"/>
            </a:endParaRPr>
          </a:p>
          <a:p>
            <a:r>
              <a:rPr lang="en-US" sz="3600" dirty="0">
                <a:solidFill>
                  <a:schemeClr val="tx1">
                    <a:lumMod val="85000"/>
                    <a:lumOff val="15000"/>
                  </a:schemeClr>
                </a:solidFill>
                <a:latin typeface="+mj-lt"/>
                <a:ea typeface="Verdana" pitchFamily="34" charset="0"/>
                <a:cs typeface="Verdana" pitchFamily="34" charset="0"/>
              </a:rPr>
              <a:t>Dose prescription depends on:</a:t>
            </a:r>
          </a:p>
          <a:p>
            <a:pPr lvl="1"/>
            <a:r>
              <a:rPr lang="en-US" sz="3300" dirty="0">
                <a:solidFill>
                  <a:schemeClr val="tx1">
                    <a:lumMod val="85000"/>
                    <a:lumOff val="15000"/>
                  </a:schemeClr>
                </a:solidFill>
                <a:latin typeface="+mj-lt"/>
                <a:ea typeface="Verdana" pitchFamily="34" charset="0"/>
                <a:cs typeface="Verdana" pitchFamily="34" charset="0"/>
              </a:rPr>
              <a:t>Goal of treatment (curative &gt; palliative)</a:t>
            </a:r>
          </a:p>
          <a:p>
            <a:pPr lvl="1"/>
            <a:r>
              <a:rPr lang="en-US" sz="3300" dirty="0">
                <a:solidFill>
                  <a:schemeClr val="tx1">
                    <a:lumMod val="85000"/>
                    <a:lumOff val="15000"/>
                  </a:schemeClr>
                </a:solidFill>
                <a:latin typeface="+mj-lt"/>
                <a:ea typeface="Verdana" pitchFamily="34" charset="0"/>
                <a:cs typeface="Verdana" pitchFamily="34" charset="0"/>
              </a:rPr>
              <a:t>Amount of disease (gross &gt; microscopic)</a:t>
            </a:r>
          </a:p>
          <a:p>
            <a:pPr lvl="1"/>
            <a:r>
              <a:rPr lang="en-US" sz="3300" dirty="0">
                <a:solidFill>
                  <a:schemeClr val="tx1">
                    <a:lumMod val="85000"/>
                    <a:lumOff val="15000"/>
                  </a:schemeClr>
                </a:solidFill>
                <a:latin typeface="+mj-lt"/>
                <a:ea typeface="Verdana" pitchFamily="34" charset="0"/>
                <a:cs typeface="Verdana" pitchFamily="34" charset="0"/>
              </a:rPr>
              <a:t>RT sensitivity of tumor (melanoma &gt; </a:t>
            </a:r>
            <a:r>
              <a:rPr lang="en-US" sz="3300" dirty="0" err="1">
                <a:solidFill>
                  <a:schemeClr val="tx1">
                    <a:lumMod val="85000"/>
                    <a:lumOff val="15000"/>
                  </a:schemeClr>
                </a:solidFill>
                <a:latin typeface="+mj-lt"/>
                <a:ea typeface="Verdana" pitchFamily="34" charset="0"/>
                <a:cs typeface="Verdana" pitchFamily="34" charset="0"/>
              </a:rPr>
              <a:t>SqCC</a:t>
            </a:r>
            <a:r>
              <a:rPr lang="en-US" sz="3300" dirty="0">
                <a:solidFill>
                  <a:schemeClr val="tx1">
                    <a:lumMod val="85000"/>
                    <a:lumOff val="15000"/>
                  </a:schemeClr>
                </a:solidFill>
                <a:latin typeface="+mj-lt"/>
                <a:ea typeface="Verdana" pitchFamily="34" charset="0"/>
                <a:cs typeface="Verdana" pitchFamily="34" charset="0"/>
              </a:rPr>
              <a:t> or BCC)</a:t>
            </a:r>
          </a:p>
          <a:p>
            <a:pPr lvl="1"/>
            <a:r>
              <a:rPr lang="en-US" sz="3300" dirty="0">
                <a:solidFill>
                  <a:schemeClr val="tx1">
                    <a:lumMod val="85000"/>
                    <a:lumOff val="15000"/>
                  </a:schemeClr>
                </a:solidFill>
                <a:latin typeface="+mj-lt"/>
                <a:ea typeface="Verdana" pitchFamily="34" charset="0"/>
                <a:cs typeface="Verdana" pitchFamily="34" charset="0"/>
              </a:rPr>
              <a:t>RT sensitivity of surrounding normal tissue </a:t>
            </a:r>
          </a:p>
        </p:txBody>
      </p:sp>
    </p:spTree>
    <p:extLst>
      <p:ext uri="{BB962C8B-B14F-4D97-AF65-F5344CB8AC3E}">
        <p14:creationId xmlns:p14="http://schemas.microsoft.com/office/powerpoint/2010/main" val="1879685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304800"/>
            <a:ext cx="10896600" cy="1219200"/>
          </a:xfrm>
        </p:spPr>
        <p:txBody>
          <a:bodyPr>
            <a:normAutofit fontScale="90000"/>
          </a:bodyPr>
          <a:lstStyle/>
          <a:p>
            <a:r>
              <a:rPr lang="en-US" sz="4000" b="1" dirty="0">
                <a:solidFill>
                  <a:schemeClr val="tx2"/>
                </a:solidFill>
                <a:ea typeface="Verdana" panose="020B0604030504040204" pitchFamily="34" charset="0"/>
                <a:cs typeface="Verdana" panose="020B0604030504040204" pitchFamily="34" charset="0"/>
              </a:rPr>
              <a:t>The Total Dose is Delivered in a Series of Daily Fractions</a:t>
            </a:r>
          </a:p>
        </p:txBody>
      </p:sp>
      <p:sp>
        <p:nvSpPr>
          <p:cNvPr id="3" name="Content Placeholder 2"/>
          <p:cNvSpPr>
            <a:spLocks noGrp="1"/>
          </p:cNvSpPr>
          <p:nvPr>
            <p:ph idx="1"/>
          </p:nvPr>
        </p:nvSpPr>
        <p:spPr>
          <a:xfrm>
            <a:off x="1752600" y="1437861"/>
            <a:ext cx="8686800" cy="5410200"/>
          </a:xfrm>
        </p:spPr>
        <p:txBody>
          <a:bodyPr>
            <a:noAutofit/>
          </a:bodyPr>
          <a:lstStyle/>
          <a:p>
            <a:r>
              <a:rPr lang="en-US" sz="2400" dirty="0">
                <a:solidFill>
                  <a:schemeClr val="tx1">
                    <a:lumMod val="85000"/>
                    <a:lumOff val="15000"/>
                  </a:schemeClr>
                </a:solidFill>
                <a:latin typeface="+mj-lt"/>
                <a:ea typeface="Verdana" pitchFamily="34" charset="0"/>
                <a:cs typeface="Verdana" pitchFamily="34" charset="0"/>
              </a:rPr>
              <a:t>The biological effectiveness (or potency) of a RT regimen depends on both total dose and dose/fraction</a:t>
            </a:r>
          </a:p>
          <a:p>
            <a:pPr lvl="1"/>
            <a:r>
              <a:rPr lang="en-US" sz="2000" dirty="0">
                <a:solidFill>
                  <a:schemeClr val="tx1">
                    <a:lumMod val="85000"/>
                    <a:lumOff val="15000"/>
                  </a:schemeClr>
                </a:solidFill>
                <a:latin typeface="+mj-lt"/>
                <a:ea typeface="Verdana" pitchFamily="34" charset="0"/>
                <a:cs typeface="Verdana" pitchFamily="34" charset="0"/>
              </a:rPr>
              <a:t>Fractionation allows for DNA repair in normal tissue</a:t>
            </a:r>
          </a:p>
          <a:p>
            <a:r>
              <a:rPr lang="en-US" sz="2400" dirty="0">
                <a:solidFill>
                  <a:schemeClr val="tx1">
                    <a:lumMod val="85000"/>
                    <a:lumOff val="15000"/>
                  </a:schemeClr>
                </a:solidFill>
                <a:latin typeface="+mj-lt"/>
                <a:ea typeface="Verdana" pitchFamily="34" charset="0"/>
                <a:cs typeface="Verdana" pitchFamily="34" charset="0"/>
              </a:rPr>
              <a:t>Common prescriptions of definitive RT for keratinocyte carcinomas: </a:t>
            </a:r>
          </a:p>
          <a:p>
            <a:pPr lvl="1"/>
            <a:r>
              <a:rPr lang="en-US" sz="2000" dirty="0">
                <a:solidFill>
                  <a:schemeClr val="tx1">
                    <a:lumMod val="85000"/>
                    <a:lumOff val="15000"/>
                  </a:schemeClr>
                </a:solidFill>
                <a:latin typeface="+mj-lt"/>
                <a:ea typeface="Verdana" pitchFamily="34" charset="0"/>
                <a:cs typeface="Verdana" pitchFamily="34" charset="0"/>
              </a:rPr>
              <a:t>60-70 </a:t>
            </a:r>
            <a:r>
              <a:rPr lang="en-US" sz="2000" dirty="0" err="1">
                <a:solidFill>
                  <a:schemeClr val="tx1">
                    <a:lumMod val="85000"/>
                    <a:lumOff val="15000"/>
                  </a:schemeClr>
                </a:solidFill>
                <a:latin typeface="+mj-lt"/>
                <a:ea typeface="Verdana" pitchFamily="34" charset="0"/>
                <a:cs typeface="Verdana" pitchFamily="34" charset="0"/>
              </a:rPr>
              <a:t>Gy</a:t>
            </a:r>
            <a:r>
              <a:rPr lang="en-US" sz="2000" dirty="0">
                <a:solidFill>
                  <a:schemeClr val="tx1">
                    <a:lumMod val="85000"/>
                    <a:lumOff val="15000"/>
                  </a:schemeClr>
                </a:solidFill>
                <a:latin typeface="+mj-lt"/>
                <a:ea typeface="Verdana" pitchFamily="34" charset="0"/>
                <a:cs typeface="Verdana" pitchFamily="34" charset="0"/>
              </a:rPr>
              <a:t> in 30-35 fractions of 2 </a:t>
            </a:r>
            <a:r>
              <a:rPr lang="en-US" sz="2000" dirty="0" err="1">
                <a:solidFill>
                  <a:schemeClr val="tx1">
                    <a:lumMod val="85000"/>
                    <a:lumOff val="15000"/>
                  </a:schemeClr>
                </a:solidFill>
                <a:latin typeface="+mj-lt"/>
                <a:ea typeface="Verdana" pitchFamily="34" charset="0"/>
                <a:cs typeface="Verdana" pitchFamily="34" charset="0"/>
              </a:rPr>
              <a:t>Gy</a:t>
            </a:r>
            <a:r>
              <a:rPr lang="en-US" sz="2000" dirty="0">
                <a:solidFill>
                  <a:schemeClr val="tx1">
                    <a:lumMod val="85000"/>
                    <a:lumOff val="15000"/>
                  </a:schemeClr>
                </a:solidFill>
                <a:latin typeface="+mj-lt"/>
                <a:ea typeface="Verdana" pitchFamily="34" charset="0"/>
                <a:cs typeface="Verdana" pitchFamily="34" charset="0"/>
              </a:rPr>
              <a:t> </a:t>
            </a:r>
          </a:p>
          <a:p>
            <a:pPr lvl="1"/>
            <a:r>
              <a:rPr lang="en-US" sz="2000" dirty="0">
                <a:solidFill>
                  <a:schemeClr val="tx1">
                    <a:lumMod val="85000"/>
                    <a:lumOff val="15000"/>
                  </a:schemeClr>
                </a:solidFill>
                <a:latin typeface="+mj-lt"/>
                <a:ea typeface="Verdana" pitchFamily="34" charset="0"/>
                <a:cs typeface="Verdana" pitchFamily="34" charset="0"/>
              </a:rPr>
              <a:t>55 </a:t>
            </a:r>
            <a:r>
              <a:rPr lang="en-US" sz="2000" dirty="0" err="1">
                <a:solidFill>
                  <a:schemeClr val="tx1">
                    <a:lumMod val="85000"/>
                    <a:lumOff val="15000"/>
                  </a:schemeClr>
                </a:solidFill>
                <a:latin typeface="+mj-lt"/>
                <a:ea typeface="Verdana" pitchFamily="34" charset="0"/>
                <a:cs typeface="Verdana" pitchFamily="34" charset="0"/>
              </a:rPr>
              <a:t>Gy</a:t>
            </a:r>
            <a:r>
              <a:rPr lang="en-US" sz="2000" dirty="0">
                <a:solidFill>
                  <a:schemeClr val="tx1">
                    <a:lumMod val="85000"/>
                    <a:lumOff val="15000"/>
                  </a:schemeClr>
                </a:solidFill>
                <a:latin typeface="+mj-lt"/>
                <a:ea typeface="Verdana" pitchFamily="34" charset="0"/>
                <a:cs typeface="Verdana" pitchFamily="34" charset="0"/>
              </a:rPr>
              <a:t> in 20 fractions of 2.75 </a:t>
            </a:r>
            <a:r>
              <a:rPr lang="en-US" sz="2000" dirty="0" err="1">
                <a:solidFill>
                  <a:schemeClr val="tx1">
                    <a:lumMod val="85000"/>
                    <a:lumOff val="15000"/>
                  </a:schemeClr>
                </a:solidFill>
                <a:latin typeface="+mj-lt"/>
                <a:ea typeface="Verdana" pitchFamily="34" charset="0"/>
                <a:cs typeface="Verdana" pitchFamily="34" charset="0"/>
              </a:rPr>
              <a:t>Gy</a:t>
            </a:r>
            <a:endParaRPr lang="en-US" sz="2000" dirty="0">
              <a:solidFill>
                <a:schemeClr val="tx1">
                  <a:lumMod val="85000"/>
                  <a:lumOff val="15000"/>
                </a:schemeClr>
              </a:solidFill>
              <a:latin typeface="+mj-lt"/>
              <a:ea typeface="Verdana" pitchFamily="34" charset="0"/>
              <a:cs typeface="Verdana" pitchFamily="34" charset="0"/>
            </a:endParaRPr>
          </a:p>
          <a:p>
            <a:pPr lvl="1"/>
            <a:r>
              <a:rPr lang="en-US" sz="2000" dirty="0">
                <a:solidFill>
                  <a:schemeClr val="tx1">
                    <a:lumMod val="85000"/>
                    <a:lumOff val="15000"/>
                  </a:schemeClr>
                </a:solidFill>
                <a:latin typeface="+mj-lt"/>
                <a:ea typeface="Verdana" pitchFamily="34" charset="0"/>
                <a:cs typeface="Verdana" pitchFamily="34" charset="0"/>
              </a:rPr>
              <a:t>50 </a:t>
            </a:r>
            <a:r>
              <a:rPr lang="en-US" sz="2000" dirty="0" err="1">
                <a:solidFill>
                  <a:schemeClr val="tx1">
                    <a:lumMod val="85000"/>
                    <a:lumOff val="15000"/>
                  </a:schemeClr>
                </a:solidFill>
                <a:latin typeface="+mj-lt"/>
                <a:ea typeface="Verdana" pitchFamily="34" charset="0"/>
                <a:cs typeface="Verdana" pitchFamily="34" charset="0"/>
              </a:rPr>
              <a:t>Gy</a:t>
            </a:r>
            <a:r>
              <a:rPr lang="en-US" sz="2000" dirty="0">
                <a:solidFill>
                  <a:schemeClr val="tx1">
                    <a:lumMod val="85000"/>
                    <a:lumOff val="15000"/>
                  </a:schemeClr>
                </a:solidFill>
                <a:latin typeface="+mj-lt"/>
                <a:ea typeface="Verdana" pitchFamily="34" charset="0"/>
                <a:cs typeface="Verdana" pitchFamily="34" charset="0"/>
              </a:rPr>
              <a:t> in 15 fractions of 3.33 </a:t>
            </a:r>
            <a:r>
              <a:rPr lang="en-US" sz="2000" dirty="0" err="1">
                <a:solidFill>
                  <a:schemeClr val="tx1">
                    <a:lumMod val="85000"/>
                    <a:lumOff val="15000"/>
                  </a:schemeClr>
                </a:solidFill>
                <a:latin typeface="+mj-lt"/>
                <a:ea typeface="Verdana" pitchFamily="34" charset="0"/>
                <a:cs typeface="Verdana" pitchFamily="34" charset="0"/>
              </a:rPr>
              <a:t>Gy</a:t>
            </a:r>
            <a:r>
              <a:rPr lang="en-US" sz="2000" dirty="0">
                <a:solidFill>
                  <a:schemeClr val="tx1">
                    <a:lumMod val="85000"/>
                    <a:lumOff val="15000"/>
                  </a:schemeClr>
                </a:solidFill>
                <a:latin typeface="+mj-lt"/>
                <a:ea typeface="Verdana" pitchFamily="34" charset="0"/>
                <a:cs typeface="Verdana" pitchFamily="34" charset="0"/>
              </a:rPr>
              <a:t> </a:t>
            </a:r>
          </a:p>
          <a:p>
            <a:pPr lvl="1"/>
            <a:r>
              <a:rPr lang="en-US" sz="2000" dirty="0">
                <a:solidFill>
                  <a:schemeClr val="tx1">
                    <a:lumMod val="85000"/>
                    <a:lumOff val="15000"/>
                  </a:schemeClr>
                </a:solidFill>
                <a:latin typeface="+mj-lt"/>
                <a:ea typeface="Verdana" pitchFamily="34" charset="0"/>
                <a:cs typeface="Verdana" pitchFamily="34" charset="0"/>
              </a:rPr>
              <a:t>30 </a:t>
            </a:r>
            <a:r>
              <a:rPr lang="en-US" sz="2000" dirty="0" err="1">
                <a:solidFill>
                  <a:schemeClr val="tx1">
                    <a:lumMod val="85000"/>
                    <a:lumOff val="15000"/>
                  </a:schemeClr>
                </a:solidFill>
                <a:latin typeface="+mj-lt"/>
                <a:ea typeface="Verdana" pitchFamily="34" charset="0"/>
                <a:cs typeface="Verdana" pitchFamily="34" charset="0"/>
              </a:rPr>
              <a:t>Gy</a:t>
            </a:r>
            <a:r>
              <a:rPr lang="en-US" sz="2000" dirty="0">
                <a:solidFill>
                  <a:schemeClr val="tx1">
                    <a:lumMod val="85000"/>
                    <a:lumOff val="15000"/>
                  </a:schemeClr>
                </a:solidFill>
                <a:latin typeface="+mj-lt"/>
                <a:ea typeface="Verdana" pitchFamily="34" charset="0"/>
                <a:cs typeface="Verdana" pitchFamily="34" charset="0"/>
              </a:rPr>
              <a:t> in in 5 fractions of 6 </a:t>
            </a:r>
            <a:r>
              <a:rPr lang="en-US" sz="2000" dirty="0" err="1">
                <a:solidFill>
                  <a:schemeClr val="tx1">
                    <a:lumMod val="85000"/>
                    <a:lumOff val="15000"/>
                  </a:schemeClr>
                </a:solidFill>
                <a:latin typeface="+mj-lt"/>
                <a:ea typeface="Verdana" pitchFamily="34" charset="0"/>
                <a:cs typeface="Verdana" pitchFamily="34" charset="0"/>
              </a:rPr>
              <a:t>Gy</a:t>
            </a:r>
            <a:endParaRPr lang="en-US" sz="2000" dirty="0">
              <a:solidFill>
                <a:schemeClr val="tx1">
                  <a:lumMod val="85000"/>
                  <a:lumOff val="15000"/>
                </a:schemeClr>
              </a:solidFill>
              <a:latin typeface="+mj-lt"/>
              <a:ea typeface="Verdana" pitchFamily="34" charset="0"/>
              <a:cs typeface="Verdana" pitchFamily="34" charset="0"/>
            </a:endParaRPr>
          </a:p>
          <a:p>
            <a:r>
              <a:rPr lang="en-US" sz="2400" dirty="0">
                <a:solidFill>
                  <a:schemeClr val="tx1">
                    <a:lumMod val="85000"/>
                    <a:lumOff val="15000"/>
                  </a:schemeClr>
                </a:solidFill>
                <a:latin typeface="+mj-lt"/>
                <a:ea typeface="Verdana" pitchFamily="34" charset="0"/>
                <a:cs typeface="Verdana" pitchFamily="34" charset="0"/>
              </a:rPr>
              <a:t>Lower dose/fraction </a:t>
            </a:r>
            <a:r>
              <a:rPr lang="en-US" sz="2400" dirty="0">
                <a:solidFill>
                  <a:schemeClr val="tx1">
                    <a:lumMod val="85000"/>
                    <a:lumOff val="15000"/>
                  </a:schemeClr>
                </a:solidFill>
                <a:latin typeface="+mj-lt"/>
                <a:ea typeface="Verdana" pitchFamily="34" charset="0"/>
                <a:cs typeface="Verdana" pitchFamily="34" charset="0"/>
                <a:sym typeface="Wingdings" panose="05000000000000000000" pitchFamily="2" charset="2"/>
              </a:rPr>
              <a:t> less long-term toxicity </a:t>
            </a:r>
          </a:p>
          <a:p>
            <a:pPr lvl="1"/>
            <a:r>
              <a:rPr lang="en-US" sz="2000" dirty="0">
                <a:solidFill>
                  <a:schemeClr val="tx1">
                    <a:lumMod val="85000"/>
                    <a:lumOff val="15000"/>
                  </a:schemeClr>
                </a:solidFill>
                <a:latin typeface="+mj-lt"/>
                <a:ea typeface="Verdana" pitchFamily="34" charset="0"/>
                <a:cs typeface="Verdana" pitchFamily="34" charset="0"/>
                <a:sym typeface="Wingdings" panose="05000000000000000000" pitchFamily="2" charset="2"/>
              </a:rPr>
              <a:t>Especially important in</a:t>
            </a:r>
            <a:r>
              <a:rPr lang="en-US" sz="2000" dirty="0">
                <a:latin typeface="+mj-lt"/>
                <a:ea typeface="Verdana" panose="020B0604030504040204" pitchFamily="34" charset="0"/>
                <a:cs typeface="Verdana" panose="020B0604030504040204" pitchFamily="34" charset="0"/>
              </a:rPr>
              <a:t> areas with very thin dermis (like the eyelid)  or for larger field size</a:t>
            </a:r>
          </a:p>
          <a:p>
            <a:r>
              <a:rPr lang="en-US" sz="2400" dirty="0">
                <a:solidFill>
                  <a:schemeClr val="tx1">
                    <a:lumMod val="85000"/>
                    <a:lumOff val="15000"/>
                  </a:schemeClr>
                </a:solidFill>
                <a:latin typeface="+mj-lt"/>
                <a:ea typeface="Verdana" pitchFamily="34" charset="0"/>
                <a:cs typeface="Verdana" pitchFamily="34" charset="0"/>
              </a:rPr>
              <a:t>Pts typically treated 2-5 days/week (skin brachytherapy 2/week) 	30-45 min/visit</a:t>
            </a:r>
          </a:p>
        </p:txBody>
      </p:sp>
    </p:spTree>
    <p:extLst>
      <p:ext uri="{BB962C8B-B14F-4D97-AF65-F5344CB8AC3E}">
        <p14:creationId xmlns:p14="http://schemas.microsoft.com/office/powerpoint/2010/main" val="8623560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20270</TotalTime>
  <Words>3593</Words>
  <Application>Microsoft Office PowerPoint</Application>
  <PresentationFormat>Widescreen</PresentationFormat>
  <Paragraphs>496</Paragraphs>
  <Slides>58</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Cambria Math</vt:lpstr>
      <vt:lpstr>Verdana</vt:lpstr>
      <vt:lpstr>Office Theme</vt:lpstr>
      <vt:lpstr>Instructions for Use of These Slides</vt:lpstr>
      <vt:lpstr>Radiation Therapy as a Component of Multidisciplinary Skin Cancer Management</vt:lpstr>
      <vt:lpstr>Learning Objectives</vt:lpstr>
      <vt:lpstr>Background Information</vt:lpstr>
      <vt:lpstr>Terminology</vt:lpstr>
      <vt:lpstr>How Does Radiation Work?</vt:lpstr>
      <vt:lpstr>Radiation May Also Help Promote an Immune Response</vt:lpstr>
      <vt:lpstr>Radiation Dosing</vt:lpstr>
      <vt:lpstr>The Total Dose is Delivered in a Series of Daily Fractions</vt:lpstr>
      <vt:lpstr>Methods of Radiation Delivery For Skin Cancer</vt:lpstr>
      <vt:lpstr>Methods of Radiation Delivery For Skin Cancer</vt:lpstr>
      <vt:lpstr>Orthovoltage X-Rays vs. Electrons</vt:lpstr>
      <vt:lpstr>Potential Indications to Use Brachytherapy</vt:lpstr>
      <vt:lpstr>Examples of Brachytherapy</vt:lpstr>
      <vt:lpstr>Examples of Brachytherapy</vt:lpstr>
      <vt:lpstr>Examples of Brachytherapy</vt:lpstr>
      <vt:lpstr>Cutaneous BCC and SCC  Management</vt:lpstr>
      <vt:lpstr>Risk Stratification Based on Tumor Location</vt:lpstr>
      <vt:lpstr>NCCN High Risk Features for any Keratinocyte Skin Cancer</vt:lpstr>
      <vt:lpstr>Additional High-Risk Features for Recurrence for BCC</vt:lpstr>
      <vt:lpstr>Additional High-Risk Features for Recurrence for SCC</vt:lpstr>
      <vt:lpstr>Management of Keratinocyte Skin Cancers</vt:lpstr>
      <vt:lpstr>Factors That May Favor Definitive RT Over Surgery</vt:lpstr>
      <vt:lpstr>Factors Favoring Definitive Surgery Over RT</vt:lpstr>
      <vt:lpstr>Comparing Outcomes of Treatment Modalities</vt:lpstr>
      <vt:lpstr>Results of Treatment</vt:lpstr>
      <vt:lpstr>Radiation Target Volume</vt:lpstr>
      <vt:lpstr>Special Scenarios: The Eye</vt:lpstr>
      <vt:lpstr>Special Scenarios</vt:lpstr>
      <vt:lpstr>Special Scenarios</vt:lpstr>
      <vt:lpstr>Adjuvant RT for Basal Cell Carcinoma and Squamous Cell Carcinoma</vt:lpstr>
      <vt:lpstr>Indications for Adjuvant RT  to Tumor Bed for SCC</vt:lpstr>
      <vt:lpstr>Indications for Adjuvant RT to Tumor Bed for BCC</vt:lpstr>
      <vt:lpstr>Addressing Perineural Invasion in Adjuvant RT</vt:lpstr>
      <vt:lpstr>Management of Positive Lymph Nodes</vt:lpstr>
      <vt:lpstr>Nodal Regions</vt:lpstr>
      <vt:lpstr>Nodal RT Techniques</vt:lpstr>
      <vt:lpstr>Radiotherapy Toxicity</vt:lpstr>
      <vt:lpstr>Radiation Toxicity</vt:lpstr>
      <vt:lpstr>Acute Skin Toxicity from RT</vt:lpstr>
      <vt:lpstr>Management of Acute Skin Toxicity</vt:lpstr>
      <vt:lpstr>Other Acute Skin Toxicities</vt:lpstr>
      <vt:lpstr>Long Term Cosmetic Outcomes are Often Very Good</vt:lpstr>
      <vt:lpstr>Potential Long Term Skin Toxicity from Definitive RT</vt:lpstr>
      <vt:lpstr>Other Potential Late Toxicity from Definitive RT</vt:lpstr>
      <vt:lpstr>Radiation Therapy for Other Malignant and Benign Cutaneous Conditions</vt:lpstr>
      <vt:lpstr>Malignant Melanoma</vt:lpstr>
      <vt:lpstr>Malignant Melanoma</vt:lpstr>
      <vt:lpstr>Other Indications for RT for Melanoma</vt:lpstr>
      <vt:lpstr>Merkel Cell Carcinoma</vt:lpstr>
      <vt:lpstr>Adjuvant RT for Merkel Cell Carcinoma</vt:lpstr>
      <vt:lpstr>PowerPoint Presentation</vt:lpstr>
      <vt:lpstr>Keloids</vt:lpstr>
      <vt:lpstr>Dermatofibrosarcoma Protuberans</vt:lpstr>
      <vt:lpstr>Cutaneous T-Cell Lymphoma  or Mycosis Fungoides</vt:lpstr>
      <vt:lpstr>Take-Home Points</vt:lpstr>
      <vt:lpstr>PowerPoint Presentation</vt:lpstr>
      <vt:lpstr>PowerPoint Presentation</vt:lpstr>
    </vt:vector>
  </TitlesOfParts>
  <Company>University at Buffalo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Basics of Clinical Oncology</dc:title>
  <dc:creator>Malcolm</dc:creator>
  <cp:lastModifiedBy>Beth Bukata</cp:lastModifiedBy>
  <cp:revision>764</cp:revision>
  <dcterms:created xsi:type="dcterms:W3CDTF">2012-05-23T00:50:12Z</dcterms:created>
  <dcterms:modified xsi:type="dcterms:W3CDTF">2020-08-10T01:40:03Z</dcterms:modified>
</cp:coreProperties>
</file>