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sldIdLst>
    <p:sldId id="366" r:id="rId2"/>
    <p:sldId id="501" r:id="rId3"/>
    <p:sldId id="367" r:id="rId4"/>
    <p:sldId id="361" r:id="rId5"/>
    <p:sldId id="503" r:id="rId6"/>
    <p:sldId id="376" r:id="rId7"/>
    <p:sldId id="377" r:id="rId8"/>
    <p:sldId id="292" r:id="rId9"/>
    <p:sldId id="288" r:id="rId10"/>
    <p:sldId id="365" r:id="rId11"/>
    <p:sldId id="378" r:id="rId12"/>
    <p:sldId id="504" r:id="rId13"/>
    <p:sldId id="512" r:id="rId14"/>
    <p:sldId id="517" r:id="rId15"/>
    <p:sldId id="506" r:id="rId16"/>
    <p:sldId id="518" r:id="rId17"/>
    <p:sldId id="508" r:id="rId18"/>
    <p:sldId id="511" r:id="rId19"/>
    <p:sldId id="519" r:id="rId20"/>
    <p:sldId id="510" r:id="rId21"/>
    <p:sldId id="509" r:id="rId22"/>
    <p:sldId id="502" r:id="rId23"/>
    <p:sldId id="52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Bradfield" initials="LB" lastIdx="3" clrIdx="0">
    <p:extLst>
      <p:ext uri="{19B8F6BF-5375-455C-9EA6-DF929625EA0E}">
        <p15:presenceInfo xmlns:p15="http://schemas.microsoft.com/office/powerpoint/2012/main" userId="S-1-5-21-1861638709-1283135096-1537874043-5630" providerId="AD"/>
      </p:ext>
    </p:extLst>
  </p:cmAuthor>
  <p:cmAuthor id="2" name="Lisa Bradfield" initials="LB [2]" lastIdx="1" clrIdx="1">
    <p:extLst>
      <p:ext uri="{19B8F6BF-5375-455C-9EA6-DF929625EA0E}">
        <p15:presenceInfo xmlns:p15="http://schemas.microsoft.com/office/powerpoint/2012/main" userId="S::lisa.bradfield@astro.org::f1f5bbab-a088-4821-8232-ea577a7f53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C5E0B4"/>
    <a:srgbClr val="FFE699"/>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B4983-D68E-42BE-8DEA-EB47CA1B51D6}" type="datetimeFigureOut">
              <a:rPr lang="en-US" smtClean="0"/>
              <a:t>3/29/2020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FFBB0-6E39-4656-AA4E-FFD9BCAD3A1E}" type="slidenum">
              <a:rPr lang="en-US" smtClean="0"/>
              <a:t>‹#›</a:t>
            </a:fld>
            <a:endParaRPr lang="en-US" dirty="0"/>
          </a:p>
        </p:txBody>
      </p:sp>
    </p:spTree>
    <p:extLst>
      <p:ext uri="{BB962C8B-B14F-4D97-AF65-F5344CB8AC3E}">
        <p14:creationId xmlns:p14="http://schemas.microsoft.com/office/powerpoint/2010/main" val="271092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lower quality of evidence, including expert opinion, does not imply that the recommendation is conditional. Many important clinical questions addressed in guidelines do not lend themselves to clinical trials but there still may be consensus that the benefits of a treatment or test clearly outweigh its risks and burden.</a:t>
            </a:r>
          </a:p>
        </p:txBody>
      </p:sp>
    </p:spTree>
    <p:extLst>
      <p:ext uri="{BB962C8B-B14F-4D97-AF65-F5344CB8AC3E}">
        <p14:creationId xmlns:p14="http://schemas.microsoft.com/office/powerpoint/2010/main" val="468456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3/29/2020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3/29/2020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3/29/2020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3/29/2020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3/29/2020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3/29/2020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3/29/2020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3/29/2020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3/29/2020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3/29/2020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3/29/2020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nam04.safelinks.protection.outlook.com/?url=https%3A%2F%2Fwww.practicalradonc.org%2Farticle%2FS1879-8500(20)30053-9%2Ffulltext&amp;data=02%7C01%7C%7Cecb0aba483ed44f956b208d7d19e99c6%7C94ab5196c18b47539c759a83863a8bcb%7C0%7C0%7C637208351438717164&amp;sdata=v%2FX9a5ITtZsyIIVxnCeCOX5ycFv7lbFLZiOUyJ%2B1CWk%3D&amp;reserved=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534400" cy="1729978"/>
          </a:xfrm>
        </p:spPr>
        <p:txBody>
          <a:bodyPr>
            <a:noAutofit/>
          </a:bodyPr>
          <a:lstStyle/>
          <a:p>
            <a:r>
              <a:rPr lang="en-US" b="1" dirty="0">
                <a:solidFill>
                  <a:schemeClr val="tx2"/>
                </a:solidFill>
              </a:rPr>
              <a:t>Radiation Therapy for Small Cell Lung Cancer: An ASTRO Clinical Practice Guideline</a:t>
            </a:r>
            <a:br>
              <a:rPr lang="en-US" dirty="0">
                <a:solidFill>
                  <a:schemeClr val="tx2"/>
                </a:solidFill>
              </a:rPr>
            </a:br>
            <a:br>
              <a:rPr lang="en-US" altLang="en-US" sz="4000" dirty="0"/>
            </a:br>
            <a:r>
              <a:rPr lang="en-US" altLang="en-US" sz="2800" dirty="0"/>
              <a:t>Developed in collaboration with the American College of Chest Physicians (CHEST) and American Society for Clinical Oncology</a:t>
            </a:r>
            <a:br>
              <a:rPr lang="en-US" altLang="en-US" sz="2800" dirty="0"/>
            </a:br>
            <a:br>
              <a:rPr lang="en-US" altLang="en-US" sz="2800" dirty="0"/>
            </a:br>
            <a:r>
              <a:rPr lang="en-US" altLang="en-US" sz="2000" dirty="0"/>
              <a:t>Endorsed by the American College of Chest Physicians (CHEST), European Society of Radiotherapy, International Association for the Study of Lung Cancer and the Royal Australian and New Zealand College of Radiologists</a:t>
            </a:r>
            <a:endParaRPr lang="en-US" sz="2000" dirty="0">
              <a:highlight>
                <a:srgbClr val="FFFF00"/>
              </a:highlight>
            </a:endParaRPr>
          </a:p>
        </p:txBody>
      </p:sp>
    </p:spTree>
    <p:extLst>
      <p:ext uri="{BB962C8B-B14F-4D97-AF65-F5344CB8AC3E}">
        <p14:creationId xmlns:p14="http://schemas.microsoft.com/office/powerpoint/2010/main" val="173913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406" y="304800"/>
            <a:ext cx="7886700" cy="934100"/>
          </a:xfrm>
        </p:spPr>
        <p:txBody>
          <a:bodyPr>
            <a:normAutofit/>
          </a:bodyPr>
          <a:lstStyle/>
          <a:p>
            <a:r>
              <a:rPr lang="en-US" b="1" dirty="0">
                <a:solidFill>
                  <a:schemeClr val="tx2"/>
                </a:solidFill>
              </a:rPr>
              <a:t>Consensus Methodology</a:t>
            </a:r>
          </a:p>
        </p:txBody>
      </p:sp>
      <p:sp>
        <p:nvSpPr>
          <p:cNvPr id="3" name="Content Placeholder 2"/>
          <p:cNvSpPr>
            <a:spLocks noGrp="1"/>
          </p:cNvSpPr>
          <p:nvPr>
            <p:ph idx="1"/>
          </p:nvPr>
        </p:nvSpPr>
        <p:spPr>
          <a:xfrm>
            <a:off x="628650" y="1248136"/>
            <a:ext cx="7886700" cy="3733800"/>
          </a:xfrm>
        </p:spPr>
        <p:txBody>
          <a:bodyPr>
            <a:noAutofit/>
          </a:bodyPr>
          <a:lstStyle/>
          <a:p>
            <a:pPr marL="342892" indent="-342892">
              <a:spcBef>
                <a:spcPts val="0"/>
              </a:spcBef>
              <a:buFont typeface="Arial"/>
              <a:buChar char="•"/>
              <a:defRPr/>
            </a:pPr>
            <a:r>
              <a:rPr lang="en-US" sz="2200" dirty="0"/>
              <a:t>Modified Delphi approach</a:t>
            </a:r>
          </a:p>
          <a:p>
            <a:pPr>
              <a:spcBef>
                <a:spcPts val="0"/>
              </a:spcBef>
              <a:defRPr/>
            </a:pPr>
            <a:endParaRPr lang="en-US" sz="2200" dirty="0"/>
          </a:p>
          <a:p>
            <a:pPr marL="342892" indent="-342892">
              <a:spcBef>
                <a:spcPts val="0"/>
              </a:spcBef>
              <a:buFont typeface="Arial"/>
              <a:buChar char="•"/>
              <a:defRPr/>
            </a:pPr>
            <a:r>
              <a:rPr lang="en-US" sz="2200" dirty="0"/>
              <a:t>Task force members rated their agreement with each recommendation using an online consensus survey</a:t>
            </a:r>
          </a:p>
          <a:p>
            <a:pPr marL="800080" lvl="1" indent="-342892">
              <a:spcBef>
                <a:spcPts val="0"/>
              </a:spcBef>
              <a:buFont typeface="Lucida Grande"/>
              <a:buChar char="-"/>
              <a:defRPr/>
            </a:pPr>
            <a:r>
              <a:rPr lang="en-US" sz="2200" dirty="0"/>
              <a:t>5-point Likert scale from “strongly disagree” to “strongly agree”</a:t>
            </a:r>
          </a:p>
          <a:p>
            <a:pPr marL="800080" lvl="1" indent="-342892">
              <a:spcBef>
                <a:spcPts val="0"/>
              </a:spcBef>
              <a:buFont typeface="Lucida Grande"/>
              <a:buChar char="-"/>
              <a:defRPr/>
            </a:pPr>
            <a:r>
              <a:rPr lang="en-US" sz="2200" dirty="0"/>
              <a:t>Consensus defined using pre-specified threshold of ≥75% (≥90% for expert opinion recommendations) agreement</a:t>
            </a:r>
          </a:p>
          <a:p>
            <a:pPr marL="457188" lvl="1">
              <a:spcBef>
                <a:spcPts val="0"/>
              </a:spcBef>
              <a:defRPr/>
            </a:pPr>
            <a:endParaRPr lang="en-US" sz="2200" dirty="0"/>
          </a:p>
          <a:p>
            <a:pPr>
              <a:spcBef>
                <a:spcPts val="0"/>
              </a:spcBef>
              <a:defRPr/>
            </a:pPr>
            <a:r>
              <a:rPr lang="en-US" sz="2200" dirty="0"/>
              <a:t>Recommendations for which consensus is not achieved are removed or are revised and re-surveyed.</a:t>
            </a:r>
          </a:p>
          <a:p>
            <a:pPr marL="0" indent="0">
              <a:spcBef>
                <a:spcPts val="0"/>
              </a:spcBef>
              <a:buNone/>
              <a:defRPr/>
            </a:pPr>
            <a:endParaRPr lang="en-US" sz="2200" dirty="0"/>
          </a:p>
          <a:p>
            <a:pPr>
              <a:spcBef>
                <a:spcPts val="0"/>
              </a:spcBef>
              <a:defRPr/>
            </a:pPr>
            <a:r>
              <a:rPr lang="en-US" sz="2200" dirty="0"/>
              <a:t>Recommendations achieving consensus edited with substantive changes after the first round are also re-surveyed.</a:t>
            </a:r>
          </a:p>
        </p:txBody>
      </p:sp>
    </p:spTree>
    <p:extLst>
      <p:ext uri="{BB962C8B-B14F-4D97-AF65-F5344CB8AC3E}">
        <p14:creationId xmlns:p14="http://schemas.microsoft.com/office/powerpoint/2010/main" val="766127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066800"/>
            <a:ext cx="8229600" cy="1662287"/>
          </a:xfrm>
        </p:spPr>
        <p:txBody>
          <a:bodyPr anchor="t" anchorCtr="0">
            <a:normAutofit fontScale="90000"/>
          </a:bodyPr>
          <a:lstStyle/>
          <a:p>
            <a:r>
              <a:rPr lang="en-US" b="1" dirty="0">
                <a:solidFill>
                  <a:schemeClr val="tx2"/>
                </a:solidFill>
              </a:rPr>
              <a:t>KQ 1: What are the indications, appropriate dose-fractionation schedules, techniques, and timing of thoracic RT for LS-SCLC?</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2074863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01053" y="175514"/>
            <a:ext cx="8229600" cy="1295400"/>
          </a:xfrm>
        </p:spPr>
        <p:txBody>
          <a:bodyPr anchor="t" anchorCtr="0">
            <a:normAutofit fontScale="90000"/>
          </a:bodyPr>
          <a:lstStyle/>
          <a:p>
            <a:r>
              <a:rPr lang="en-US" sz="2700" b="1" dirty="0">
                <a:solidFill>
                  <a:schemeClr val="tx2"/>
                </a:solidFill>
              </a:rPr>
              <a:t>KQ 1: What are the indications, appropriate dose-fractionation schedules, techniques, and timing of thoracic RT for LS-SCLC?</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2" name="Table 1">
            <a:extLst>
              <a:ext uri="{FF2B5EF4-FFF2-40B4-BE49-F238E27FC236}">
                <a16:creationId xmlns:a16="http://schemas.microsoft.com/office/drawing/2014/main" id="{38772067-A884-4293-86EE-2460FBEA2E77}"/>
              </a:ext>
            </a:extLst>
          </p:cNvPr>
          <p:cNvGraphicFramePr>
            <a:graphicFrameLocks noGrp="1"/>
          </p:cNvGraphicFramePr>
          <p:nvPr>
            <p:extLst>
              <p:ext uri="{D42A27DB-BD31-4B8C-83A1-F6EECF244321}">
                <p14:modId xmlns:p14="http://schemas.microsoft.com/office/powerpoint/2010/main" val="515245873"/>
              </p:ext>
            </p:extLst>
          </p:nvPr>
        </p:nvGraphicFramePr>
        <p:xfrm>
          <a:off x="401053" y="1143000"/>
          <a:ext cx="8305800" cy="4891786"/>
        </p:xfrm>
        <a:graphic>
          <a:graphicData uri="http://schemas.openxmlformats.org/drawingml/2006/table">
            <a:tbl>
              <a:tblPr firstRow="1" firstCol="1" bandRow="1"/>
              <a:tblGrid>
                <a:gridCol w="5237747">
                  <a:extLst>
                    <a:ext uri="{9D8B030D-6E8A-4147-A177-3AD203B41FA5}">
                      <a16:colId xmlns:a16="http://schemas.microsoft.com/office/drawing/2014/main" val="2962857357"/>
                    </a:ext>
                  </a:extLst>
                </a:gridCol>
                <a:gridCol w="1695754">
                  <a:extLst>
                    <a:ext uri="{9D8B030D-6E8A-4147-A177-3AD203B41FA5}">
                      <a16:colId xmlns:a16="http://schemas.microsoft.com/office/drawing/2014/main" val="960525461"/>
                    </a:ext>
                  </a:extLst>
                </a:gridCol>
                <a:gridCol w="1372299">
                  <a:extLst>
                    <a:ext uri="{9D8B030D-6E8A-4147-A177-3AD203B41FA5}">
                      <a16:colId xmlns:a16="http://schemas.microsoft.com/office/drawing/2014/main" val="3925449276"/>
                    </a:ext>
                  </a:extLst>
                </a:gridCol>
              </a:tblGrid>
              <a:tr h="380519">
                <a:tc>
                  <a:txBody>
                    <a:bodyPr/>
                    <a:lstStyle/>
                    <a:p>
                      <a:pPr algn="ctr">
                        <a:spcAft>
                          <a:spcPts val="0"/>
                        </a:spcAft>
                      </a:pPr>
                      <a:r>
                        <a:rPr lang="en-US" sz="1600" b="1" dirty="0">
                          <a:solidFill>
                            <a:srgbClr val="000000"/>
                          </a:solidFill>
                          <a:effectLst/>
                          <a:latin typeface="+mn-lt"/>
                          <a:cs typeface="Calibri" panose="020F0502020204030204" pitchFamily="34" charset="0"/>
                        </a:rPr>
                        <a:t>KQ1 Recommendations</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Strength of Recommendation</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Quality of Evidence</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129660890"/>
                  </a:ext>
                </a:extLst>
              </a:tr>
              <a:tr h="540495">
                <a:tc>
                  <a:txBody>
                    <a:bodyPr/>
                    <a:lstStyle/>
                    <a:p>
                      <a:pPr marL="230188" marR="0" lvl="0" indent="-230188">
                        <a:lnSpc>
                          <a:spcPct val="115000"/>
                        </a:lnSpc>
                        <a:spcBef>
                          <a:spcPts val="0"/>
                        </a:spcBef>
                        <a:spcAft>
                          <a:spcPts val="0"/>
                        </a:spcAft>
                        <a:buFont typeface="+mj-lt"/>
                        <a:buNone/>
                      </a:pPr>
                      <a:r>
                        <a:rPr lang="en-US" sz="1600" dirty="0">
                          <a:solidFill>
                            <a:srgbClr val="000000"/>
                          </a:solidFill>
                          <a:effectLst/>
                          <a:latin typeface="+mn-lt"/>
                          <a:cs typeface="Calibri" panose="020F0502020204030204" pitchFamily="34" charset="0"/>
                        </a:rPr>
                        <a:t>1.  For patients with LS-SCLC who can tolerate definitive therapy, thoracic RT is recommended. </a:t>
                      </a:r>
                      <a:endParaRPr lang="en-US" sz="1600" dirty="0">
                        <a:effectLst/>
                        <a:latin typeface="+mn-lt"/>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mn-lt"/>
                          <a:ea typeface="Times New Roman" panose="02020603050405020304" pitchFamily="18" charset="0"/>
                          <a:cs typeface="Times New Roman" panose="02020603050405020304" pitchFamily="18" charset="0"/>
                        </a:rPr>
                        <a:t>Strong</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High</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2818909"/>
                  </a:ext>
                </a:extLst>
              </a:tr>
              <a:tr h="1364318">
                <a:tc>
                  <a:txBody>
                    <a:bodyPr/>
                    <a:lstStyle/>
                    <a:p>
                      <a:pPr marL="230188" marR="0" lvl="0" indent="-230188">
                        <a:lnSpc>
                          <a:spcPct val="115000"/>
                        </a:lnSpc>
                        <a:spcBef>
                          <a:spcPts val="0"/>
                        </a:spcBef>
                        <a:spcAft>
                          <a:spcPts val="0"/>
                        </a:spcAft>
                        <a:buFont typeface="+mj-lt"/>
                        <a:buNone/>
                      </a:pPr>
                      <a:r>
                        <a:rPr lang="en-US" sz="1600" dirty="0">
                          <a:effectLst/>
                          <a:latin typeface="+mn-lt"/>
                        </a:rPr>
                        <a:t>2.  For </a:t>
                      </a:r>
                      <a:r>
                        <a:rPr lang="en-US" sz="1600" dirty="0">
                          <a:solidFill>
                            <a:srgbClr val="000000"/>
                          </a:solidFill>
                          <a:effectLst/>
                          <a:latin typeface="+mn-lt"/>
                          <a:cs typeface="Calibri" panose="020F0502020204030204" pitchFamily="34" charset="0"/>
                        </a:rPr>
                        <a:t>patients</a:t>
                      </a:r>
                      <a:r>
                        <a:rPr lang="en-US" sz="1600" dirty="0">
                          <a:effectLst/>
                          <a:latin typeface="+mn-lt"/>
                        </a:rPr>
                        <a:t> with LS-SCLC receiving chemotherapy and RT, thoracic RT should begin with cycle 1 or 2 of chemotherapy. </a:t>
                      </a:r>
                    </a:p>
                    <a:p>
                      <a:pPr marL="210820" marR="0">
                        <a:lnSpc>
                          <a:spcPct val="115000"/>
                        </a:lnSpc>
                        <a:spcBef>
                          <a:spcPts val="0"/>
                        </a:spcBef>
                        <a:spcAft>
                          <a:spcPts val="0"/>
                        </a:spcAft>
                      </a:pPr>
                      <a:r>
                        <a:rPr lang="en-US" sz="1600" dirty="0">
                          <a:effectLst/>
                          <a:latin typeface="+mn-lt"/>
                        </a:rPr>
                        <a:t> </a:t>
                      </a:r>
                    </a:p>
                    <a:p>
                      <a:pPr marL="230188" marR="0" indent="0">
                        <a:lnSpc>
                          <a:spcPct val="115000"/>
                        </a:lnSpc>
                        <a:spcBef>
                          <a:spcPts val="0"/>
                        </a:spcBef>
                        <a:spcAft>
                          <a:spcPts val="0"/>
                        </a:spcAft>
                      </a:pPr>
                      <a:r>
                        <a:rPr lang="en-US" sz="1600" u="sng" dirty="0">
                          <a:effectLst/>
                          <a:latin typeface="+mn-lt"/>
                          <a:ea typeface="Times New Roman" panose="02020603050405020304" pitchFamily="18" charset="0"/>
                          <a:cs typeface="Times New Roman" panose="02020603050405020304" pitchFamily="18" charset="0"/>
                        </a:rPr>
                        <a:t>Implementation Remark</a:t>
                      </a:r>
                      <a:r>
                        <a:rPr lang="en-US" sz="1600" dirty="0">
                          <a:effectLst/>
                          <a:latin typeface="+mn-lt"/>
                          <a:ea typeface="Times New Roman" panose="02020603050405020304" pitchFamily="18" charset="0"/>
                          <a:cs typeface="Times New Roman" panose="02020603050405020304" pitchFamily="18" charset="0"/>
                        </a:rPr>
                        <a:t>: It is important to maintain the dosage and timing of chemotherapy with RT based on trial data. Timing is more critical for accelerated dose-intensive RT.</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mn-lt"/>
                          <a:ea typeface="Times New Roman" panose="02020603050405020304" pitchFamily="18" charset="0"/>
                          <a:cs typeface="Times New Roman" panose="02020603050405020304" pitchFamily="18" charset="0"/>
                        </a:rPr>
                        <a:t>Strong</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Moderate</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596131"/>
                  </a:ext>
                </a:extLst>
              </a:tr>
              <a:tr h="540495">
                <a:tc>
                  <a:txBody>
                    <a:bodyPr/>
                    <a:lstStyle/>
                    <a:p>
                      <a:pPr marL="230188" marR="0" lvl="0" indent="-230188">
                        <a:lnSpc>
                          <a:spcPct val="115000"/>
                        </a:lnSpc>
                        <a:spcBef>
                          <a:spcPts val="0"/>
                        </a:spcBef>
                        <a:spcAft>
                          <a:spcPts val="0"/>
                        </a:spcAft>
                        <a:buFont typeface="+mj-lt"/>
                        <a:buNone/>
                      </a:pPr>
                      <a:r>
                        <a:rPr lang="en-US" sz="1600" dirty="0">
                          <a:effectLst/>
                          <a:latin typeface="+mn-lt"/>
                          <a:cs typeface="Calibri" panose="020F0502020204030204" pitchFamily="34" charset="0"/>
                        </a:rPr>
                        <a:t>3.  For postoperative patients with LS-SCLC and R1 or R2 resection, postoperative RT is conditionally recommended.</a:t>
                      </a:r>
                      <a:endParaRPr lang="en-US" sz="1600" dirty="0">
                        <a:effectLst/>
                        <a:latin typeface="+mn-lt"/>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mn-lt"/>
                          <a:ea typeface="Times New Roman" panose="02020603050405020304" pitchFamily="18" charset="0"/>
                          <a:cs typeface="Times New Roman" panose="02020603050405020304" pitchFamily="18" charset="0"/>
                        </a:rPr>
                        <a:t>Conditional</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mn-lt"/>
                          <a:ea typeface="Times New Roman" panose="02020603050405020304" pitchFamily="18" charset="0"/>
                          <a:cs typeface="Times New Roman" panose="02020603050405020304" pitchFamily="18" charset="0"/>
                        </a:rPr>
                        <a:t>Expert </a:t>
                      </a:r>
                      <a:r>
                        <a:rPr lang="en-US" sz="1600" b="1" dirty="0">
                          <a:solidFill>
                            <a:srgbClr val="000000"/>
                          </a:solidFill>
                          <a:effectLst/>
                          <a:latin typeface="+mn-lt"/>
                          <a:ea typeface="Times New Roman" panose="02020603050405020304" pitchFamily="18" charset="0"/>
                          <a:cs typeface="Calibri" panose="020F0502020204030204" pitchFamily="34" charset="0"/>
                        </a:rPr>
                        <a:t>Opinion</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6885891"/>
                  </a:ext>
                </a:extLst>
              </a:tr>
              <a:tr h="638876">
                <a:tc>
                  <a:txBody>
                    <a:bodyPr/>
                    <a:lstStyle/>
                    <a:p>
                      <a:pPr marL="230188" marR="0" lvl="0" indent="-230188">
                        <a:lnSpc>
                          <a:spcPct val="115000"/>
                        </a:lnSpc>
                        <a:spcBef>
                          <a:spcPts val="0"/>
                        </a:spcBef>
                        <a:spcAft>
                          <a:spcPts val="0"/>
                        </a:spcAft>
                        <a:buFont typeface="+mj-lt"/>
                        <a:buNone/>
                      </a:pPr>
                      <a:r>
                        <a:rPr lang="en-US" sz="1600" dirty="0">
                          <a:effectLst/>
                          <a:latin typeface="+mn-lt"/>
                          <a:cs typeface="Calibri" panose="020F0502020204030204" pitchFamily="34" charset="0"/>
                        </a:rPr>
                        <a:t>4.  For postoperative patients with LS-SCLC that is clinically node negative and pathologically N2-positive, mediastinal RT is conditionally recommended.</a:t>
                      </a:r>
                      <a:endParaRPr lang="en-US" sz="1600" dirty="0">
                        <a:effectLst/>
                        <a:latin typeface="+mn-lt"/>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mn-lt"/>
                          <a:ea typeface="Times New Roman" panose="02020603050405020304" pitchFamily="18" charset="0"/>
                          <a:cs typeface="Times New Roman" panose="02020603050405020304" pitchFamily="18" charset="0"/>
                        </a:rPr>
                        <a:t>Conditional</a:t>
                      </a:r>
                      <a:endParaRPr lang="en-US" sz="160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mn-lt"/>
                          <a:ea typeface="Times New Roman" panose="02020603050405020304" pitchFamily="18" charset="0"/>
                          <a:cs typeface="Times New Roman" panose="02020603050405020304" pitchFamily="18" charset="0"/>
                        </a:rPr>
                        <a:t>Expert </a:t>
                      </a:r>
                      <a:r>
                        <a:rPr lang="en-US" sz="1600" b="1" dirty="0">
                          <a:solidFill>
                            <a:srgbClr val="000000"/>
                          </a:solidFill>
                          <a:effectLst/>
                          <a:latin typeface="+mn-lt"/>
                          <a:ea typeface="Times New Roman" panose="02020603050405020304" pitchFamily="18" charset="0"/>
                          <a:cs typeface="Calibri" panose="020F0502020204030204" pitchFamily="34" charset="0"/>
                        </a:rPr>
                        <a:t>Opinion</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2121206"/>
                  </a:ext>
                </a:extLst>
              </a:tr>
              <a:tr h="540495">
                <a:tc>
                  <a:txBody>
                    <a:bodyPr/>
                    <a:lstStyle/>
                    <a:p>
                      <a:pPr marL="230188" marR="0" lvl="0" indent="-230188">
                        <a:lnSpc>
                          <a:spcPct val="115000"/>
                        </a:lnSpc>
                        <a:spcBef>
                          <a:spcPts val="0"/>
                        </a:spcBef>
                        <a:spcAft>
                          <a:spcPts val="0"/>
                        </a:spcAft>
                        <a:buFont typeface="+mj-lt"/>
                        <a:buNone/>
                      </a:pPr>
                      <a:r>
                        <a:rPr lang="en-US" sz="1600" dirty="0">
                          <a:effectLst/>
                          <a:latin typeface="+mn-lt"/>
                        </a:rPr>
                        <a:t>5.  For patients </a:t>
                      </a:r>
                      <a:r>
                        <a:rPr lang="en-US" sz="1600" dirty="0">
                          <a:effectLst/>
                          <a:latin typeface="+mn-lt"/>
                          <a:cs typeface="Calibri" panose="020F0502020204030204" pitchFamily="34" charset="0"/>
                        </a:rPr>
                        <a:t>with</a:t>
                      </a:r>
                      <a:r>
                        <a:rPr lang="en-US" sz="1600" dirty="0">
                          <a:effectLst/>
                          <a:latin typeface="+mn-lt"/>
                        </a:rPr>
                        <a:t> LS-SCLC, twice-daily RT in 150 </a:t>
                      </a:r>
                      <a:r>
                        <a:rPr lang="en-US" sz="1600" dirty="0" err="1">
                          <a:effectLst/>
                          <a:latin typeface="+mn-lt"/>
                        </a:rPr>
                        <a:t>cGy</a:t>
                      </a:r>
                      <a:r>
                        <a:rPr lang="en-US" sz="1600" dirty="0">
                          <a:effectLst/>
                          <a:latin typeface="+mn-lt"/>
                        </a:rPr>
                        <a:t> fractions to 4500 </a:t>
                      </a:r>
                      <a:r>
                        <a:rPr lang="en-US" sz="1600" dirty="0" err="1">
                          <a:effectLst/>
                          <a:latin typeface="+mn-lt"/>
                        </a:rPr>
                        <a:t>cGy</a:t>
                      </a:r>
                      <a:r>
                        <a:rPr lang="en-US" sz="1600" dirty="0">
                          <a:effectLst/>
                          <a:latin typeface="+mn-lt"/>
                        </a:rPr>
                        <a:t> is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mn-lt"/>
                          <a:ea typeface="Times New Roman" panose="02020603050405020304" pitchFamily="18" charset="0"/>
                          <a:cs typeface="Times New Roman" panose="02020603050405020304" pitchFamily="18" charset="0"/>
                        </a:rPr>
                        <a:t>Strong</a:t>
                      </a:r>
                      <a:endParaRPr lang="en-US" sz="160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High</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1265165"/>
                  </a:ext>
                </a:extLst>
              </a:tr>
            </a:tbl>
          </a:graphicData>
        </a:graphic>
      </p:graphicFrame>
    </p:spTree>
    <p:extLst>
      <p:ext uri="{BB962C8B-B14F-4D97-AF65-F5344CB8AC3E}">
        <p14:creationId xmlns:p14="http://schemas.microsoft.com/office/powerpoint/2010/main" val="1279681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381000" y="304801"/>
            <a:ext cx="8229600" cy="1295400"/>
          </a:xfrm>
        </p:spPr>
        <p:txBody>
          <a:bodyPr anchor="t" anchorCtr="0">
            <a:normAutofit fontScale="90000"/>
          </a:bodyPr>
          <a:lstStyle/>
          <a:p>
            <a:r>
              <a:rPr lang="en-US" sz="2700" b="1" dirty="0">
                <a:solidFill>
                  <a:schemeClr val="tx2"/>
                </a:solidFill>
              </a:rPr>
              <a:t>KQ 1: What are the indications, appropriate dose-fractionation schedules, techniques, and timing of thoracic RT for LS-SCLC?</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3" name="Table 2">
            <a:extLst>
              <a:ext uri="{FF2B5EF4-FFF2-40B4-BE49-F238E27FC236}">
                <a16:creationId xmlns:a16="http://schemas.microsoft.com/office/drawing/2014/main" id="{19972A8C-B2ED-42C3-AA00-F84C3F2D3A84}"/>
              </a:ext>
            </a:extLst>
          </p:cNvPr>
          <p:cNvGraphicFramePr>
            <a:graphicFrameLocks noGrp="1"/>
          </p:cNvGraphicFramePr>
          <p:nvPr>
            <p:extLst>
              <p:ext uri="{D42A27DB-BD31-4B8C-83A1-F6EECF244321}">
                <p14:modId xmlns:p14="http://schemas.microsoft.com/office/powerpoint/2010/main" val="2244717880"/>
              </p:ext>
            </p:extLst>
          </p:nvPr>
        </p:nvGraphicFramePr>
        <p:xfrm>
          <a:off x="628649" y="1295400"/>
          <a:ext cx="7886701" cy="4551871"/>
        </p:xfrm>
        <a:graphic>
          <a:graphicData uri="http://schemas.openxmlformats.org/drawingml/2006/table">
            <a:tbl>
              <a:tblPr firstRow="1" firstCol="1" bandRow="1"/>
              <a:tblGrid>
                <a:gridCol w="4958471">
                  <a:extLst>
                    <a:ext uri="{9D8B030D-6E8A-4147-A177-3AD203B41FA5}">
                      <a16:colId xmlns:a16="http://schemas.microsoft.com/office/drawing/2014/main" val="371891882"/>
                    </a:ext>
                  </a:extLst>
                </a:gridCol>
                <a:gridCol w="1709030">
                  <a:extLst>
                    <a:ext uri="{9D8B030D-6E8A-4147-A177-3AD203B41FA5}">
                      <a16:colId xmlns:a16="http://schemas.microsoft.com/office/drawing/2014/main" val="1812020089"/>
                    </a:ext>
                  </a:extLst>
                </a:gridCol>
                <a:gridCol w="1219200">
                  <a:extLst>
                    <a:ext uri="{9D8B030D-6E8A-4147-A177-3AD203B41FA5}">
                      <a16:colId xmlns:a16="http://schemas.microsoft.com/office/drawing/2014/main" val="486258092"/>
                    </a:ext>
                  </a:extLst>
                </a:gridCol>
              </a:tblGrid>
              <a:tr h="502796">
                <a:tc>
                  <a:txBody>
                    <a:bodyPr/>
                    <a:lstStyle/>
                    <a:p>
                      <a:pPr algn="ctr">
                        <a:spcAft>
                          <a:spcPts val="0"/>
                        </a:spcAft>
                      </a:pPr>
                      <a:r>
                        <a:rPr lang="en-US" sz="1600" b="1" dirty="0">
                          <a:solidFill>
                            <a:srgbClr val="000000"/>
                          </a:solidFill>
                          <a:effectLst/>
                          <a:latin typeface="+mn-lt"/>
                          <a:cs typeface="Calibri" panose="020F0502020204030204" pitchFamily="34" charset="0"/>
                        </a:rPr>
                        <a:t>KQ1 Recommendations</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Strength of Recommendation</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Quality of Evidence</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019700302"/>
                  </a:ext>
                </a:extLst>
              </a:tr>
              <a:tr h="844173">
                <a:tc>
                  <a:txBody>
                    <a:bodyPr/>
                    <a:lstStyle/>
                    <a:p>
                      <a:pPr marL="230188" marR="0" lvl="0" indent="-230188">
                        <a:lnSpc>
                          <a:spcPct val="115000"/>
                        </a:lnSpc>
                        <a:spcBef>
                          <a:spcPts val="0"/>
                        </a:spcBef>
                        <a:spcAft>
                          <a:spcPts val="0"/>
                        </a:spcAft>
                        <a:buFont typeface="+mj-lt"/>
                        <a:buNone/>
                      </a:pPr>
                      <a:r>
                        <a:rPr lang="en-US" sz="1600" dirty="0">
                          <a:effectLst/>
                          <a:latin typeface="+mn-lt"/>
                        </a:rPr>
                        <a:t>6.  For patients with LS-SCLC, daily RT in 200 </a:t>
                      </a:r>
                      <a:r>
                        <a:rPr lang="en-US" sz="1600" dirty="0" err="1">
                          <a:effectLst/>
                          <a:latin typeface="+mn-lt"/>
                        </a:rPr>
                        <a:t>cGy</a:t>
                      </a:r>
                      <a:r>
                        <a:rPr lang="en-US" sz="1600" dirty="0">
                          <a:effectLst/>
                          <a:latin typeface="+mn-lt"/>
                        </a:rPr>
                        <a:t> fractions to 6000 to 7000 </a:t>
                      </a:r>
                      <a:r>
                        <a:rPr lang="en-US" sz="1600" dirty="0" err="1">
                          <a:effectLst/>
                          <a:latin typeface="+mn-lt"/>
                        </a:rPr>
                        <a:t>cGy</a:t>
                      </a:r>
                      <a:r>
                        <a:rPr lang="en-US" sz="1600" dirty="0">
                          <a:effectLst/>
                          <a:latin typeface="+mn-lt"/>
                        </a:rPr>
                        <a:t> is conditionally recommended as an acceptable alternative to twice-daily RT.</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mn-lt"/>
                          <a:ea typeface="Times New Roman" panose="02020603050405020304" pitchFamily="18" charset="0"/>
                          <a:cs typeface="Times New Roman" panose="02020603050405020304" pitchFamily="18" charset="0"/>
                        </a:rPr>
                        <a:t>Conditional</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Moderate</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8172092"/>
                  </a:ext>
                </a:extLst>
              </a:tr>
              <a:tr h="844173">
                <a:tc>
                  <a:txBody>
                    <a:bodyPr/>
                    <a:lstStyle/>
                    <a:p>
                      <a:pPr marL="230188" marR="0" lvl="0" indent="-230188">
                        <a:lnSpc>
                          <a:spcPct val="115000"/>
                        </a:lnSpc>
                        <a:spcBef>
                          <a:spcPts val="0"/>
                        </a:spcBef>
                        <a:spcAft>
                          <a:spcPts val="0"/>
                        </a:spcAft>
                        <a:buFont typeface="+mj-lt"/>
                        <a:buNone/>
                      </a:pPr>
                      <a:r>
                        <a:rPr lang="en-US" sz="1600" dirty="0">
                          <a:solidFill>
                            <a:srgbClr val="000000"/>
                          </a:solidFill>
                          <a:effectLst/>
                          <a:latin typeface="+mn-lt"/>
                          <a:cs typeface="Calibri" panose="020F0502020204030204" pitchFamily="34" charset="0"/>
                        </a:rPr>
                        <a:t>7.  For </a:t>
                      </a:r>
                      <a:r>
                        <a:rPr lang="en-US" sz="1600" dirty="0">
                          <a:effectLst/>
                          <a:latin typeface="+mn-lt"/>
                        </a:rPr>
                        <a:t>patients</a:t>
                      </a:r>
                      <a:r>
                        <a:rPr lang="en-US" sz="1600" dirty="0">
                          <a:solidFill>
                            <a:srgbClr val="000000"/>
                          </a:solidFill>
                          <a:effectLst/>
                          <a:latin typeface="+mn-lt"/>
                          <a:cs typeface="Calibri" panose="020F0502020204030204" pitchFamily="34" charset="0"/>
                        </a:rPr>
                        <a:t> with LS-SCLC, involved field RT is recommended as the standard of care (defined as </a:t>
                      </a:r>
                      <a:r>
                        <a:rPr lang="en-US" sz="1600" dirty="0">
                          <a:effectLst/>
                          <a:latin typeface="+mn-lt"/>
                        </a:rPr>
                        <a:t>fluorodeoxyglucose</a:t>
                      </a:r>
                      <a:r>
                        <a:rPr lang="en-US" sz="1600" dirty="0">
                          <a:solidFill>
                            <a:srgbClr val="000000"/>
                          </a:solidFill>
                          <a:effectLst/>
                          <a:latin typeface="+mn-lt"/>
                          <a:cs typeface="Calibri" panose="020F0502020204030204" pitchFamily="34" charset="0"/>
                        </a:rPr>
                        <a:t> avid on PET, enlarged on CT, and/or biopsy-positive).</a:t>
                      </a:r>
                      <a:endParaRPr lang="en-US" sz="1600" dirty="0">
                        <a:effectLst/>
                        <a:latin typeface="+mn-lt"/>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mn-lt"/>
                          <a:ea typeface="Times New Roman" panose="02020603050405020304" pitchFamily="18" charset="0"/>
                          <a:cs typeface="Times New Roman" panose="02020603050405020304" pitchFamily="18" charset="0"/>
                        </a:rPr>
                        <a:t>Strong</a:t>
                      </a:r>
                      <a:endParaRPr lang="en-US" sz="160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Moderate</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7475913"/>
                  </a:ext>
                </a:extLst>
              </a:tr>
              <a:tr h="1133281">
                <a:tc>
                  <a:txBody>
                    <a:bodyPr/>
                    <a:lstStyle/>
                    <a:p>
                      <a:pPr marL="230188" marR="0" lvl="0" indent="-230188">
                        <a:lnSpc>
                          <a:spcPct val="115000"/>
                        </a:lnSpc>
                        <a:spcBef>
                          <a:spcPts val="0"/>
                        </a:spcBef>
                        <a:spcAft>
                          <a:spcPts val="0"/>
                        </a:spcAft>
                        <a:buFont typeface="+mj-lt"/>
                        <a:buNone/>
                      </a:pPr>
                      <a:r>
                        <a:rPr lang="en-US" sz="1600" dirty="0">
                          <a:solidFill>
                            <a:srgbClr val="000000"/>
                          </a:solidFill>
                          <a:effectLst/>
                          <a:latin typeface="+mn-lt"/>
                          <a:cs typeface="Calibri" panose="020F0502020204030204" pitchFamily="34" charset="0"/>
                        </a:rPr>
                        <a:t>8.  For </a:t>
                      </a:r>
                      <a:r>
                        <a:rPr lang="en-US" sz="1600" dirty="0">
                          <a:effectLst/>
                          <a:latin typeface="+mn-lt"/>
                        </a:rPr>
                        <a:t>tumors</a:t>
                      </a:r>
                      <a:r>
                        <a:rPr lang="en-US" sz="1600" dirty="0">
                          <a:solidFill>
                            <a:srgbClr val="000000"/>
                          </a:solidFill>
                          <a:effectLst/>
                          <a:latin typeface="+mn-lt"/>
                          <a:cs typeface="Calibri" panose="020F0502020204030204" pitchFamily="34" charset="0"/>
                        </a:rPr>
                        <a:t> that experience shrinkage with chemotherapy in patients with LS-SCLC, treating all involved nodal stations (at time of diagnosis) and </a:t>
                      </a:r>
                      <a:r>
                        <a:rPr lang="en-US" sz="1600" dirty="0" err="1">
                          <a:solidFill>
                            <a:srgbClr val="000000"/>
                          </a:solidFill>
                          <a:effectLst/>
                          <a:latin typeface="+mn-lt"/>
                          <a:cs typeface="Calibri" panose="020F0502020204030204" pitchFamily="34" charset="0"/>
                        </a:rPr>
                        <a:t>postchemotherapy</a:t>
                      </a:r>
                      <a:r>
                        <a:rPr lang="en-US" sz="1600" dirty="0">
                          <a:solidFill>
                            <a:srgbClr val="000000"/>
                          </a:solidFill>
                          <a:effectLst/>
                          <a:latin typeface="+mn-lt"/>
                          <a:cs typeface="Calibri" panose="020F0502020204030204" pitchFamily="34" charset="0"/>
                        </a:rPr>
                        <a:t> lung parenchymal tumor is recommended. </a:t>
                      </a:r>
                      <a:endParaRPr lang="en-US" sz="1600" dirty="0">
                        <a:effectLst/>
                        <a:latin typeface="+mn-lt"/>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mn-lt"/>
                          <a:ea typeface="Times New Roman" panose="02020603050405020304" pitchFamily="18" charset="0"/>
                          <a:cs typeface="Times New Roman" panose="02020603050405020304" pitchFamily="18" charset="0"/>
                        </a:rPr>
                        <a:t>Strong</a:t>
                      </a:r>
                      <a:endParaRPr lang="en-US" sz="160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Moderate</a:t>
                      </a:r>
                      <a:endParaRPr lang="en-US" sz="1600" b="1"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374844"/>
                  </a:ext>
                </a:extLst>
              </a:tr>
              <a:tr h="714178">
                <a:tc>
                  <a:txBody>
                    <a:bodyPr/>
                    <a:lstStyle/>
                    <a:p>
                      <a:pPr marL="230188" marR="0" lvl="0" indent="-230188">
                        <a:lnSpc>
                          <a:spcPct val="115000"/>
                        </a:lnSpc>
                        <a:spcBef>
                          <a:spcPts val="0"/>
                        </a:spcBef>
                        <a:spcAft>
                          <a:spcPts val="0"/>
                        </a:spcAft>
                        <a:buFont typeface="+mj-lt"/>
                        <a:buNone/>
                      </a:pPr>
                      <a:r>
                        <a:rPr lang="en-US" sz="1600" dirty="0">
                          <a:effectLst/>
                          <a:latin typeface="+mn-lt"/>
                        </a:rPr>
                        <a:t>9.  For patients with LS-SCLC, highly conformal techniques are recommended to minimize normal tissue dose.</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mn-lt"/>
                          <a:ea typeface="Times New Roman" panose="02020603050405020304" pitchFamily="18" charset="0"/>
                          <a:cs typeface="Times New Roman" panose="02020603050405020304" pitchFamily="18" charset="0"/>
                        </a:rPr>
                        <a:t>Strong</a:t>
                      </a:r>
                      <a:endParaRPr lang="en-US" sz="160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Low</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1961352"/>
                  </a:ext>
                </a:extLst>
              </a:tr>
            </a:tbl>
          </a:graphicData>
        </a:graphic>
      </p:graphicFrame>
    </p:spTree>
    <p:extLst>
      <p:ext uri="{BB962C8B-B14F-4D97-AF65-F5344CB8AC3E}">
        <p14:creationId xmlns:p14="http://schemas.microsoft.com/office/powerpoint/2010/main" val="1313424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143000"/>
            <a:ext cx="7848600" cy="1662287"/>
          </a:xfrm>
        </p:spPr>
        <p:txBody>
          <a:bodyPr anchor="t" anchorCtr="0">
            <a:normAutofit fontScale="90000"/>
          </a:bodyPr>
          <a:lstStyle/>
          <a:p>
            <a:r>
              <a:rPr lang="en-US" b="1" dirty="0">
                <a:solidFill>
                  <a:schemeClr val="tx2"/>
                </a:solidFill>
              </a:rPr>
              <a:t>KQ 2: What is the role of SBRT compared to conventional RT in stage I or II node negative SCLC?</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3789286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114299" y="306558"/>
            <a:ext cx="8915400" cy="1519084"/>
          </a:xfrm>
        </p:spPr>
        <p:txBody>
          <a:bodyPr anchor="t" anchorCtr="0">
            <a:normAutofit fontScale="90000"/>
          </a:bodyPr>
          <a:lstStyle/>
          <a:p>
            <a:r>
              <a:rPr lang="en-US" sz="3100" b="1" dirty="0">
                <a:solidFill>
                  <a:schemeClr val="tx2"/>
                </a:solidFill>
              </a:rPr>
              <a:t>KQ 2: What is the role of SBRT compared to conventional RT in stage I or II node negative SCLC?</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2" name="Table 1">
            <a:extLst>
              <a:ext uri="{FF2B5EF4-FFF2-40B4-BE49-F238E27FC236}">
                <a16:creationId xmlns:a16="http://schemas.microsoft.com/office/drawing/2014/main" id="{A72E83AD-77AA-4E69-A4FD-0384DA13DB0E}"/>
              </a:ext>
            </a:extLst>
          </p:cNvPr>
          <p:cNvGraphicFramePr>
            <a:graphicFrameLocks noGrp="1"/>
          </p:cNvGraphicFramePr>
          <p:nvPr>
            <p:extLst>
              <p:ext uri="{D42A27DB-BD31-4B8C-83A1-F6EECF244321}">
                <p14:modId xmlns:p14="http://schemas.microsoft.com/office/powerpoint/2010/main" val="431236362"/>
              </p:ext>
            </p:extLst>
          </p:nvPr>
        </p:nvGraphicFramePr>
        <p:xfrm>
          <a:off x="323848" y="1447800"/>
          <a:ext cx="8496301" cy="4115499"/>
        </p:xfrm>
        <a:graphic>
          <a:graphicData uri="http://schemas.openxmlformats.org/drawingml/2006/table">
            <a:tbl>
              <a:tblPr firstRow="1" firstCol="1" bandRow="1"/>
              <a:tblGrid>
                <a:gridCol w="5295900">
                  <a:extLst>
                    <a:ext uri="{9D8B030D-6E8A-4147-A177-3AD203B41FA5}">
                      <a16:colId xmlns:a16="http://schemas.microsoft.com/office/drawing/2014/main" val="2020405086"/>
                    </a:ext>
                  </a:extLst>
                </a:gridCol>
                <a:gridCol w="1905000">
                  <a:extLst>
                    <a:ext uri="{9D8B030D-6E8A-4147-A177-3AD203B41FA5}">
                      <a16:colId xmlns:a16="http://schemas.microsoft.com/office/drawing/2014/main" val="4198689787"/>
                    </a:ext>
                  </a:extLst>
                </a:gridCol>
                <a:gridCol w="1295401">
                  <a:extLst>
                    <a:ext uri="{9D8B030D-6E8A-4147-A177-3AD203B41FA5}">
                      <a16:colId xmlns:a16="http://schemas.microsoft.com/office/drawing/2014/main" val="135628666"/>
                    </a:ext>
                  </a:extLst>
                </a:gridCol>
              </a:tblGrid>
              <a:tr h="528230">
                <a:tc>
                  <a:txBody>
                    <a:bodyPr/>
                    <a:lstStyle/>
                    <a:p>
                      <a:pPr algn="ctr">
                        <a:spcAft>
                          <a:spcPts val="0"/>
                        </a:spcAft>
                      </a:pPr>
                      <a:r>
                        <a:rPr lang="en-US" sz="1800" b="1" dirty="0">
                          <a:solidFill>
                            <a:srgbClr val="000000"/>
                          </a:solidFill>
                          <a:effectLst/>
                          <a:latin typeface="+mn-lt"/>
                          <a:cs typeface="Calibri" panose="020F0502020204030204" pitchFamily="34" charset="0"/>
                        </a:rPr>
                        <a:t>KQ2 Recommendations</a:t>
                      </a:r>
                      <a:endParaRPr lang="en-US" sz="18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800" b="1" dirty="0">
                          <a:solidFill>
                            <a:srgbClr val="000000"/>
                          </a:solidFill>
                          <a:effectLst/>
                          <a:latin typeface="+mn-lt"/>
                          <a:cs typeface="Calibri" panose="020F0502020204030204" pitchFamily="34" charset="0"/>
                        </a:rPr>
                        <a:t>Strength of Recommendation</a:t>
                      </a:r>
                      <a:endParaRPr lang="en-US" sz="18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800" b="1" dirty="0">
                          <a:solidFill>
                            <a:srgbClr val="000000"/>
                          </a:solidFill>
                          <a:effectLst/>
                          <a:latin typeface="+mn-lt"/>
                          <a:cs typeface="Calibri" panose="020F0502020204030204" pitchFamily="34" charset="0"/>
                        </a:rPr>
                        <a:t>Quality of Evidence</a:t>
                      </a:r>
                      <a:endParaRPr lang="en-US" sz="18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03113510"/>
                  </a:ext>
                </a:extLst>
              </a:tr>
              <a:tr h="2540825">
                <a:tc>
                  <a:txBody>
                    <a:bodyPr/>
                    <a:lstStyle/>
                    <a:p>
                      <a:pPr marL="342900" marR="0" lvl="0" indent="-342900">
                        <a:lnSpc>
                          <a:spcPct val="115000"/>
                        </a:lnSpc>
                        <a:spcBef>
                          <a:spcPts val="0"/>
                        </a:spcBef>
                        <a:spcAft>
                          <a:spcPts val="600"/>
                        </a:spcAft>
                        <a:buFont typeface="+mj-lt"/>
                        <a:buAutoNum type="arabicPeriod"/>
                      </a:pPr>
                      <a:r>
                        <a:rPr lang="en-US" sz="1800" dirty="0">
                          <a:solidFill>
                            <a:srgbClr val="000000"/>
                          </a:solidFill>
                          <a:effectLst/>
                          <a:latin typeface="+mn-lt"/>
                          <a:ea typeface="Times New Roman" panose="02020603050405020304" pitchFamily="18" charset="0"/>
                          <a:cs typeface="Calibri" panose="020F0502020204030204" pitchFamily="34" charset="0"/>
                        </a:rPr>
                        <a:t>For </a:t>
                      </a:r>
                      <a:r>
                        <a:rPr lang="en-US" sz="1800" dirty="0">
                          <a:effectLst/>
                          <a:latin typeface="+mn-lt"/>
                          <a:ea typeface="Times New Roman" panose="02020603050405020304" pitchFamily="18" charset="0"/>
                          <a:cs typeface="Calibri" panose="020F0502020204030204" pitchFamily="34" charset="0"/>
                        </a:rPr>
                        <a:t>patients</a:t>
                      </a:r>
                      <a:r>
                        <a:rPr lang="en-US" sz="1800" dirty="0">
                          <a:solidFill>
                            <a:srgbClr val="000000"/>
                          </a:solidFill>
                          <a:effectLst/>
                          <a:latin typeface="+mn-lt"/>
                          <a:ea typeface="Times New Roman" panose="02020603050405020304" pitchFamily="18" charset="0"/>
                          <a:cs typeface="Calibri" panose="020F0502020204030204" pitchFamily="34" charset="0"/>
                        </a:rPr>
                        <a:t> with stage I or II node negative LS-SCLC who are medically inoperable, either SBRT or conventional fractionation is recommended.</a:t>
                      </a:r>
                      <a:endParaRPr lang="en-US" sz="1800" dirty="0">
                        <a:effectLst/>
                        <a:latin typeface="+mn-lt"/>
                        <a:ea typeface="Times New Roman" panose="02020603050405020304" pitchFamily="18" charset="0"/>
                        <a:cs typeface="Times New Roman" panose="02020603050405020304" pitchFamily="18" charset="0"/>
                      </a:endParaRPr>
                    </a:p>
                    <a:p>
                      <a:pPr marL="194310" marR="0">
                        <a:lnSpc>
                          <a:spcPct val="150000"/>
                        </a:lnSpc>
                        <a:spcBef>
                          <a:spcPts val="0"/>
                        </a:spcBef>
                        <a:spcAft>
                          <a:spcPts val="0"/>
                        </a:spcAft>
                      </a:pPr>
                      <a:r>
                        <a:rPr lang="en-US" sz="1800" b="1" u="sng" dirty="0">
                          <a:effectLst/>
                          <a:latin typeface="+mn-lt"/>
                          <a:ea typeface="Times New Roman" panose="02020603050405020304" pitchFamily="18" charset="0"/>
                          <a:cs typeface="Calibri" panose="020F0502020204030204" pitchFamily="34" charset="0"/>
                        </a:rPr>
                        <a:t>Implementation Remarks</a:t>
                      </a:r>
                      <a:r>
                        <a:rPr lang="en-US" sz="1800" dirty="0">
                          <a:effectLst/>
                          <a:latin typeface="+mn-lt"/>
                          <a:ea typeface="Times New Roman" panose="02020603050405020304" pitchFamily="18" charset="0"/>
                          <a:cs typeface="Calibri" panose="020F0502020204030204" pitchFamily="34" charset="0"/>
                        </a:rPr>
                        <a:t>:</a:t>
                      </a:r>
                      <a:endParaRPr lang="en-US" sz="1800" dirty="0">
                        <a:effectLst/>
                        <a:latin typeface="+mn-lt"/>
                        <a:ea typeface="Times New Roman" panose="02020603050405020304" pitchFamily="18" charset="0"/>
                        <a:cs typeface="Times New Roman" panose="02020603050405020304" pitchFamily="18" charset="0"/>
                      </a:endParaRPr>
                    </a:p>
                    <a:p>
                      <a:pPr marL="461963" marR="0" lvl="0" indent="-236538">
                        <a:lnSpc>
                          <a:spcPct val="115000"/>
                        </a:lnSpc>
                        <a:spcBef>
                          <a:spcPts val="0"/>
                        </a:spcBef>
                        <a:spcAft>
                          <a:spcPts val="0"/>
                        </a:spcAft>
                        <a:buFont typeface="Symbol" panose="05050102010706020507" pitchFamily="18" charset="2"/>
                        <a:buChar char=""/>
                      </a:pPr>
                      <a:r>
                        <a:rPr lang="en-US" sz="1800" dirty="0">
                          <a:effectLst/>
                          <a:latin typeface="+mn-lt"/>
                          <a:ea typeface="Times New Roman" panose="02020603050405020304" pitchFamily="18" charset="0"/>
                          <a:cs typeface="Calibri" panose="020F0502020204030204" pitchFamily="34" charset="0"/>
                        </a:rPr>
                        <a:t>Ideally the node </a:t>
                      </a:r>
                      <a:r>
                        <a:rPr lang="en-US" sz="1800" dirty="0">
                          <a:effectLst/>
                          <a:latin typeface="+mn-lt"/>
                          <a:ea typeface="Times New Roman" panose="02020603050405020304" pitchFamily="18" charset="0"/>
                          <a:cs typeface="Times New Roman" panose="02020603050405020304" pitchFamily="18" charset="0"/>
                        </a:rPr>
                        <a:t>negative</a:t>
                      </a:r>
                      <a:r>
                        <a:rPr lang="en-US" sz="1800" dirty="0">
                          <a:effectLst/>
                          <a:latin typeface="+mn-lt"/>
                          <a:ea typeface="Times New Roman" panose="02020603050405020304" pitchFamily="18" charset="0"/>
                          <a:cs typeface="Calibri" panose="020F0502020204030204" pitchFamily="34" charset="0"/>
                        </a:rPr>
                        <a:t> status should be confirmed by invasive nodal staging.</a:t>
                      </a:r>
                      <a:endParaRPr lang="en-US" sz="1800" dirty="0">
                        <a:effectLst/>
                        <a:latin typeface="+mn-lt"/>
                        <a:ea typeface="Times New Roman" panose="02020603050405020304" pitchFamily="18" charset="0"/>
                        <a:cs typeface="Times New Roman" panose="02020603050405020304" pitchFamily="18" charset="0"/>
                      </a:endParaRPr>
                    </a:p>
                    <a:p>
                      <a:pPr marL="461963" marR="0" lvl="0" indent="-236538">
                        <a:lnSpc>
                          <a:spcPct val="107000"/>
                        </a:lnSpc>
                        <a:spcBef>
                          <a:spcPts val="0"/>
                        </a:spcBef>
                        <a:spcAft>
                          <a:spcPts val="0"/>
                        </a:spcAft>
                        <a:buFont typeface="Symbol" panose="05050102010706020507" pitchFamily="18" charset="2"/>
                        <a:buChar char=""/>
                      </a:pPr>
                      <a:r>
                        <a:rPr lang="en-US" sz="1800" dirty="0" err="1">
                          <a:effectLst/>
                          <a:latin typeface="+mn-lt"/>
                          <a:ea typeface="Times New Roman" panose="02020603050405020304" pitchFamily="18" charset="0"/>
                          <a:cs typeface="Calibri" panose="020F0502020204030204" pitchFamily="34" charset="0"/>
                        </a:rPr>
                        <a:t>Ultracentral</a:t>
                      </a:r>
                      <a:r>
                        <a:rPr lang="en-US" sz="1800" dirty="0">
                          <a:effectLst/>
                          <a:latin typeface="+mn-lt"/>
                          <a:ea typeface="Times New Roman" panose="02020603050405020304" pitchFamily="18" charset="0"/>
                          <a:cs typeface="Calibri" panose="020F0502020204030204" pitchFamily="34" charset="0"/>
                        </a:rPr>
                        <a:t> tumors may be more appropriately treated with conventional fractionation schema.</a:t>
                      </a:r>
                      <a:endParaRPr lang="en-US" sz="1800" dirty="0">
                        <a:effectLst/>
                        <a:latin typeface="+mn-lt"/>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mn-lt"/>
                          <a:ea typeface="Times New Roman" panose="02020603050405020304" pitchFamily="18" charset="0"/>
                          <a:cs typeface="Times New Roman" panose="02020603050405020304" pitchFamily="18" charset="0"/>
                        </a:rPr>
                        <a:t>Strong</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rgbClr val="000000"/>
                          </a:solidFill>
                          <a:effectLst/>
                          <a:latin typeface="+mn-lt"/>
                          <a:ea typeface="Times New Roman" panose="02020603050405020304" pitchFamily="18" charset="0"/>
                          <a:cs typeface="Calibri" panose="020F0502020204030204" pitchFamily="34" charset="0"/>
                        </a:rPr>
                        <a:t>Moderate</a:t>
                      </a:r>
                      <a:endParaRPr lang="en-US" sz="1800" b="1"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433828"/>
                  </a:ext>
                </a:extLst>
              </a:tr>
              <a:tr h="893345">
                <a:tc>
                  <a:txBody>
                    <a:bodyPr/>
                    <a:lstStyle/>
                    <a:p>
                      <a:pPr marL="344488" marR="0" lvl="0" indent="-344488">
                        <a:lnSpc>
                          <a:spcPct val="115000"/>
                        </a:lnSpc>
                        <a:spcBef>
                          <a:spcPts val="0"/>
                        </a:spcBef>
                        <a:spcAft>
                          <a:spcPts val="0"/>
                        </a:spcAft>
                        <a:buFont typeface="+mj-lt"/>
                        <a:buNone/>
                      </a:pPr>
                      <a:r>
                        <a:rPr lang="en-US" sz="1800" dirty="0">
                          <a:effectLst/>
                          <a:latin typeface="+mn-lt"/>
                          <a:ea typeface="Times New Roman" panose="02020603050405020304" pitchFamily="18" charset="0"/>
                          <a:cs typeface="Calibri" panose="020F0502020204030204" pitchFamily="34" charset="0"/>
                        </a:rPr>
                        <a:t>2.   For patients with stage I or II node negative LS-SCLC receiving SBRT, chemotherapy should be delivered to patients in whom it is medically tolerated.</a:t>
                      </a:r>
                      <a:endParaRPr lang="en-US" sz="1800" dirty="0">
                        <a:effectLst/>
                        <a:latin typeface="+mn-lt"/>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mn-lt"/>
                          <a:ea typeface="Times New Roman" panose="02020603050405020304" pitchFamily="18" charset="0"/>
                          <a:cs typeface="Times New Roman" panose="02020603050405020304" pitchFamily="18" charset="0"/>
                        </a:rPr>
                        <a:t>Strong</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rgbClr val="000000"/>
                          </a:solidFill>
                          <a:effectLst/>
                          <a:latin typeface="+mn-lt"/>
                          <a:ea typeface="Times New Roman" panose="02020603050405020304" pitchFamily="18" charset="0"/>
                          <a:cs typeface="Calibri" panose="020F0502020204030204" pitchFamily="34" charset="0"/>
                        </a:rPr>
                        <a:t>Moderate</a:t>
                      </a:r>
                      <a:endParaRPr lang="en-US" sz="1800" b="1"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8193346"/>
                  </a:ext>
                </a:extLst>
              </a:tr>
            </a:tbl>
          </a:graphicData>
        </a:graphic>
      </p:graphicFrame>
    </p:spTree>
    <p:extLst>
      <p:ext uri="{BB962C8B-B14F-4D97-AF65-F5344CB8AC3E}">
        <p14:creationId xmlns:p14="http://schemas.microsoft.com/office/powerpoint/2010/main" val="2960258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143000"/>
            <a:ext cx="7848600" cy="1662287"/>
          </a:xfrm>
        </p:spPr>
        <p:txBody>
          <a:bodyPr anchor="t" anchorCtr="0">
            <a:normAutofit fontScale="90000"/>
          </a:bodyPr>
          <a:lstStyle/>
          <a:p>
            <a:r>
              <a:rPr lang="en-US" b="1" dirty="0">
                <a:solidFill>
                  <a:schemeClr val="tx2"/>
                </a:solidFill>
              </a:rPr>
              <a:t>KQ 3: What are the indications, appropriate dose-fractionation schedules and timing of prophylactic cranial RT for LS-SCLC and ES-SCLC?</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4288356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19100" y="228600"/>
            <a:ext cx="8382000" cy="1662287"/>
          </a:xfrm>
        </p:spPr>
        <p:txBody>
          <a:bodyPr anchor="t" anchorCtr="0">
            <a:normAutofit fontScale="90000"/>
          </a:bodyPr>
          <a:lstStyle/>
          <a:p>
            <a:r>
              <a:rPr lang="en-US" sz="3100" b="1" dirty="0">
                <a:solidFill>
                  <a:schemeClr val="tx2"/>
                </a:solidFill>
              </a:rPr>
              <a:t>KQ 3: What are the indications, appropriate dose-fractionation schedules and timing of prophylactic cranial RT for LS-SCLC and ES-SCLC?</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2" name="Table 1">
            <a:extLst>
              <a:ext uri="{FF2B5EF4-FFF2-40B4-BE49-F238E27FC236}">
                <a16:creationId xmlns:a16="http://schemas.microsoft.com/office/drawing/2014/main" id="{4E661CD1-0C5B-4C5C-BBD6-DA334CFA7A18}"/>
              </a:ext>
            </a:extLst>
          </p:cNvPr>
          <p:cNvGraphicFramePr>
            <a:graphicFrameLocks noGrp="1"/>
          </p:cNvGraphicFramePr>
          <p:nvPr>
            <p:extLst>
              <p:ext uri="{D42A27DB-BD31-4B8C-83A1-F6EECF244321}">
                <p14:modId xmlns:p14="http://schemas.microsoft.com/office/powerpoint/2010/main" val="2986339525"/>
              </p:ext>
            </p:extLst>
          </p:nvPr>
        </p:nvGraphicFramePr>
        <p:xfrm>
          <a:off x="533400" y="1820627"/>
          <a:ext cx="8153400" cy="3669407"/>
        </p:xfrm>
        <a:graphic>
          <a:graphicData uri="http://schemas.openxmlformats.org/drawingml/2006/table">
            <a:tbl>
              <a:tblPr firstRow="1" firstCol="1" bandRow="1"/>
              <a:tblGrid>
                <a:gridCol w="5234641">
                  <a:extLst>
                    <a:ext uri="{9D8B030D-6E8A-4147-A177-3AD203B41FA5}">
                      <a16:colId xmlns:a16="http://schemas.microsoft.com/office/drawing/2014/main" val="218121344"/>
                    </a:ext>
                  </a:extLst>
                </a:gridCol>
                <a:gridCol w="1699559">
                  <a:extLst>
                    <a:ext uri="{9D8B030D-6E8A-4147-A177-3AD203B41FA5}">
                      <a16:colId xmlns:a16="http://schemas.microsoft.com/office/drawing/2014/main" val="3937417350"/>
                    </a:ext>
                  </a:extLst>
                </a:gridCol>
                <a:gridCol w="1219200">
                  <a:extLst>
                    <a:ext uri="{9D8B030D-6E8A-4147-A177-3AD203B41FA5}">
                      <a16:colId xmlns:a16="http://schemas.microsoft.com/office/drawing/2014/main" val="1922091537"/>
                    </a:ext>
                  </a:extLst>
                </a:gridCol>
              </a:tblGrid>
              <a:tr h="451101">
                <a:tc>
                  <a:txBody>
                    <a:bodyPr/>
                    <a:lstStyle/>
                    <a:p>
                      <a:pPr algn="ctr">
                        <a:spcAft>
                          <a:spcPts val="0"/>
                        </a:spcAft>
                      </a:pPr>
                      <a:r>
                        <a:rPr lang="en-US" sz="1600" b="1" dirty="0">
                          <a:solidFill>
                            <a:srgbClr val="000000"/>
                          </a:solidFill>
                          <a:effectLst/>
                          <a:latin typeface="+mn-lt"/>
                          <a:cs typeface="Calibri" panose="020F0502020204030204" pitchFamily="34" charset="0"/>
                        </a:rPr>
                        <a:t>KQ3 Recommendations</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Strength of Recommendation</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Quality of Evidence</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116847249"/>
                  </a:ext>
                </a:extLst>
              </a:tr>
              <a:tr h="839238">
                <a:tc>
                  <a:txBody>
                    <a:bodyPr/>
                    <a:lstStyle/>
                    <a:p>
                      <a:pPr marL="230188" marR="0" lvl="0" indent="-230188">
                        <a:lnSpc>
                          <a:spcPct val="115000"/>
                        </a:lnSpc>
                        <a:spcBef>
                          <a:spcPts val="0"/>
                        </a:spcBef>
                        <a:spcAft>
                          <a:spcPts val="0"/>
                        </a:spcAft>
                        <a:buFont typeface="+mj-lt"/>
                        <a:buNone/>
                      </a:pPr>
                      <a:r>
                        <a:rPr lang="en-US" sz="1600" dirty="0">
                          <a:solidFill>
                            <a:srgbClr val="000000"/>
                          </a:solidFill>
                          <a:effectLst/>
                          <a:latin typeface="+mn-lt"/>
                          <a:ea typeface="Times New Roman" panose="02020603050405020304" pitchFamily="18" charset="0"/>
                          <a:cs typeface="Calibri" panose="020F0502020204030204" pitchFamily="34" charset="0"/>
                        </a:rPr>
                        <a:t>1.  For </a:t>
                      </a:r>
                      <a:r>
                        <a:rPr lang="en-US" sz="1600" dirty="0">
                          <a:effectLst/>
                          <a:latin typeface="+mn-lt"/>
                          <a:ea typeface="Times New Roman" panose="02020603050405020304" pitchFamily="18" charset="0"/>
                          <a:cs typeface="Times New Roman" panose="02020603050405020304" pitchFamily="18" charset="0"/>
                        </a:rPr>
                        <a:t>patients</a:t>
                      </a:r>
                      <a:r>
                        <a:rPr lang="en-US" sz="1600" dirty="0">
                          <a:solidFill>
                            <a:srgbClr val="000000"/>
                          </a:solidFill>
                          <a:effectLst/>
                          <a:latin typeface="+mn-lt"/>
                          <a:ea typeface="Times New Roman" panose="02020603050405020304" pitchFamily="18" charset="0"/>
                          <a:cs typeface="Calibri" panose="020F0502020204030204" pitchFamily="34" charset="0"/>
                        </a:rPr>
                        <a:t> with SCLC who respond to initial therapy, restaging with brain MRI to guide decision-making regarding PCI is recommended.</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solidFill>
                            <a:srgbClr val="000000"/>
                          </a:solidFill>
                          <a:effectLst/>
                          <a:latin typeface="+mn-lt"/>
                          <a:ea typeface="Times New Roman" panose="02020603050405020304" pitchFamily="18" charset="0"/>
                          <a:cs typeface="Calibri" panose="020F0502020204030204" pitchFamily="34" charset="0"/>
                        </a:rPr>
                        <a:t>Strong</a:t>
                      </a:r>
                      <a:endParaRPr lang="en-US" sz="1600">
                        <a:effectLst/>
                        <a:latin typeface="+mn-lt"/>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600">
                          <a:solidFill>
                            <a:srgbClr val="000000"/>
                          </a:solidFill>
                          <a:effectLst/>
                          <a:latin typeface="+mn-lt"/>
                          <a:ea typeface="Times New Roman" panose="02020603050405020304" pitchFamily="18" charset="0"/>
                          <a:cs typeface="Calibri" panose="020F0502020204030204" pitchFamily="34" charset="0"/>
                        </a:rPr>
                        <a:t> </a:t>
                      </a:r>
                      <a:endParaRPr lang="en-US" sz="160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Low</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8450"/>
                  </a:ext>
                </a:extLst>
              </a:tr>
              <a:tr h="1237335">
                <a:tc>
                  <a:txBody>
                    <a:bodyPr/>
                    <a:lstStyle/>
                    <a:p>
                      <a:pPr marL="230188" marR="0" lvl="0" indent="-230188">
                        <a:lnSpc>
                          <a:spcPct val="115000"/>
                        </a:lnSpc>
                        <a:spcBef>
                          <a:spcPts val="0"/>
                        </a:spcBef>
                        <a:spcAft>
                          <a:spcPts val="600"/>
                        </a:spcAft>
                        <a:buFont typeface="+mj-lt"/>
                        <a:buNone/>
                      </a:pPr>
                      <a:r>
                        <a:rPr lang="en-US" sz="1600" dirty="0">
                          <a:effectLst/>
                          <a:latin typeface="+mn-lt"/>
                          <a:ea typeface="Times New Roman" panose="02020603050405020304" pitchFamily="18" charset="0"/>
                          <a:cs typeface="Times New Roman" panose="02020603050405020304" pitchFamily="18" charset="0"/>
                        </a:rPr>
                        <a:t>2.  For patients with stage I SCLC, PCI is conditionally </a:t>
                      </a:r>
                      <a:r>
                        <a:rPr lang="en-US" sz="1600" u="sng" dirty="0">
                          <a:effectLst/>
                          <a:latin typeface="+mn-lt"/>
                          <a:ea typeface="Times New Roman" panose="02020603050405020304" pitchFamily="18" charset="0"/>
                          <a:cs typeface="Times New Roman" panose="02020603050405020304" pitchFamily="18" charset="0"/>
                        </a:rPr>
                        <a:t>not </a:t>
                      </a:r>
                      <a:r>
                        <a:rPr lang="en-US" sz="1600" dirty="0">
                          <a:effectLst/>
                          <a:latin typeface="+mn-lt"/>
                          <a:ea typeface="Times New Roman" panose="02020603050405020304" pitchFamily="18" charset="0"/>
                          <a:cs typeface="Times New Roman" panose="02020603050405020304" pitchFamily="18" charset="0"/>
                        </a:rPr>
                        <a:t>recommended.</a:t>
                      </a:r>
                    </a:p>
                    <a:p>
                      <a:pPr marL="251460" marR="0">
                        <a:lnSpc>
                          <a:spcPct val="115000"/>
                        </a:lnSpc>
                        <a:spcBef>
                          <a:spcPts val="0"/>
                        </a:spcBef>
                        <a:spcAft>
                          <a:spcPts val="0"/>
                        </a:spcAft>
                      </a:pPr>
                      <a:r>
                        <a:rPr lang="en-US" sz="1600" u="sng" dirty="0">
                          <a:effectLst/>
                          <a:latin typeface="+mn-lt"/>
                          <a:ea typeface="Times New Roman" panose="02020603050405020304" pitchFamily="18" charset="0"/>
                          <a:cs typeface="Times New Roman" panose="02020603050405020304" pitchFamily="18" charset="0"/>
                        </a:rPr>
                        <a:t>Implementation Remark</a:t>
                      </a:r>
                      <a:r>
                        <a:rPr lang="en-US" sz="1600" dirty="0">
                          <a:effectLst/>
                          <a:latin typeface="+mn-lt"/>
                          <a:ea typeface="Times New Roman" panose="02020603050405020304" pitchFamily="18" charset="0"/>
                          <a:cs typeface="Times New Roman" panose="02020603050405020304" pitchFamily="18" charset="0"/>
                        </a:rPr>
                        <a:t>: In lieu of PCI, surveillance using brain MRI with contrast can serve as an alternative. </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solidFill>
                            <a:srgbClr val="000000"/>
                          </a:solidFill>
                          <a:effectLst/>
                          <a:latin typeface="+mn-lt"/>
                          <a:ea typeface="Times New Roman" panose="02020603050405020304" pitchFamily="18" charset="0"/>
                          <a:cs typeface="Calibri" panose="020F0502020204030204" pitchFamily="34" charset="0"/>
                        </a:rPr>
                        <a:t>Conditional</a:t>
                      </a:r>
                      <a:endParaRPr lang="en-US" sz="160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Low</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808262"/>
                  </a:ext>
                </a:extLst>
              </a:tr>
              <a:tr h="839238">
                <a:tc>
                  <a:txBody>
                    <a:bodyPr/>
                    <a:lstStyle/>
                    <a:p>
                      <a:pPr marL="230188" marR="0" lvl="0" indent="-230188">
                        <a:lnSpc>
                          <a:spcPct val="115000"/>
                        </a:lnSpc>
                        <a:spcBef>
                          <a:spcPts val="0"/>
                        </a:spcBef>
                        <a:spcAft>
                          <a:spcPts val="0"/>
                        </a:spcAft>
                        <a:buFont typeface="+mj-lt"/>
                        <a:buNone/>
                      </a:pPr>
                      <a:r>
                        <a:rPr lang="en-US" sz="1600" dirty="0">
                          <a:effectLst/>
                          <a:latin typeface="+mn-lt"/>
                          <a:ea typeface="Times New Roman" panose="02020603050405020304" pitchFamily="18" charset="0"/>
                          <a:cs typeface="Times New Roman" panose="02020603050405020304" pitchFamily="18" charset="0"/>
                        </a:rPr>
                        <a:t>3.  For patients with stage II-III LS-SCLC who are less than 70 years of age with good performance status (ECOG 0 to 2) and respond to thoracic chemoradiation, PCI is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Strong</a:t>
                      </a:r>
                      <a:r>
                        <a:rPr lang="en-US" sz="1600" dirty="0">
                          <a:solidFill>
                            <a:srgbClr val="000000"/>
                          </a:solidFill>
                          <a:effectLst/>
                          <a:latin typeface="+mn-lt"/>
                          <a:ea typeface="Times New Roman" panose="02020603050405020304" pitchFamily="18" charset="0"/>
                          <a:cs typeface="Calibri" panose="020F0502020204030204" pitchFamily="34" charset="0"/>
                        </a:rPr>
                        <a:t> </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High</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97546"/>
                  </a:ext>
                </a:extLst>
              </a:tr>
            </a:tbl>
          </a:graphicData>
        </a:graphic>
      </p:graphicFrame>
    </p:spTree>
    <p:extLst>
      <p:ext uri="{BB962C8B-B14F-4D97-AF65-F5344CB8AC3E}">
        <p14:creationId xmlns:p14="http://schemas.microsoft.com/office/powerpoint/2010/main" val="2766958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342900" y="76200"/>
            <a:ext cx="8458200" cy="1371600"/>
          </a:xfrm>
        </p:spPr>
        <p:txBody>
          <a:bodyPr anchor="t" anchorCtr="0">
            <a:normAutofit fontScale="90000"/>
          </a:bodyPr>
          <a:lstStyle/>
          <a:p>
            <a:r>
              <a:rPr lang="en-US" sz="3100" b="1" dirty="0">
                <a:solidFill>
                  <a:schemeClr val="tx2"/>
                </a:solidFill>
              </a:rPr>
              <a:t>KQ 3: What are the indications, appropriate dose-fractionation schedules and timing of prophylactic cranial RT for LS-SCLC and ES-SCLC?</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3" name="Table 2">
            <a:extLst>
              <a:ext uri="{FF2B5EF4-FFF2-40B4-BE49-F238E27FC236}">
                <a16:creationId xmlns:a16="http://schemas.microsoft.com/office/drawing/2014/main" id="{F0A63B9E-DB50-4418-8CD1-BD68CEB3BDAA}"/>
              </a:ext>
            </a:extLst>
          </p:cNvPr>
          <p:cNvGraphicFramePr>
            <a:graphicFrameLocks noGrp="1"/>
          </p:cNvGraphicFramePr>
          <p:nvPr>
            <p:extLst>
              <p:ext uri="{D42A27DB-BD31-4B8C-83A1-F6EECF244321}">
                <p14:modId xmlns:p14="http://schemas.microsoft.com/office/powerpoint/2010/main" val="652892746"/>
              </p:ext>
            </p:extLst>
          </p:nvPr>
        </p:nvGraphicFramePr>
        <p:xfrm>
          <a:off x="342900" y="1676400"/>
          <a:ext cx="8343900" cy="4151453"/>
        </p:xfrm>
        <a:graphic>
          <a:graphicData uri="http://schemas.openxmlformats.org/drawingml/2006/table">
            <a:tbl>
              <a:tblPr firstRow="1" firstCol="1" bandRow="1"/>
              <a:tblGrid>
                <a:gridCol w="5356946">
                  <a:extLst>
                    <a:ext uri="{9D8B030D-6E8A-4147-A177-3AD203B41FA5}">
                      <a16:colId xmlns:a16="http://schemas.microsoft.com/office/drawing/2014/main" val="4146730810"/>
                    </a:ext>
                  </a:extLst>
                </a:gridCol>
                <a:gridCol w="1767754">
                  <a:extLst>
                    <a:ext uri="{9D8B030D-6E8A-4147-A177-3AD203B41FA5}">
                      <a16:colId xmlns:a16="http://schemas.microsoft.com/office/drawing/2014/main" val="2700914980"/>
                    </a:ext>
                  </a:extLst>
                </a:gridCol>
                <a:gridCol w="1219200">
                  <a:extLst>
                    <a:ext uri="{9D8B030D-6E8A-4147-A177-3AD203B41FA5}">
                      <a16:colId xmlns:a16="http://schemas.microsoft.com/office/drawing/2014/main" val="1102175149"/>
                    </a:ext>
                  </a:extLst>
                </a:gridCol>
              </a:tblGrid>
              <a:tr h="460360">
                <a:tc>
                  <a:txBody>
                    <a:bodyPr/>
                    <a:lstStyle/>
                    <a:p>
                      <a:pPr algn="ctr">
                        <a:spcAft>
                          <a:spcPts val="0"/>
                        </a:spcAft>
                      </a:pPr>
                      <a:r>
                        <a:rPr lang="en-US" sz="1600" b="1" dirty="0">
                          <a:solidFill>
                            <a:srgbClr val="000000"/>
                          </a:solidFill>
                          <a:effectLst/>
                          <a:latin typeface="+mn-lt"/>
                          <a:cs typeface="Calibri" panose="020F0502020204030204" pitchFamily="34" charset="0"/>
                        </a:rPr>
                        <a:t>KQ3 Recommendations</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Strength of Recommendation</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Quality of Evidence</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035998281"/>
                  </a:ext>
                </a:extLst>
              </a:tr>
              <a:tr h="1147637">
                <a:tc>
                  <a:txBody>
                    <a:bodyPr/>
                    <a:lstStyle/>
                    <a:p>
                      <a:pPr marL="230188" marR="0" lvl="0" indent="-230188">
                        <a:lnSpc>
                          <a:spcPct val="115000"/>
                        </a:lnSpc>
                        <a:spcBef>
                          <a:spcPts val="0"/>
                        </a:spcBef>
                        <a:spcAft>
                          <a:spcPts val="0"/>
                        </a:spcAft>
                        <a:buFont typeface="+mj-lt"/>
                        <a:buNone/>
                      </a:pPr>
                      <a:r>
                        <a:rPr lang="en-US" sz="1600" dirty="0">
                          <a:effectLst/>
                          <a:latin typeface="+mn-lt"/>
                          <a:ea typeface="Times New Roman" panose="02020603050405020304" pitchFamily="18" charset="0"/>
                          <a:cs typeface="Times New Roman" panose="02020603050405020304" pitchFamily="18" charset="0"/>
                        </a:rPr>
                        <a:t>4.  For patients with LS-SCLC who have limited performance status, older age, and/or significant comorbidities, shared decision-making on PCI (considering patient- and disease-specific characteristics) is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Strong</a:t>
                      </a:r>
                      <a:endParaRPr lang="en-US" sz="1600" dirty="0">
                        <a:effectLst/>
                        <a:latin typeface="+mn-lt"/>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 </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Low</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6669042"/>
                  </a:ext>
                </a:extLst>
              </a:tr>
              <a:tr h="565283">
                <a:tc>
                  <a:txBody>
                    <a:bodyPr/>
                    <a:lstStyle/>
                    <a:p>
                      <a:pPr marL="230188" marR="0" lvl="0" indent="-230188">
                        <a:lnSpc>
                          <a:spcPct val="115000"/>
                        </a:lnSpc>
                        <a:spcBef>
                          <a:spcPts val="0"/>
                        </a:spcBef>
                        <a:spcAft>
                          <a:spcPts val="0"/>
                        </a:spcAft>
                        <a:buFont typeface="+mj-lt"/>
                        <a:buNone/>
                      </a:pPr>
                      <a:r>
                        <a:rPr lang="en-US" sz="1600" dirty="0">
                          <a:effectLst/>
                          <a:latin typeface="+mn-lt"/>
                          <a:ea typeface="Times New Roman" panose="02020603050405020304" pitchFamily="18" charset="0"/>
                          <a:cs typeface="Times New Roman" panose="02020603050405020304" pitchFamily="18" charset="0"/>
                        </a:rPr>
                        <a:t>5.  For patients with LS-SCLC receiving PCI, 2500 </a:t>
                      </a:r>
                      <a:r>
                        <a:rPr lang="en-US" sz="1600" dirty="0" err="1">
                          <a:effectLst/>
                          <a:latin typeface="+mn-lt"/>
                          <a:ea typeface="Times New Roman" panose="02020603050405020304" pitchFamily="18" charset="0"/>
                          <a:cs typeface="Times New Roman" panose="02020603050405020304" pitchFamily="18" charset="0"/>
                        </a:rPr>
                        <a:t>cGy</a:t>
                      </a:r>
                      <a:r>
                        <a:rPr lang="en-US" sz="1600" dirty="0">
                          <a:effectLst/>
                          <a:latin typeface="+mn-lt"/>
                          <a:ea typeface="Times New Roman" panose="02020603050405020304" pitchFamily="18" charset="0"/>
                          <a:cs typeface="Times New Roman" panose="02020603050405020304" pitchFamily="18" charset="0"/>
                        </a:rPr>
                        <a:t> in 10 fractions is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mn-lt"/>
                          <a:ea typeface="Times New Roman" panose="02020603050405020304" pitchFamily="18" charset="0"/>
                          <a:cs typeface="Times New Roman" panose="02020603050405020304" pitchFamily="18" charset="0"/>
                        </a:rPr>
                        <a:t>Strong</a:t>
                      </a:r>
                      <a:endParaRPr lang="en-US" sz="1600">
                        <a:effectLst/>
                        <a:latin typeface="+mn-lt"/>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600">
                          <a:solidFill>
                            <a:srgbClr val="000000"/>
                          </a:solidFill>
                          <a:effectLst/>
                          <a:latin typeface="+mn-lt"/>
                          <a:ea typeface="Times New Roman" panose="02020603050405020304" pitchFamily="18" charset="0"/>
                          <a:cs typeface="Calibri" panose="020F0502020204030204" pitchFamily="34" charset="0"/>
                        </a:rPr>
                        <a:t> </a:t>
                      </a:r>
                      <a:endParaRPr lang="en-US" sz="160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Moderate</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7248836"/>
                  </a:ext>
                </a:extLst>
              </a:tr>
              <a:tr h="1147637">
                <a:tc>
                  <a:txBody>
                    <a:bodyPr/>
                    <a:lstStyle/>
                    <a:p>
                      <a:pPr marL="230188" marR="0" lvl="0" indent="-230188">
                        <a:lnSpc>
                          <a:spcPct val="115000"/>
                        </a:lnSpc>
                        <a:spcBef>
                          <a:spcPts val="0"/>
                        </a:spcBef>
                        <a:spcAft>
                          <a:spcPts val="0"/>
                        </a:spcAft>
                        <a:buFont typeface="+mj-lt"/>
                        <a:buNone/>
                      </a:pPr>
                      <a:r>
                        <a:rPr lang="en-US" sz="1600" dirty="0">
                          <a:effectLst/>
                          <a:latin typeface="+mn-lt"/>
                          <a:ea typeface="Times New Roman" panose="02020603050405020304" pitchFamily="18" charset="0"/>
                          <a:cs typeface="Times New Roman" panose="02020603050405020304" pitchFamily="18" charset="0"/>
                        </a:rPr>
                        <a:t>6.  For patients with ES-SCLC who respond to chemotherapy, consultation with a radiation oncologist to enhance shared decision-making on PCI versus MRI surveillance (considering patient- and disease-specific characteristics) is recommended. </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mn-lt"/>
                          <a:ea typeface="Times New Roman" panose="02020603050405020304" pitchFamily="18" charset="0"/>
                          <a:cs typeface="Times New Roman" panose="02020603050405020304" pitchFamily="18" charset="0"/>
                        </a:rPr>
                        <a:t>Strong</a:t>
                      </a:r>
                      <a:r>
                        <a:rPr lang="en-US" sz="1600" dirty="0">
                          <a:solidFill>
                            <a:srgbClr val="000000"/>
                          </a:solidFill>
                          <a:effectLst/>
                          <a:latin typeface="+mn-lt"/>
                          <a:ea typeface="Times New Roman" panose="02020603050405020304" pitchFamily="18" charset="0"/>
                          <a:cs typeface="Calibri" panose="020F0502020204030204" pitchFamily="34" charset="0"/>
                        </a:rPr>
                        <a:t> </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Moderate</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9544823"/>
                  </a:ext>
                </a:extLst>
              </a:tr>
              <a:tr h="565283">
                <a:tc>
                  <a:txBody>
                    <a:bodyPr/>
                    <a:lstStyle/>
                    <a:p>
                      <a:pPr marL="230188" marR="0" lvl="0" indent="-230188">
                        <a:lnSpc>
                          <a:spcPct val="115000"/>
                        </a:lnSpc>
                        <a:spcBef>
                          <a:spcPts val="0"/>
                        </a:spcBef>
                        <a:spcAft>
                          <a:spcPts val="0"/>
                        </a:spcAft>
                        <a:buFont typeface="+mj-lt"/>
                        <a:buNone/>
                      </a:pPr>
                      <a:r>
                        <a:rPr lang="en-US" sz="1600" dirty="0">
                          <a:effectLst/>
                          <a:latin typeface="+mn-lt"/>
                          <a:ea typeface="Times New Roman" panose="02020603050405020304" pitchFamily="18" charset="0"/>
                          <a:cs typeface="Times New Roman" panose="02020603050405020304" pitchFamily="18" charset="0"/>
                        </a:rPr>
                        <a:t>7.  For patients with ES-SCLC who elect PCI, 2500 </a:t>
                      </a:r>
                      <a:r>
                        <a:rPr lang="en-US" sz="1600" dirty="0" err="1">
                          <a:effectLst/>
                          <a:latin typeface="+mn-lt"/>
                          <a:ea typeface="Times New Roman" panose="02020603050405020304" pitchFamily="18" charset="0"/>
                          <a:cs typeface="Times New Roman" panose="02020603050405020304" pitchFamily="18" charset="0"/>
                        </a:rPr>
                        <a:t>cGy</a:t>
                      </a:r>
                      <a:r>
                        <a:rPr lang="en-US" sz="1600" dirty="0">
                          <a:effectLst/>
                          <a:latin typeface="+mn-lt"/>
                          <a:ea typeface="Times New Roman" panose="02020603050405020304" pitchFamily="18" charset="0"/>
                          <a:cs typeface="Times New Roman" panose="02020603050405020304" pitchFamily="18" charset="0"/>
                        </a:rPr>
                        <a:t> in 10 fractions or 2000 </a:t>
                      </a:r>
                      <a:r>
                        <a:rPr lang="en-US" sz="1600" dirty="0" err="1">
                          <a:effectLst/>
                          <a:latin typeface="+mn-lt"/>
                          <a:ea typeface="Times New Roman" panose="02020603050405020304" pitchFamily="18" charset="0"/>
                          <a:cs typeface="Times New Roman" panose="02020603050405020304" pitchFamily="18" charset="0"/>
                        </a:rPr>
                        <a:t>cGy</a:t>
                      </a:r>
                      <a:r>
                        <a:rPr lang="en-US" sz="1600" dirty="0">
                          <a:effectLst/>
                          <a:latin typeface="+mn-lt"/>
                          <a:ea typeface="Times New Roman" panose="02020603050405020304" pitchFamily="18" charset="0"/>
                          <a:cs typeface="Times New Roman" panose="02020603050405020304" pitchFamily="18" charset="0"/>
                        </a:rPr>
                        <a:t> in 5 fractions is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mn-lt"/>
                          <a:ea typeface="Times New Roman" panose="02020603050405020304" pitchFamily="18" charset="0"/>
                          <a:cs typeface="Times New Roman" panose="02020603050405020304" pitchFamily="18" charset="0"/>
                        </a:rPr>
                        <a:t>Strong</a:t>
                      </a:r>
                      <a:endParaRPr lang="en-US" sz="160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Moderate</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9913275"/>
                  </a:ext>
                </a:extLst>
              </a:tr>
            </a:tbl>
          </a:graphicData>
        </a:graphic>
      </p:graphicFrame>
    </p:spTree>
    <p:extLst>
      <p:ext uri="{BB962C8B-B14F-4D97-AF65-F5344CB8AC3E}">
        <p14:creationId xmlns:p14="http://schemas.microsoft.com/office/powerpoint/2010/main" val="2428579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143000"/>
            <a:ext cx="7848600" cy="1662287"/>
          </a:xfrm>
        </p:spPr>
        <p:txBody>
          <a:bodyPr anchor="t" anchorCtr="0">
            <a:normAutofit fontScale="90000"/>
          </a:bodyPr>
          <a:lstStyle/>
          <a:p>
            <a:r>
              <a:rPr lang="en-US" b="1" dirty="0">
                <a:solidFill>
                  <a:schemeClr val="tx2"/>
                </a:solidFill>
              </a:rPr>
              <a:t>KQ 4: What are the indications, appropriate dose-fractionation schedules, and timing of thoracic consolidation in patients with ES-SCLC?</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643267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1168-CC0A-46E3-B05A-F2536689470A}"/>
              </a:ext>
            </a:extLst>
          </p:cNvPr>
          <p:cNvSpPr>
            <a:spLocks noGrp="1"/>
          </p:cNvSpPr>
          <p:nvPr>
            <p:ph type="title"/>
          </p:nvPr>
        </p:nvSpPr>
        <p:spPr/>
        <p:txBody>
          <a:bodyPr/>
          <a:lstStyle/>
          <a:p>
            <a:r>
              <a:rPr lang="en-US" b="1" dirty="0">
                <a:solidFill>
                  <a:schemeClr val="tx2"/>
                </a:solidFill>
              </a:rPr>
              <a:t>Citation</a:t>
            </a:r>
          </a:p>
        </p:txBody>
      </p:sp>
      <p:sp>
        <p:nvSpPr>
          <p:cNvPr id="3" name="Content Placeholder 2">
            <a:extLst>
              <a:ext uri="{FF2B5EF4-FFF2-40B4-BE49-F238E27FC236}">
                <a16:creationId xmlns:a16="http://schemas.microsoft.com/office/drawing/2014/main" id="{F182DBF8-4207-43FF-A345-AD4C24374B19}"/>
              </a:ext>
            </a:extLst>
          </p:cNvPr>
          <p:cNvSpPr>
            <a:spLocks noGrp="1"/>
          </p:cNvSpPr>
          <p:nvPr>
            <p:ph idx="1"/>
          </p:nvPr>
        </p:nvSpPr>
        <p:spPr>
          <a:xfrm>
            <a:off x="459509" y="1396856"/>
            <a:ext cx="8229600" cy="4525963"/>
          </a:xfrm>
        </p:spPr>
        <p:txBody>
          <a:bodyPr/>
          <a:lstStyle/>
          <a:p>
            <a:pPr marL="0" indent="0" algn="ctr">
              <a:spcBef>
                <a:spcPts val="600"/>
              </a:spcBef>
              <a:buFontTx/>
              <a:buNone/>
              <a:defRPr/>
            </a:pPr>
            <a:r>
              <a:rPr lang="en-US" altLang="en-US" sz="2800" dirty="0"/>
              <a:t>This slide set is adapted from the </a:t>
            </a:r>
            <a:r>
              <a:rPr lang="en-US" altLang="en-US" sz="2800" b="1" i="1" dirty="0"/>
              <a:t>Radiation Therapy for Small Cell Lung Cancer Guideline</a:t>
            </a:r>
            <a:r>
              <a:rPr lang="en-US" altLang="en-US" sz="2800" i="1" dirty="0"/>
              <a:t>.</a:t>
            </a:r>
            <a:r>
              <a:rPr lang="en-US" altLang="en-US" sz="2800" dirty="0"/>
              <a:t> </a:t>
            </a:r>
          </a:p>
          <a:p>
            <a:pPr marL="0" indent="0" algn="ctr">
              <a:spcBef>
                <a:spcPts val="600"/>
              </a:spcBef>
              <a:buFontTx/>
              <a:buNone/>
              <a:defRPr/>
            </a:pPr>
            <a:endParaRPr lang="en-US" altLang="en-US" sz="2800" dirty="0"/>
          </a:p>
          <a:p>
            <a:pPr marL="0" indent="0" algn="ctr">
              <a:spcBef>
                <a:spcPts val="600"/>
              </a:spcBef>
              <a:buFontTx/>
              <a:buNone/>
              <a:defRPr/>
            </a:pPr>
            <a:r>
              <a:rPr lang="en-US" altLang="en-US" sz="2800" dirty="0"/>
              <a:t>E-Published in March 2020: </a:t>
            </a:r>
            <a:r>
              <a:rPr lang="en-US" sz="2000" u="sng" dirty="0">
                <a:hlinkClick r:id="rId2"/>
              </a:rPr>
              <a:t>https://www.practicalradonc.org/article/S1879-8500(20)30053-9/fulltext</a:t>
            </a:r>
            <a:r>
              <a:rPr lang="en-US" altLang="en-US" sz="2000" dirty="0"/>
              <a:t>; </a:t>
            </a:r>
          </a:p>
          <a:p>
            <a:pPr marL="0" indent="0" algn="ctr">
              <a:spcBef>
                <a:spcPts val="600"/>
              </a:spcBef>
              <a:buFontTx/>
              <a:buNone/>
              <a:defRPr/>
            </a:pPr>
            <a:r>
              <a:rPr lang="en-US" altLang="en-US" sz="2800" dirty="0"/>
              <a:t>Print Publishing in the May/June 2020 issue of </a:t>
            </a:r>
          </a:p>
          <a:p>
            <a:pPr marL="0" indent="0" algn="ctr">
              <a:spcBef>
                <a:spcPts val="600"/>
              </a:spcBef>
              <a:buFontTx/>
              <a:buNone/>
              <a:defRPr/>
            </a:pPr>
            <a:r>
              <a:rPr lang="en-US" altLang="en-US" sz="2800" dirty="0"/>
              <a:t>Practical Radiation Oncology (PRO)</a:t>
            </a:r>
            <a:endParaRPr lang="en-US" altLang="en-US" dirty="0">
              <a:solidFill>
                <a:schemeClr val="accent2"/>
              </a:solidFill>
            </a:endParaRPr>
          </a:p>
          <a:p>
            <a:endParaRPr lang="en-US" dirty="0"/>
          </a:p>
        </p:txBody>
      </p:sp>
    </p:spTree>
    <p:extLst>
      <p:ext uri="{BB962C8B-B14F-4D97-AF65-F5344CB8AC3E}">
        <p14:creationId xmlns:p14="http://schemas.microsoft.com/office/powerpoint/2010/main" val="27017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138545" y="152400"/>
            <a:ext cx="8548255" cy="1662287"/>
          </a:xfrm>
        </p:spPr>
        <p:txBody>
          <a:bodyPr anchor="t" anchorCtr="0">
            <a:normAutofit fontScale="90000"/>
          </a:bodyPr>
          <a:lstStyle/>
          <a:p>
            <a:r>
              <a:rPr lang="en-US" sz="3100" b="1" dirty="0">
                <a:solidFill>
                  <a:schemeClr val="tx2"/>
                </a:solidFill>
              </a:rPr>
              <a:t>KQ 4: What are the indications, appropriate dose-fractionation schedules, and timing of thoracic consolidation in patients with ES-SCLC?</a:t>
            </a:r>
            <a:br>
              <a:rPr lang="en-US" sz="4000" dirty="0">
                <a:solidFill>
                  <a:schemeClr val="tx2"/>
                </a:solidFill>
                <a:highlight>
                  <a:srgbClr val="FFFF00"/>
                </a:highlight>
              </a:rPr>
            </a:br>
            <a:br>
              <a:rPr lang="en-US" sz="4000" dirty="0">
                <a:solidFill>
                  <a:schemeClr val="tx2"/>
                </a:solidFill>
                <a:highlight>
                  <a:srgbClr val="FFFF00"/>
                </a:highlight>
              </a:rPr>
            </a:b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3" name="Table 2">
            <a:extLst>
              <a:ext uri="{FF2B5EF4-FFF2-40B4-BE49-F238E27FC236}">
                <a16:creationId xmlns:a16="http://schemas.microsoft.com/office/drawing/2014/main" id="{4D335678-8F18-4D0B-B102-7551B814EFA2}"/>
              </a:ext>
            </a:extLst>
          </p:cNvPr>
          <p:cNvGraphicFramePr>
            <a:graphicFrameLocks noGrp="1"/>
          </p:cNvGraphicFramePr>
          <p:nvPr>
            <p:extLst>
              <p:ext uri="{D42A27DB-BD31-4B8C-83A1-F6EECF244321}">
                <p14:modId xmlns:p14="http://schemas.microsoft.com/office/powerpoint/2010/main" val="1461012218"/>
              </p:ext>
            </p:extLst>
          </p:nvPr>
        </p:nvGraphicFramePr>
        <p:xfrm>
          <a:off x="457200" y="1814687"/>
          <a:ext cx="8229600" cy="3378862"/>
        </p:xfrm>
        <a:graphic>
          <a:graphicData uri="http://schemas.openxmlformats.org/drawingml/2006/table">
            <a:tbl>
              <a:tblPr firstRow="1" firstCol="1" bandRow="1"/>
              <a:tblGrid>
                <a:gridCol w="5283562">
                  <a:extLst>
                    <a:ext uri="{9D8B030D-6E8A-4147-A177-3AD203B41FA5}">
                      <a16:colId xmlns:a16="http://schemas.microsoft.com/office/drawing/2014/main" val="553728309"/>
                    </a:ext>
                  </a:extLst>
                </a:gridCol>
                <a:gridCol w="1726838">
                  <a:extLst>
                    <a:ext uri="{9D8B030D-6E8A-4147-A177-3AD203B41FA5}">
                      <a16:colId xmlns:a16="http://schemas.microsoft.com/office/drawing/2014/main" val="4056333863"/>
                    </a:ext>
                  </a:extLst>
                </a:gridCol>
                <a:gridCol w="1219200">
                  <a:extLst>
                    <a:ext uri="{9D8B030D-6E8A-4147-A177-3AD203B41FA5}">
                      <a16:colId xmlns:a16="http://schemas.microsoft.com/office/drawing/2014/main" val="1012581012"/>
                    </a:ext>
                  </a:extLst>
                </a:gridCol>
              </a:tblGrid>
              <a:tr h="500534">
                <a:tc>
                  <a:txBody>
                    <a:bodyPr/>
                    <a:lstStyle/>
                    <a:p>
                      <a:pPr algn="ctr">
                        <a:spcAft>
                          <a:spcPts val="0"/>
                        </a:spcAft>
                      </a:pPr>
                      <a:r>
                        <a:rPr lang="en-US" sz="1600" b="1" dirty="0">
                          <a:solidFill>
                            <a:srgbClr val="000000"/>
                          </a:solidFill>
                          <a:effectLst/>
                          <a:latin typeface="Calibri" panose="020F0502020204030204" pitchFamily="34" charset="0"/>
                          <a:cs typeface="Calibri" panose="020F0502020204030204" pitchFamily="34" charset="0"/>
                        </a:rPr>
                        <a:t>KQ4 Recommendations</a:t>
                      </a:r>
                      <a:endParaRPr lang="en-US" sz="1600" dirty="0">
                        <a:effectLst/>
                        <a:latin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Calibri" panose="020F0502020204030204" pitchFamily="34" charset="0"/>
                          <a:cs typeface="Calibri" panose="020F0502020204030204" pitchFamily="34" charset="0"/>
                        </a:rPr>
                        <a:t>Strength of Recommendation</a:t>
                      </a:r>
                      <a:endParaRPr lang="en-US" sz="1600" dirty="0">
                        <a:effectLst/>
                        <a:latin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Calibri" panose="020F0502020204030204" pitchFamily="34" charset="0"/>
                          <a:cs typeface="Calibri" panose="020F0502020204030204" pitchFamily="34" charset="0"/>
                        </a:rPr>
                        <a:t>Quality of Evidence</a:t>
                      </a:r>
                      <a:endParaRPr lang="en-US" sz="1600" dirty="0">
                        <a:effectLst/>
                        <a:latin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688692162"/>
                  </a:ext>
                </a:extLst>
              </a:tr>
              <a:tr h="639514">
                <a:tc>
                  <a:txBody>
                    <a:bodyPr/>
                    <a:lstStyle/>
                    <a:p>
                      <a:pPr marL="342900" marR="0" lvl="0" indent="-342900">
                        <a:lnSpc>
                          <a:spcPct val="115000"/>
                        </a:lnSpc>
                        <a:spcBef>
                          <a:spcPts val="0"/>
                        </a:spcBef>
                        <a:spcAft>
                          <a:spcPts val="0"/>
                        </a:spcAft>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patients with ES-SCLC with a response to chemotherapy alone but residual tumor in the thorax, thoracic RT is recommended.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052377"/>
                  </a:ext>
                </a:extLst>
              </a:tr>
              <a:tr h="1689511">
                <a:tc>
                  <a:txBody>
                    <a:bodyPr/>
                    <a:lstStyle/>
                    <a:p>
                      <a:pPr marL="344488" marR="0" lvl="0" indent="-344488">
                        <a:lnSpc>
                          <a:spcPct val="115000"/>
                        </a:lnSpc>
                        <a:spcBef>
                          <a:spcPts val="0"/>
                        </a:spcBef>
                        <a:spcAft>
                          <a:spcPts val="600"/>
                        </a:spcAft>
                        <a:buFont typeface="+mj-lt"/>
                        <a:buNone/>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For patients with ES-SCLC with a response to chemotherapy alone, thoracic RT to a dose of 3000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cGy</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 10 fractions is conditionally recommended.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marR="0" indent="0">
                        <a:lnSpc>
                          <a:spcPct val="115000"/>
                        </a:lnSpc>
                        <a:spcBef>
                          <a:spcPts val="0"/>
                        </a:spcBef>
                        <a:spcAft>
                          <a:spcPts val="0"/>
                        </a:spcAft>
                      </a:pPr>
                      <a:r>
                        <a:rPr lang="en-US" sz="1800" b="1" u="sng" dirty="0">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patients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expected to have a prolonged survival,</a:t>
                      </a:r>
                      <a:r>
                        <a:rPr lang="en-US" sz="1800" dirty="0">
                          <a:effectLst/>
                          <a:latin typeface="Calibri" panose="020F0502020204030204" pitchFamily="34" charset="0"/>
                          <a:ea typeface="Times New Roman" panose="02020603050405020304" pitchFamily="18" charset="0"/>
                          <a:cs typeface="Calibri" panose="020F0502020204030204" pitchFamily="34" charset="0"/>
                        </a:rPr>
                        <a:t> higher doses may be appropriate.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107869"/>
                  </a:ext>
                </a:extLst>
              </a:tr>
            </a:tbl>
          </a:graphicData>
        </a:graphic>
      </p:graphicFrame>
    </p:spTree>
    <p:extLst>
      <p:ext uri="{BB962C8B-B14F-4D97-AF65-F5344CB8AC3E}">
        <p14:creationId xmlns:p14="http://schemas.microsoft.com/office/powerpoint/2010/main" val="3429489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152400" y="228600"/>
            <a:ext cx="8534400" cy="1662287"/>
          </a:xfrm>
        </p:spPr>
        <p:txBody>
          <a:bodyPr anchor="t" anchorCtr="0">
            <a:normAutofit fontScale="90000"/>
          </a:bodyPr>
          <a:lstStyle/>
          <a:p>
            <a:r>
              <a:rPr lang="en-US" sz="3100" b="1" dirty="0">
                <a:solidFill>
                  <a:schemeClr val="tx2"/>
                </a:solidFill>
              </a:rPr>
              <a:t>KQ 4: What are the indications, appropriate dose-fractionation schedules, and timing of thoracic consolidation in patients with ES-SCLC?</a:t>
            </a:r>
            <a:br>
              <a:rPr lang="en-US" sz="2700" dirty="0">
                <a:solidFill>
                  <a:schemeClr val="tx2"/>
                </a:solidFill>
                <a:highlight>
                  <a:srgbClr val="FFFF00"/>
                </a:highlight>
              </a:rPr>
            </a:br>
            <a:br>
              <a:rPr lang="en-US" sz="2700" dirty="0">
                <a:solidFill>
                  <a:schemeClr val="tx2"/>
                </a:solidFill>
                <a:highlight>
                  <a:srgbClr val="FFFF00"/>
                </a:highlight>
              </a:rPr>
            </a:br>
            <a:br>
              <a:rPr lang="en-US" dirty="0">
                <a:highlight>
                  <a:srgbClr val="FFFF00"/>
                </a:highlight>
              </a:rPr>
            </a:br>
            <a:endParaRPr lang="en-US" dirty="0">
              <a:highlight>
                <a:srgbClr val="FFFF00"/>
              </a:highlight>
            </a:endParaRPr>
          </a:p>
        </p:txBody>
      </p:sp>
      <p:graphicFrame>
        <p:nvGraphicFramePr>
          <p:cNvPr id="2" name="Table 1">
            <a:extLst>
              <a:ext uri="{FF2B5EF4-FFF2-40B4-BE49-F238E27FC236}">
                <a16:creationId xmlns:a16="http://schemas.microsoft.com/office/drawing/2014/main" id="{A8F186E9-E7B9-4F2A-979E-D0B4B00E27B1}"/>
              </a:ext>
            </a:extLst>
          </p:cNvPr>
          <p:cNvGraphicFramePr>
            <a:graphicFrameLocks noGrp="1"/>
          </p:cNvGraphicFramePr>
          <p:nvPr>
            <p:extLst>
              <p:ext uri="{D42A27DB-BD31-4B8C-83A1-F6EECF244321}">
                <p14:modId xmlns:p14="http://schemas.microsoft.com/office/powerpoint/2010/main" val="3528440881"/>
              </p:ext>
            </p:extLst>
          </p:nvPr>
        </p:nvGraphicFramePr>
        <p:xfrm>
          <a:off x="342900" y="1890887"/>
          <a:ext cx="8458200" cy="3187419"/>
        </p:xfrm>
        <a:graphic>
          <a:graphicData uri="http://schemas.openxmlformats.org/drawingml/2006/table">
            <a:tbl>
              <a:tblPr firstRow="1" firstCol="1" bandRow="1"/>
              <a:tblGrid>
                <a:gridCol w="5029200">
                  <a:extLst>
                    <a:ext uri="{9D8B030D-6E8A-4147-A177-3AD203B41FA5}">
                      <a16:colId xmlns:a16="http://schemas.microsoft.com/office/drawing/2014/main" val="789763156"/>
                    </a:ext>
                  </a:extLst>
                </a:gridCol>
                <a:gridCol w="2097618">
                  <a:extLst>
                    <a:ext uri="{9D8B030D-6E8A-4147-A177-3AD203B41FA5}">
                      <a16:colId xmlns:a16="http://schemas.microsoft.com/office/drawing/2014/main" val="326663473"/>
                    </a:ext>
                  </a:extLst>
                </a:gridCol>
                <a:gridCol w="1331382">
                  <a:extLst>
                    <a:ext uri="{9D8B030D-6E8A-4147-A177-3AD203B41FA5}">
                      <a16:colId xmlns:a16="http://schemas.microsoft.com/office/drawing/2014/main" val="1143627656"/>
                    </a:ext>
                  </a:extLst>
                </a:gridCol>
              </a:tblGrid>
              <a:tr h="569365">
                <a:tc>
                  <a:txBody>
                    <a:bodyPr/>
                    <a:lstStyle/>
                    <a:p>
                      <a:pPr algn="ctr">
                        <a:spcAft>
                          <a:spcPts val="0"/>
                        </a:spcAft>
                      </a:pPr>
                      <a:r>
                        <a:rPr lang="en-US" sz="1800" b="1" dirty="0">
                          <a:solidFill>
                            <a:srgbClr val="000000"/>
                          </a:solidFill>
                          <a:effectLst/>
                          <a:latin typeface="+mn-lt"/>
                          <a:cs typeface="Calibri" panose="020F0502020204030204" pitchFamily="34" charset="0"/>
                        </a:rPr>
                        <a:t>KQ4 Recommendations</a:t>
                      </a:r>
                      <a:endParaRPr lang="en-US" sz="18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800" b="1">
                          <a:solidFill>
                            <a:srgbClr val="000000"/>
                          </a:solidFill>
                          <a:effectLst/>
                          <a:latin typeface="+mn-lt"/>
                          <a:cs typeface="Calibri" panose="020F0502020204030204" pitchFamily="34" charset="0"/>
                        </a:rPr>
                        <a:t>Strength of Recommendation</a:t>
                      </a:r>
                      <a:endParaRPr lang="en-US" sz="180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800" b="1" dirty="0">
                          <a:solidFill>
                            <a:srgbClr val="000000"/>
                          </a:solidFill>
                          <a:effectLst/>
                          <a:latin typeface="+mn-lt"/>
                          <a:cs typeface="Calibri" panose="020F0502020204030204" pitchFamily="34" charset="0"/>
                        </a:rPr>
                        <a:t>Quality of Evidence</a:t>
                      </a:r>
                      <a:endParaRPr lang="en-US" sz="18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55779247"/>
                  </a:ext>
                </a:extLst>
              </a:tr>
              <a:tr h="1059256">
                <a:tc>
                  <a:txBody>
                    <a:bodyPr/>
                    <a:lstStyle/>
                    <a:p>
                      <a:pPr marL="230188" marR="0" lvl="0" indent="-230188">
                        <a:lnSpc>
                          <a:spcPct val="115000"/>
                        </a:lnSpc>
                        <a:spcBef>
                          <a:spcPts val="0"/>
                        </a:spcBef>
                        <a:spcAft>
                          <a:spcPts val="0"/>
                        </a:spcAft>
                        <a:buFont typeface="+mj-lt"/>
                        <a:buNone/>
                      </a:pPr>
                      <a:r>
                        <a:rPr lang="en-US" sz="1800" dirty="0">
                          <a:effectLst/>
                          <a:latin typeface="+mn-lt"/>
                          <a:ea typeface="Times New Roman" panose="02020603050405020304" pitchFamily="18" charset="0"/>
                          <a:cs typeface="Calibri" panose="020F0502020204030204" pitchFamily="34" charset="0"/>
                        </a:rPr>
                        <a:t>3. For patients with ES-SCLC who will receive thoracic RT, the treatment should be given after completion of chemotherapy alone.</a:t>
                      </a:r>
                      <a:endParaRPr lang="en-US" sz="1800" dirty="0">
                        <a:effectLst/>
                        <a:latin typeface="+mn-lt"/>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mn-lt"/>
                          <a:ea typeface="Times New Roman" panose="02020603050405020304" pitchFamily="18" charset="0"/>
                          <a:cs typeface="Calibri" panose="020F0502020204030204" pitchFamily="34" charset="0"/>
                        </a:rPr>
                        <a:t>Strong</a:t>
                      </a:r>
                      <a:endParaRPr lang="en-US" sz="1800" b="1"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rgbClr val="000000"/>
                          </a:solidFill>
                          <a:effectLst/>
                          <a:latin typeface="+mn-lt"/>
                          <a:ea typeface="Times New Roman" panose="02020603050405020304" pitchFamily="18" charset="0"/>
                          <a:cs typeface="Calibri" panose="020F0502020204030204" pitchFamily="34" charset="0"/>
                        </a:rPr>
                        <a:t>High</a:t>
                      </a:r>
                      <a:endParaRPr lang="en-US" sz="1800" b="1"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413719"/>
                  </a:ext>
                </a:extLst>
              </a:tr>
              <a:tr h="1419380">
                <a:tc>
                  <a:txBody>
                    <a:bodyPr/>
                    <a:lstStyle/>
                    <a:p>
                      <a:pPr marL="230188" marR="0" lvl="0" indent="-230188">
                        <a:lnSpc>
                          <a:spcPct val="115000"/>
                        </a:lnSpc>
                        <a:spcBef>
                          <a:spcPts val="0"/>
                        </a:spcBef>
                        <a:spcAft>
                          <a:spcPts val="0"/>
                        </a:spcAft>
                        <a:buFont typeface="+mj-lt"/>
                        <a:buNone/>
                      </a:pPr>
                      <a:r>
                        <a:rPr lang="en-US" sz="1800" dirty="0">
                          <a:solidFill>
                            <a:srgbClr val="000000"/>
                          </a:solidFill>
                          <a:effectLst/>
                          <a:latin typeface="+mn-lt"/>
                          <a:ea typeface="Times New Roman" panose="02020603050405020304" pitchFamily="18" charset="0"/>
                          <a:cs typeface="Calibri" panose="020F0502020204030204" pitchFamily="34" charset="0"/>
                        </a:rPr>
                        <a:t>4. For patients with ES-SCLC with a response to chemotherapy and immunotherapy and residual disease in the thorax, thoracic RT to 3000 </a:t>
                      </a:r>
                      <a:r>
                        <a:rPr lang="en-US" sz="1800" dirty="0" err="1">
                          <a:solidFill>
                            <a:srgbClr val="000000"/>
                          </a:solidFill>
                          <a:effectLst/>
                          <a:latin typeface="+mn-lt"/>
                          <a:ea typeface="Times New Roman" panose="02020603050405020304" pitchFamily="18" charset="0"/>
                          <a:cs typeface="Calibri" panose="020F0502020204030204" pitchFamily="34" charset="0"/>
                        </a:rPr>
                        <a:t>cGy</a:t>
                      </a:r>
                      <a:r>
                        <a:rPr lang="en-US" sz="1800" dirty="0">
                          <a:solidFill>
                            <a:srgbClr val="000000"/>
                          </a:solidFill>
                          <a:effectLst/>
                          <a:latin typeface="+mn-lt"/>
                          <a:ea typeface="Times New Roman" panose="02020603050405020304" pitchFamily="18" charset="0"/>
                          <a:cs typeface="Calibri" panose="020F0502020204030204" pitchFamily="34" charset="0"/>
                        </a:rPr>
                        <a:t> in 10 fractions within 6 to 8 weeks is conditionally recommended.</a:t>
                      </a:r>
                      <a:endParaRPr lang="en-US" sz="1800" dirty="0">
                        <a:effectLst/>
                        <a:latin typeface="+mn-lt"/>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mn-lt"/>
                          <a:ea typeface="Times New Roman" panose="02020603050405020304" pitchFamily="18" charset="0"/>
                          <a:cs typeface="Calibri" panose="020F0502020204030204" pitchFamily="34" charset="0"/>
                        </a:rPr>
                        <a:t>Conditional</a:t>
                      </a:r>
                      <a:endParaRPr lang="en-US" sz="1800" b="1"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mn-lt"/>
                          <a:ea typeface="Times New Roman" panose="02020603050405020304" pitchFamily="18" charset="0"/>
                          <a:cs typeface="Calibri" panose="020F0502020204030204" pitchFamily="34" charset="0"/>
                        </a:rPr>
                        <a:t>Expert Opinion</a:t>
                      </a:r>
                      <a:endParaRPr lang="en-US" sz="1800" b="1"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2510850"/>
                  </a:ext>
                </a:extLst>
              </a:tr>
            </a:tbl>
          </a:graphicData>
        </a:graphic>
      </p:graphicFrame>
    </p:spTree>
    <p:extLst>
      <p:ext uri="{BB962C8B-B14F-4D97-AF65-F5344CB8AC3E}">
        <p14:creationId xmlns:p14="http://schemas.microsoft.com/office/powerpoint/2010/main" val="2313023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a:lstStyle/>
          <a:p>
            <a:r>
              <a:rPr lang="en-US" b="1" dirty="0">
                <a:solidFill>
                  <a:schemeClr val="tx2"/>
                </a:solidFill>
              </a:rPr>
              <a:t>Key Take Away Messages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a:xfrm>
            <a:off x="266700" y="1219200"/>
            <a:ext cx="8610600" cy="5059362"/>
          </a:xfrm>
        </p:spPr>
        <p:txBody>
          <a:bodyPr>
            <a:normAutofit/>
          </a:bodyPr>
          <a:lstStyle/>
          <a:p>
            <a:pPr>
              <a:lnSpc>
                <a:spcPct val="120000"/>
              </a:lnSpc>
              <a:spcBef>
                <a:spcPts val="0"/>
              </a:spcBef>
            </a:pPr>
            <a:r>
              <a:rPr lang="en-US" sz="1800" dirty="0"/>
              <a:t>After many decades of minimal progress in the treatment of SCLC, we now have novel therapeutics that have demonstrated significant improvement in survival</a:t>
            </a:r>
          </a:p>
          <a:p>
            <a:pPr>
              <a:lnSpc>
                <a:spcPct val="120000"/>
              </a:lnSpc>
              <a:spcBef>
                <a:spcPts val="0"/>
              </a:spcBef>
            </a:pPr>
            <a:r>
              <a:rPr lang="en-US" sz="1800" dirty="0"/>
              <a:t>For LS-SCLC</a:t>
            </a:r>
          </a:p>
          <a:p>
            <a:pPr lvl="1">
              <a:lnSpc>
                <a:spcPct val="120000"/>
              </a:lnSpc>
              <a:spcBef>
                <a:spcPts val="0"/>
              </a:spcBef>
            </a:pPr>
            <a:r>
              <a:rPr lang="en-US" sz="1800" dirty="0"/>
              <a:t>Recommendations are provided regarding dose, fractionation and timing of RT</a:t>
            </a:r>
          </a:p>
          <a:p>
            <a:pPr lvl="1">
              <a:lnSpc>
                <a:spcPct val="120000"/>
              </a:lnSpc>
              <a:spcBef>
                <a:spcPts val="0"/>
              </a:spcBef>
            </a:pPr>
            <a:r>
              <a:rPr lang="en-US" sz="1800" dirty="0"/>
              <a:t>Adjuvant RT is conditionally recommended in surgically resected patients</a:t>
            </a:r>
          </a:p>
          <a:p>
            <a:pPr lvl="1">
              <a:lnSpc>
                <a:spcPct val="120000"/>
              </a:lnSpc>
              <a:spcBef>
                <a:spcPts val="0"/>
              </a:spcBef>
            </a:pPr>
            <a:r>
              <a:rPr lang="en-US" sz="1800" dirty="0"/>
              <a:t>Conformal advanced treatment modalities are also strongly recommended</a:t>
            </a:r>
          </a:p>
          <a:p>
            <a:pPr lvl="1">
              <a:lnSpc>
                <a:spcPct val="120000"/>
              </a:lnSpc>
              <a:spcBef>
                <a:spcPts val="0"/>
              </a:spcBef>
            </a:pPr>
            <a:r>
              <a:rPr lang="en-US" sz="1800" dirty="0"/>
              <a:t>For patients with stage I-II node negative disease, SBRT is an effective treatment option </a:t>
            </a:r>
          </a:p>
          <a:p>
            <a:pPr lvl="1">
              <a:lnSpc>
                <a:spcPct val="120000"/>
              </a:lnSpc>
              <a:spcBef>
                <a:spcPts val="0"/>
              </a:spcBef>
            </a:pPr>
            <a:r>
              <a:rPr lang="en-US" sz="1800" dirty="0"/>
              <a:t>The decision to use prophylactic cranial irradiation versus MRI surveillance should be individualized </a:t>
            </a:r>
          </a:p>
          <a:p>
            <a:pPr>
              <a:lnSpc>
                <a:spcPct val="120000"/>
              </a:lnSpc>
              <a:spcBef>
                <a:spcPts val="0"/>
              </a:spcBef>
            </a:pPr>
            <a:r>
              <a:rPr lang="en-US" sz="1800" dirty="0"/>
              <a:t>For ES-SCLC</a:t>
            </a:r>
          </a:p>
          <a:p>
            <a:pPr lvl="1">
              <a:lnSpc>
                <a:spcPct val="120000"/>
              </a:lnSpc>
              <a:spcBef>
                <a:spcPts val="0"/>
              </a:spcBef>
            </a:pPr>
            <a:r>
              <a:rPr lang="en-US" sz="1800" dirty="0"/>
              <a:t>Thoracic RT after chemotherapy is recommended, including a conditional recommendation in patients with a response to chemotherapy and immunotherapy </a:t>
            </a:r>
          </a:p>
        </p:txBody>
      </p:sp>
    </p:spTree>
    <p:extLst>
      <p:ext uri="{BB962C8B-B14F-4D97-AF65-F5344CB8AC3E}">
        <p14:creationId xmlns:p14="http://schemas.microsoft.com/office/powerpoint/2010/main" val="123047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a:lstStyle/>
          <a:p>
            <a:r>
              <a:rPr lang="en-US" b="1" dirty="0">
                <a:solidFill>
                  <a:schemeClr val="tx2"/>
                </a:solidFill>
              </a:rPr>
              <a:t>Key Take Away Messages (</a:t>
            </a:r>
            <a:r>
              <a:rPr lang="en-US" b="1" dirty="0" err="1">
                <a:solidFill>
                  <a:schemeClr val="tx2"/>
                </a:solidFill>
              </a:rPr>
              <a:t>con’t</a:t>
            </a:r>
            <a:r>
              <a:rPr lang="en-US" b="1" dirty="0">
                <a:solidFill>
                  <a:schemeClr val="tx2"/>
                </a:solidFill>
              </a:rPr>
              <a:t>)</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a:xfrm>
            <a:off x="381000" y="1417638"/>
            <a:ext cx="8610600" cy="5059362"/>
          </a:xfrm>
        </p:spPr>
        <p:txBody>
          <a:bodyPr>
            <a:normAutofit/>
          </a:bodyPr>
          <a:lstStyle/>
          <a:p>
            <a:pPr>
              <a:lnSpc>
                <a:spcPct val="120000"/>
              </a:lnSpc>
              <a:spcBef>
                <a:spcPts val="0"/>
              </a:spcBef>
            </a:pPr>
            <a:r>
              <a:rPr lang="en-US" sz="2000" dirty="0"/>
              <a:t>The landscape in LS-SCLC will continue to evolve with the recently completed phase III CALGB 30610 trial assessing once or twice daily irradiation with concurrent chemotherapy and the recently initiated NRG LU005 phase II/III randomized trial assessing the role of immunotherapy with concurrent chemoradiation</a:t>
            </a:r>
          </a:p>
          <a:p>
            <a:pPr>
              <a:lnSpc>
                <a:spcPct val="120000"/>
              </a:lnSpc>
              <a:spcBef>
                <a:spcPts val="0"/>
              </a:spcBef>
            </a:pPr>
            <a:r>
              <a:rPr lang="en-US" sz="2000" dirty="0"/>
              <a:t>In ES-SCLC, trials using immunotherapy agents and other new therapeutic classes are ongoing</a:t>
            </a:r>
          </a:p>
          <a:p>
            <a:pPr>
              <a:lnSpc>
                <a:spcPct val="120000"/>
              </a:lnSpc>
              <a:spcBef>
                <a:spcPts val="0"/>
              </a:spcBef>
            </a:pPr>
            <a:r>
              <a:rPr lang="en-US" sz="2000" dirty="0"/>
              <a:t>ASTRO will evaluate the need to update these guidelines in the future</a:t>
            </a:r>
          </a:p>
        </p:txBody>
      </p:sp>
    </p:spTree>
    <p:extLst>
      <p:ext uri="{BB962C8B-B14F-4D97-AF65-F5344CB8AC3E}">
        <p14:creationId xmlns:p14="http://schemas.microsoft.com/office/powerpoint/2010/main" val="460600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9569"/>
            <a:ext cx="7886700" cy="934100"/>
          </a:xfrm>
        </p:spPr>
        <p:txBody>
          <a:bodyPr>
            <a:normAutofit/>
          </a:bodyPr>
          <a:lstStyle/>
          <a:p>
            <a:r>
              <a:rPr lang="en-US" b="1" dirty="0">
                <a:solidFill>
                  <a:schemeClr val="tx2"/>
                </a:solidFill>
              </a:rPr>
              <a:t>Guideline Task Force</a:t>
            </a:r>
          </a:p>
        </p:txBody>
      </p:sp>
      <p:sp>
        <p:nvSpPr>
          <p:cNvPr id="3" name="Content Placeholder 2"/>
          <p:cNvSpPr>
            <a:spLocks noGrp="1"/>
          </p:cNvSpPr>
          <p:nvPr>
            <p:ph idx="1"/>
          </p:nvPr>
        </p:nvSpPr>
        <p:spPr>
          <a:xfrm>
            <a:off x="304800" y="2624143"/>
            <a:ext cx="8610600" cy="3602831"/>
          </a:xfrm>
        </p:spPr>
        <p:txBody>
          <a:bodyPr numCol="2" spcCol="228600">
            <a:normAutofit fontScale="77500" lnSpcReduction="20000"/>
          </a:bodyPr>
          <a:lstStyle/>
          <a:p>
            <a:pPr marL="0" indent="0">
              <a:lnSpc>
                <a:spcPct val="120000"/>
              </a:lnSpc>
              <a:spcBef>
                <a:spcPts val="0"/>
              </a:spcBef>
              <a:buNone/>
            </a:pPr>
            <a:r>
              <a:rPr lang="en-US" sz="3600" b="1" dirty="0"/>
              <a:t>Members</a:t>
            </a:r>
            <a:r>
              <a:rPr lang="en-US" sz="2900" b="1" dirty="0"/>
              <a:t>	</a:t>
            </a:r>
          </a:p>
          <a:p>
            <a:pPr marL="457200" lvl="1">
              <a:lnSpc>
                <a:spcPct val="120000"/>
              </a:lnSpc>
              <a:spcBef>
                <a:spcPts val="0"/>
              </a:spcBef>
            </a:pPr>
            <a:r>
              <a:rPr lang="en-US" sz="2900" dirty="0"/>
              <a:t>Jeffrey A. Bogart, MD </a:t>
            </a:r>
          </a:p>
          <a:p>
            <a:pPr marL="457200" lvl="1">
              <a:lnSpc>
                <a:spcPct val="120000"/>
              </a:lnSpc>
              <a:spcBef>
                <a:spcPts val="0"/>
              </a:spcBef>
            </a:pPr>
            <a:r>
              <a:rPr lang="en-US" sz="2900" dirty="0"/>
              <a:t>Alvin R. Cabrera, MD</a:t>
            </a:r>
          </a:p>
          <a:p>
            <a:pPr marL="457200" lvl="1">
              <a:lnSpc>
                <a:spcPct val="120000"/>
              </a:lnSpc>
              <a:spcBef>
                <a:spcPts val="0"/>
              </a:spcBef>
            </a:pPr>
            <a:r>
              <a:rPr lang="en-US" sz="2900" dirty="0"/>
              <a:t>Megan E. Daly, MD</a:t>
            </a:r>
          </a:p>
          <a:p>
            <a:pPr marL="457200" lvl="1">
              <a:lnSpc>
                <a:spcPct val="120000"/>
              </a:lnSpc>
              <a:spcBef>
                <a:spcPts val="0"/>
              </a:spcBef>
            </a:pPr>
            <a:r>
              <a:rPr lang="es-ES" sz="2900" dirty="0"/>
              <a:t>Nicholas J. DeNunzio, MD, PhD</a:t>
            </a:r>
          </a:p>
          <a:p>
            <a:pPr marL="457200" lvl="1">
              <a:lnSpc>
                <a:spcPct val="120000"/>
              </a:lnSpc>
              <a:spcBef>
                <a:spcPts val="0"/>
              </a:spcBef>
            </a:pPr>
            <a:r>
              <a:rPr lang="en-US" sz="2900" dirty="0"/>
              <a:t>Frank Detterbeck, MD</a:t>
            </a:r>
          </a:p>
          <a:p>
            <a:pPr marL="457200" lvl="1">
              <a:lnSpc>
                <a:spcPct val="120000"/>
              </a:lnSpc>
              <a:spcBef>
                <a:spcPts val="0"/>
              </a:spcBef>
            </a:pPr>
            <a:r>
              <a:rPr lang="en-US" sz="2900" dirty="0"/>
              <a:t>Corinne Faivre-Finn, MD, PhD</a:t>
            </a:r>
          </a:p>
          <a:p>
            <a:pPr marL="461963" lvl="1">
              <a:lnSpc>
                <a:spcPct val="120000"/>
              </a:lnSpc>
              <a:spcBef>
                <a:spcPts val="0"/>
              </a:spcBef>
            </a:pPr>
            <a:r>
              <a:rPr lang="en-US" dirty="0"/>
              <a:t>Nancy Gatschet</a:t>
            </a:r>
          </a:p>
          <a:p>
            <a:pPr marL="461963" lvl="1">
              <a:lnSpc>
                <a:spcPct val="120000"/>
              </a:lnSpc>
              <a:spcBef>
                <a:spcPts val="0"/>
              </a:spcBef>
            </a:pPr>
            <a:r>
              <a:rPr lang="en-US" dirty="0"/>
              <a:t>Elizabeth Gore, MD</a:t>
            </a:r>
          </a:p>
          <a:p>
            <a:pPr marL="287338" lvl="1" indent="0">
              <a:lnSpc>
                <a:spcPct val="120000"/>
              </a:lnSpc>
              <a:spcBef>
                <a:spcPts val="0"/>
              </a:spcBef>
              <a:buNone/>
            </a:pPr>
            <a:endParaRPr lang="en-US" dirty="0"/>
          </a:p>
          <a:p>
            <a:pPr marL="573088" lvl="1">
              <a:lnSpc>
                <a:spcPct val="120000"/>
              </a:lnSpc>
              <a:spcBef>
                <a:spcPts val="0"/>
              </a:spcBef>
            </a:pPr>
            <a:endParaRPr lang="en-US" dirty="0"/>
          </a:p>
          <a:p>
            <a:pPr marL="573088" lvl="1">
              <a:lnSpc>
                <a:spcPct val="120000"/>
              </a:lnSpc>
              <a:spcBef>
                <a:spcPts val="0"/>
              </a:spcBef>
            </a:pPr>
            <a:r>
              <a:rPr lang="en-US" dirty="0"/>
              <a:t>Salma K. Jabbour, MD</a:t>
            </a:r>
          </a:p>
          <a:p>
            <a:pPr marL="573088" lvl="1">
              <a:lnSpc>
                <a:spcPct val="120000"/>
              </a:lnSpc>
              <a:spcBef>
                <a:spcPts val="0"/>
              </a:spcBef>
            </a:pPr>
            <a:r>
              <a:rPr lang="en-US" dirty="0"/>
              <a:t>Tim J. Kruser, MD</a:t>
            </a:r>
          </a:p>
          <a:p>
            <a:pPr marL="573088" lvl="1">
              <a:lnSpc>
                <a:spcPct val="120000"/>
              </a:lnSpc>
              <a:spcBef>
                <a:spcPts val="0"/>
              </a:spcBef>
            </a:pPr>
            <a:r>
              <a:rPr lang="en-US" dirty="0"/>
              <a:t>Bryan J. Schneider, MD</a:t>
            </a:r>
          </a:p>
          <a:p>
            <a:pPr marL="573088" lvl="1">
              <a:lnSpc>
                <a:spcPct val="120000"/>
              </a:lnSpc>
              <a:spcBef>
                <a:spcPts val="0"/>
              </a:spcBef>
            </a:pPr>
            <a:r>
              <a:rPr lang="en-US" dirty="0"/>
              <a:t>Ben Slotman, MD, PhD</a:t>
            </a:r>
          </a:p>
          <a:p>
            <a:pPr marL="573088" lvl="1">
              <a:lnSpc>
                <a:spcPct val="120000"/>
              </a:lnSpc>
              <a:spcBef>
                <a:spcPts val="0"/>
              </a:spcBef>
            </a:pPr>
            <a:r>
              <a:rPr lang="en-US" dirty="0"/>
              <a:t>Andrew Turrisi, MD</a:t>
            </a:r>
          </a:p>
          <a:p>
            <a:pPr marL="573088" lvl="1">
              <a:lnSpc>
                <a:spcPct val="120000"/>
              </a:lnSpc>
              <a:spcBef>
                <a:spcPts val="0"/>
              </a:spcBef>
            </a:pPr>
            <a:r>
              <a:rPr lang="en-US" dirty="0"/>
              <a:t>Abraham J. Wu, MD</a:t>
            </a:r>
          </a:p>
          <a:p>
            <a:pPr marL="573088" lvl="1">
              <a:lnSpc>
                <a:spcPct val="120000"/>
              </a:lnSpc>
              <a:spcBef>
                <a:spcPts val="0"/>
              </a:spcBef>
            </a:pPr>
            <a:r>
              <a:rPr lang="en-US" dirty="0"/>
              <a:t>Jing Zeng, MD</a:t>
            </a:r>
            <a:endParaRPr lang="en-US" dirty="0">
              <a:highlight>
                <a:srgbClr val="FFFF00"/>
              </a:highlight>
            </a:endParaRPr>
          </a:p>
        </p:txBody>
      </p:sp>
      <p:sp>
        <p:nvSpPr>
          <p:cNvPr id="5" name="TextBox 4">
            <a:extLst>
              <a:ext uri="{FF2B5EF4-FFF2-40B4-BE49-F238E27FC236}">
                <a16:creationId xmlns:a16="http://schemas.microsoft.com/office/drawing/2014/main" id="{21826811-C981-4FB7-AF17-20A50BEC5C6A}"/>
              </a:ext>
            </a:extLst>
          </p:cNvPr>
          <p:cNvSpPr txBox="1"/>
          <p:nvPr/>
        </p:nvSpPr>
        <p:spPr>
          <a:xfrm>
            <a:off x="628650" y="1293669"/>
            <a:ext cx="7886700" cy="1200329"/>
          </a:xfrm>
          <a:prstGeom prst="rect">
            <a:avLst/>
          </a:prstGeom>
          <a:noFill/>
        </p:spPr>
        <p:txBody>
          <a:bodyPr wrap="square" rtlCol="0">
            <a:spAutoFit/>
          </a:bodyPr>
          <a:lstStyle/>
          <a:p>
            <a:r>
              <a:rPr lang="en-US" sz="2800" b="1" dirty="0"/>
              <a:t>Chairs</a:t>
            </a:r>
          </a:p>
          <a:p>
            <a:pPr marL="557213" lvl="1" indent="-214313">
              <a:buFont typeface="Arial" panose="020B0604020202020204" pitchFamily="34" charset="0"/>
              <a:buChar char="•"/>
            </a:pPr>
            <a:r>
              <a:rPr lang="en-US" sz="2200" dirty="0"/>
              <a:t>Kenneth E. Rosenzweig, MD</a:t>
            </a:r>
          </a:p>
          <a:p>
            <a:pPr marL="557213" lvl="1" indent="-214313">
              <a:buFont typeface="Arial" panose="020B0604020202020204" pitchFamily="34" charset="0"/>
              <a:buChar char="•"/>
            </a:pPr>
            <a:r>
              <a:rPr lang="en-US" sz="2200" dirty="0"/>
              <a:t>Charles B. Simone, II, MD</a:t>
            </a:r>
            <a:endParaRPr lang="en-US" sz="2200" dirty="0">
              <a:highlight>
                <a:srgbClr val="FFFF00"/>
              </a:highlight>
            </a:endParaRPr>
          </a:p>
        </p:txBody>
      </p:sp>
    </p:spTree>
    <p:extLst>
      <p:ext uri="{BB962C8B-B14F-4D97-AF65-F5344CB8AC3E}">
        <p14:creationId xmlns:p14="http://schemas.microsoft.com/office/powerpoint/2010/main" val="61082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934100"/>
          </a:xfrm>
        </p:spPr>
        <p:txBody>
          <a:bodyPr/>
          <a:lstStyle/>
          <a:p>
            <a:r>
              <a:rPr lang="en-US" b="1" dirty="0">
                <a:solidFill>
                  <a:schemeClr val="tx2"/>
                </a:solidFill>
              </a:rPr>
              <a:t>Task Force Composition</a:t>
            </a:r>
          </a:p>
        </p:txBody>
      </p:sp>
      <p:sp>
        <p:nvSpPr>
          <p:cNvPr id="3" name="Content Placeholder 2"/>
          <p:cNvSpPr>
            <a:spLocks noGrp="1"/>
          </p:cNvSpPr>
          <p:nvPr>
            <p:ph idx="1"/>
          </p:nvPr>
        </p:nvSpPr>
        <p:spPr>
          <a:xfrm>
            <a:off x="628650" y="1676400"/>
            <a:ext cx="7886700" cy="3813573"/>
          </a:xfrm>
        </p:spPr>
        <p:txBody>
          <a:bodyPr>
            <a:normAutofit lnSpcReduction="10000"/>
          </a:bodyPr>
          <a:lstStyle/>
          <a:p>
            <a:pPr>
              <a:defRPr/>
            </a:pPr>
            <a:r>
              <a:rPr lang="en-US" sz="2000" dirty="0">
                <a:solidFill>
                  <a:schemeClr val="tx1"/>
                </a:solidFill>
              </a:rPr>
              <a:t>Radiation oncology</a:t>
            </a:r>
          </a:p>
          <a:p>
            <a:pPr lvl="1">
              <a:lnSpc>
                <a:spcPct val="120000"/>
              </a:lnSpc>
              <a:spcBef>
                <a:spcPts val="0"/>
              </a:spcBef>
              <a:defRPr/>
            </a:pPr>
            <a:r>
              <a:rPr lang="en-US" sz="1800" dirty="0"/>
              <a:t>Drawn from academic practice, private or community practice, and the Veterans Health Administration system </a:t>
            </a:r>
          </a:p>
          <a:p>
            <a:pPr lvl="1">
              <a:lnSpc>
                <a:spcPct val="120000"/>
              </a:lnSpc>
              <a:spcBef>
                <a:spcPts val="0"/>
              </a:spcBef>
              <a:defRPr/>
            </a:pPr>
            <a:r>
              <a:rPr lang="en-US" sz="1800" dirty="0"/>
              <a:t>Include a RO resident and a member of the Guidelines Subcommittee</a:t>
            </a:r>
          </a:p>
          <a:p>
            <a:pPr marL="342900" lvl="1" indent="0">
              <a:buNone/>
              <a:defRPr/>
            </a:pPr>
            <a:endParaRPr lang="en-US" sz="900" dirty="0"/>
          </a:p>
          <a:p>
            <a:pPr>
              <a:defRPr/>
            </a:pPr>
            <a:r>
              <a:rPr lang="en-US" sz="2000" dirty="0">
                <a:solidFill>
                  <a:schemeClr val="tx1"/>
                </a:solidFill>
              </a:rPr>
              <a:t>Related specialties/disciplines</a:t>
            </a:r>
          </a:p>
          <a:p>
            <a:pPr lvl="1">
              <a:lnSpc>
                <a:spcPct val="120000"/>
              </a:lnSpc>
              <a:spcBef>
                <a:spcPts val="0"/>
              </a:spcBef>
              <a:defRPr/>
            </a:pPr>
            <a:r>
              <a:rPr lang="en-US" sz="1800" dirty="0"/>
              <a:t>Radiation oncology</a:t>
            </a:r>
          </a:p>
          <a:p>
            <a:pPr lvl="1">
              <a:lnSpc>
                <a:spcPct val="120000"/>
              </a:lnSpc>
              <a:spcBef>
                <a:spcPts val="0"/>
              </a:spcBef>
              <a:defRPr/>
            </a:pPr>
            <a:r>
              <a:rPr lang="en-US" sz="1800" dirty="0"/>
              <a:t>Medical oncology</a:t>
            </a:r>
          </a:p>
          <a:p>
            <a:pPr lvl="1">
              <a:lnSpc>
                <a:spcPct val="120000"/>
              </a:lnSpc>
              <a:spcBef>
                <a:spcPts val="0"/>
              </a:spcBef>
              <a:defRPr/>
            </a:pPr>
            <a:r>
              <a:rPr lang="en-US" sz="1800" dirty="0"/>
              <a:t>Thoracic surgery</a:t>
            </a:r>
          </a:p>
          <a:p>
            <a:pPr marL="0" lvl="1" indent="0">
              <a:lnSpc>
                <a:spcPct val="120000"/>
              </a:lnSpc>
              <a:spcBef>
                <a:spcPts val="0"/>
              </a:spcBef>
              <a:buNone/>
              <a:defRPr/>
            </a:pPr>
            <a:r>
              <a:rPr lang="en-US" sz="1800" dirty="0"/>
              <a:t>Non-RO physicians are nominated by their respective societies</a:t>
            </a:r>
          </a:p>
          <a:p>
            <a:pPr marL="0" lvl="1" indent="0">
              <a:lnSpc>
                <a:spcPct val="120000"/>
              </a:lnSpc>
              <a:spcBef>
                <a:spcPts val="0"/>
              </a:spcBef>
              <a:buNone/>
              <a:defRPr/>
            </a:pPr>
            <a:endParaRPr lang="en-US" sz="1200" dirty="0"/>
          </a:p>
          <a:p>
            <a:pPr>
              <a:defRPr/>
            </a:pPr>
            <a:r>
              <a:rPr lang="en-US" sz="2000" dirty="0">
                <a:solidFill>
                  <a:schemeClr val="tx1"/>
                </a:solidFill>
              </a:rPr>
              <a:t>Patient representative</a:t>
            </a:r>
            <a:endParaRPr lang="en-US" altLang="en-US" sz="2000" dirty="0">
              <a:solidFill>
                <a:schemeClr val="tx1"/>
              </a:solidFill>
            </a:endParaRPr>
          </a:p>
        </p:txBody>
      </p:sp>
    </p:spTree>
    <p:extLst>
      <p:ext uri="{BB962C8B-B14F-4D97-AF65-F5344CB8AC3E}">
        <p14:creationId xmlns:p14="http://schemas.microsoft.com/office/powerpoint/2010/main" val="206811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F543-50D6-431F-8469-BDF58ADF9EAB}"/>
              </a:ext>
            </a:extLst>
          </p:cNvPr>
          <p:cNvSpPr>
            <a:spLocks noGrp="1"/>
          </p:cNvSpPr>
          <p:nvPr>
            <p:ph type="title"/>
          </p:nvPr>
        </p:nvSpPr>
        <p:spPr>
          <a:xfrm>
            <a:off x="457200" y="137319"/>
            <a:ext cx="8229600" cy="792162"/>
          </a:xfrm>
        </p:spPr>
        <p:txBody>
          <a:bodyPr/>
          <a:lstStyle/>
          <a:p>
            <a:r>
              <a:rPr lang="en-US" b="1" dirty="0">
                <a:solidFill>
                  <a:schemeClr val="tx2"/>
                </a:solidFill>
              </a:rPr>
              <a:t>Introduction to Guideline</a:t>
            </a:r>
          </a:p>
        </p:txBody>
      </p:sp>
      <p:sp>
        <p:nvSpPr>
          <p:cNvPr id="3" name="Content Placeholder 2">
            <a:extLst>
              <a:ext uri="{FF2B5EF4-FFF2-40B4-BE49-F238E27FC236}">
                <a16:creationId xmlns:a16="http://schemas.microsoft.com/office/drawing/2014/main" id="{3FA28232-354D-49C0-83E5-B82816998495}"/>
              </a:ext>
            </a:extLst>
          </p:cNvPr>
          <p:cNvSpPr>
            <a:spLocks noGrp="1"/>
          </p:cNvSpPr>
          <p:nvPr>
            <p:ph idx="1"/>
          </p:nvPr>
        </p:nvSpPr>
        <p:spPr>
          <a:xfrm>
            <a:off x="266700" y="1028700"/>
            <a:ext cx="8610600" cy="4800600"/>
          </a:xfrm>
        </p:spPr>
        <p:txBody>
          <a:bodyPr>
            <a:normAutofit fontScale="62500" lnSpcReduction="20000"/>
          </a:bodyPr>
          <a:lstStyle/>
          <a:p>
            <a:pPr>
              <a:lnSpc>
                <a:spcPct val="120000"/>
              </a:lnSpc>
              <a:spcBef>
                <a:spcPts val="0"/>
              </a:spcBef>
              <a:spcAft>
                <a:spcPts val="600"/>
              </a:spcAft>
            </a:pPr>
            <a:r>
              <a:rPr lang="en-US" dirty="0"/>
              <a:t>Small cell lung cancer (SCLC) is the second most common thoracic malignancy and a leading cause of cancer mortality</a:t>
            </a:r>
          </a:p>
          <a:p>
            <a:pPr lvl="1">
              <a:lnSpc>
                <a:spcPct val="120000"/>
              </a:lnSpc>
              <a:spcBef>
                <a:spcPts val="0"/>
              </a:spcBef>
              <a:spcAft>
                <a:spcPts val="600"/>
              </a:spcAft>
            </a:pPr>
            <a:r>
              <a:rPr lang="en-US" dirty="0"/>
              <a:t>One-third of patients present with localized (limited stage, LS) disease, where the standard of care has been chemotherapy with early administration of concurrent twice-daily thoracic radiation therapy (RT) and prophylactic cranial irradiation (PCI)</a:t>
            </a:r>
          </a:p>
          <a:p>
            <a:pPr lvl="1">
              <a:lnSpc>
                <a:spcPct val="120000"/>
              </a:lnSpc>
              <a:spcBef>
                <a:spcPts val="0"/>
              </a:spcBef>
              <a:spcAft>
                <a:spcPts val="600"/>
              </a:spcAft>
            </a:pPr>
            <a:r>
              <a:rPr lang="en-US" dirty="0"/>
              <a:t>Two-thirds of patients present with metastatic (extensive stage, ES) disease, where the standard of care has been chemotherapy alone with or without PCI</a:t>
            </a:r>
          </a:p>
          <a:p>
            <a:pPr lvl="1">
              <a:lnSpc>
                <a:spcPct val="120000"/>
              </a:lnSpc>
              <a:spcBef>
                <a:spcPts val="0"/>
              </a:spcBef>
              <a:spcAft>
                <a:spcPts val="600"/>
              </a:spcAft>
            </a:pPr>
            <a:r>
              <a:rPr lang="en-US" dirty="0"/>
              <a:t>Over the past 30 years, there has been only incremental progress in the treatment of SCLC and outcomes until recently</a:t>
            </a:r>
          </a:p>
          <a:p>
            <a:pPr marL="457200" lvl="1" indent="0">
              <a:lnSpc>
                <a:spcPct val="120000"/>
              </a:lnSpc>
              <a:spcBef>
                <a:spcPts val="0"/>
              </a:spcBef>
              <a:buNone/>
            </a:pPr>
            <a:endParaRPr lang="en-US" dirty="0"/>
          </a:p>
          <a:p>
            <a:pPr>
              <a:lnSpc>
                <a:spcPct val="120000"/>
              </a:lnSpc>
              <a:spcBef>
                <a:spcPts val="0"/>
              </a:spcBef>
            </a:pPr>
            <a:r>
              <a:rPr lang="en-US" dirty="0"/>
              <a:t>Multiple high-impact phase III clinical trials reported for both LS- and ES-SCLC have challenged traditional RT practices</a:t>
            </a:r>
          </a:p>
          <a:p>
            <a:pPr marL="0" indent="0">
              <a:lnSpc>
                <a:spcPct val="120000"/>
              </a:lnSpc>
              <a:spcBef>
                <a:spcPts val="0"/>
              </a:spcBef>
              <a:buNone/>
            </a:pPr>
            <a:endParaRPr lang="en-US" dirty="0"/>
          </a:p>
          <a:p>
            <a:pPr>
              <a:lnSpc>
                <a:spcPct val="120000"/>
              </a:lnSpc>
              <a:spcBef>
                <a:spcPts val="0"/>
              </a:spcBef>
            </a:pPr>
            <a:r>
              <a:rPr lang="en-US" dirty="0"/>
              <a:t>With these seminal publications, along with the advent of new RT approaches to treat SCLC, ASTRO created this guideline to inform clinical care </a:t>
            </a:r>
          </a:p>
          <a:p>
            <a:pPr marL="0" indent="0">
              <a:lnSpc>
                <a:spcPct val="120000"/>
              </a:lnSpc>
              <a:spcBef>
                <a:spcPts val="0"/>
              </a:spcBef>
              <a:buNone/>
            </a:pPr>
            <a:endParaRPr lang="en-US" dirty="0"/>
          </a:p>
        </p:txBody>
      </p:sp>
    </p:spTree>
    <p:extLst>
      <p:ext uri="{BB962C8B-B14F-4D97-AF65-F5344CB8AC3E}">
        <p14:creationId xmlns:p14="http://schemas.microsoft.com/office/powerpoint/2010/main" val="305590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Guideline Scope</a:t>
            </a:r>
          </a:p>
        </p:txBody>
      </p:sp>
      <p:sp>
        <p:nvSpPr>
          <p:cNvPr id="3" name="Content Placeholder 2"/>
          <p:cNvSpPr>
            <a:spLocks noGrp="1"/>
          </p:cNvSpPr>
          <p:nvPr>
            <p:ph idx="1"/>
          </p:nvPr>
        </p:nvSpPr>
        <p:spPr>
          <a:xfrm>
            <a:off x="457200" y="1905000"/>
            <a:ext cx="8229600" cy="4525963"/>
          </a:xfrm>
        </p:spPr>
        <p:txBody>
          <a:bodyPr>
            <a:normAutofit/>
          </a:bodyPr>
          <a:lstStyle/>
          <a:p>
            <a:pPr marL="0" indent="0" algn="ctr">
              <a:buNone/>
            </a:pPr>
            <a:r>
              <a:rPr lang="en-US" dirty="0">
                <a:solidFill>
                  <a:srgbClr val="000000"/>
                </a:solidFill>
              </a:rPr>
              <a:t>To provide recommendations on thoracic RT for l</a:t>
            </a:r>
            <a:r>
              <a:rPr lang="en-US" dirty="0"/>
              <a:t>imited-stage (LS)-SCLC</a:t>
            </a:r>
            <a:r>
              <a:rPr lang="en-US" dirty="0">
                <a:solidFill>
                  <a:srgbClr val="000000"/>
                </a:solidFill>
              </a:rPr>
              <a:t>, SBRT for stage I and II node negative SCLC, prophylactic cranial irradiation for </a:t>
            </a:r>
            <a:r>
              <a:rPr lang="en-US" dirty="0"/>
              <a:t>LS- </a:t>
            </a:r>
            <a:r>
              <a:rPr lang="en-US" dirty="0">
                <a:solidFill>
                  <a:srgbClr val="000000"/>
                </a:solidFill>
              </a:rPr>
              <a:t>and extensive-stage (ES)-SCLC, and thoracic RT consolidation in ES-SCLC with the goal of best informing clinical care.</a:t>
            </a:r>
          </a:p>
        </p:txBody>
      </p:sp>
    </p:spTree>
    <p:extLst>
      <p:ext uri="{BB962C8B-B14F-4D97-AF65-F5344CB8AC3E}">
        <p14:creationId xmlns:p14="http://schemas.microsoft.com/office/powerpoint/2010/main" val="165849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886700" cy="857726"/>
          </a:xfrm>
        </p:spPr>
        <p:txBody>
          <a:bodyPr/>
          <a:lstStyle/>
          <a:p>
            <a:r>
              <a:rPr lang="en-US" b="1" dirty="0">
                <a:solidFill>
                  <a:schemeClr val="tx2"/>
                </a:solidFill>
              </a:rPr>
              <a:t>Systematic Review</a:t>
            </a:r>
          </a:p>
        </p:txBody>
      </p:sp>
      <p:sp>
        <p:nvSpPr>
          <p:cNvPr id="3" name="Content Placeholder 2"/>
          <p:cNvSpPr>
            <a:spLocks noGrp="1"/>
          </p:cNvSpPr>
          <p:nvPr>
            <p:ph idx="1"/>
          </p:nvPr>
        </p:nvSpPr>
        <p:spPr>
          <a:xfrm>
            <a:off x="397192" y="1371600"/>
            <a:ext cx="8349615" cy="4724400"/>
          </a:xfrm>
        </p:spPr>
        <p:txBody>
          <a:bodyPr lIns="0" tIns="0" rIns="0" bIns="0">
            <a:noAutofit/>
          </a:bodyPr>
          <a:lstStyle/>
          <a:p>
            <a:pPr>
              <a:spcBef>
                <a:spcPts val="225"/>
              </a:spcBef>
            </a:pPr>
            <a:r>
              <a:rPr lang="en-US" altLang="en-US" sz="2000" dirty="0"/>
              <a:t>MEDLINE® PubMed - 7/1998 – 12/2018</a:t>
            </a:r>
          </a:p>
          <a:p>
            <a:pPr lvl="1">
              <a:spcBef>
                <a:spcPts val="0"/>
              </a:spcBef>
              <a:spcAft>
                <a:spcPts val="225"/>
              </a:spcAft>
            </a:pPr>
            <a:r>
              <a:rPr lang="en-US" altLang="en-US" sz="1800" dirty="0"/>
              <a:t>Both MeSH terms and text words used which were supplemented with </a:t>
            </a:r>
            <a:r>
              <a:rPr lang="en-US" altLang="en-US" sz="1800" dirty="0" err="1"/>
              <a:t>handsearches</a:t>
            </a:r>
            <a:endParaRPr lang="en-US" altLang="en-US" sz="1800" dirty="0"/>
          </a:p>
          <a:p>
            <a:pPr marL="344488" lvl="1" indent="-344488">
              <a:spcBef>
                <a:spcPts val="0"/>
              </a:spcBef>
              <a:spcAft>
                <a:spcPts val="225"/>
              </a:spcAft>
              <a:buFont typeface="Arial" panose="020B0604020202020204" pitchFamily="34" charset="0"/>
              <a:buChar char="•"/>
            </a:pPr>
            <a:r>
              <a:rPr lang="en-US" altLang="en-US" sz="2000" u="sng" dirty="0"/>
              <a:t>Outcomes</a:t>
            </a:r>
            <a:r>
              <a:rPr lang="en-US" altLang="en-US" sz="2000" dirty="0"/>
              <a:t>: overall, progression-free, and metastasis-free survival; local and nodal control; toxicity; and quality of life</a:t>
            </a:r>
          </a:p>
          <a:p>
            <a:pPr>
              <a:spcBef>
                <a:spcPts val="225"/>
              </a:spcBef>
              <a:spcAft>
                <a:spcPts val="225"/>
              </a:spcAft>
            </a:pPr>
            <a:r>
              <a:rPr lang="en-US" altLang="en-US" sz="2000" u="sng" dirty="0"/>
              <a:t>Inclusion</a:t>
            </a:r>
            <a:r>
              <a:rPr lang="en-US" altLang="en-US" sz="2000" dirty="0"/>
              <a:t>: adults with a diagnosis of SCLC receiving RT </a:t>
            </a:r>
          </a:p>
          <a:p>
            <a:pPr marL="0" indent="0">
              <a:spcBef>
                <a:spcPts val="225"/>
              </a:spcBef>
              <a:spcAft>
                <a:spcPts val="225"/>
              </a:spcAft>
              <a:buNone/>
            </a:pPr>
            <a:r>
              <a:rPr lang="en-US" altLang="en-US" sz="2000" dirty="0"/>
              <a:t>	- Minimum study patient numbers varied by key question and type of 	study (see full guideline for details)</a:t>
            </a:r>
          </a:p>
          <a:p>
            <a:pPr>
              <a:spcBef>
                <a:spcPts val="225"/>
              </a:spcBef>
              <a:spcAft>
                <a:spcPts val="225"/>
              </a:spcAft>
            </a:pPr>
            <a:r>
              <a:rPr lang="en-US" altLang="en-US" sz="2000" u="sng" dirty="0"/>
              <a:t>Exclusion</a:t>
            </a:r>
            <a:r>
              <a:rPr lang="en-US" altLang="en-US" sz="2000" dirty="0"/>
              <a:t>: Preclinical/non-human studies, </a:t>
            </a:r>
            <a:r>
              <a:rPr lang="en-US" altLang="en-US" sz="2000" dirty="0" err="1"/>
              <a:t>dosimetric</a:t>
            </a:r>
            <a:r>
              <a:rPr lang="en-US" altLang="en-US" sz="2000" dirty="0"/>
              <a:t> studies without clinical outcomes, studies available in abstract only, health economics or cost analysis studies, review articles, and comments or editorials </a:t>
            </a:r>
          </a:p>
          <a:p>
            <a:pPr marL="0" indent="0">
              <a:spcBef>
                <a:spcPts val="225"/>
              </a:spcBef>
              <a:spcAft>
                <a:spcPts val="225"/>
              </a:spcAft>
              <a:buNone/>
            </a:pPr>
            <a:endParaRPr lang="en-US" altLang="en-US" sz="2000" dirty="0"/>
          </a:p>
          <a:p>
            <a:pPr>
              <a:spcBef>
                <a:spcPts val="225"/>
              </a:spcBef>
              <a:spcAft>
                <a:spcPts val="225"/>
              </a:spcAft>
            </a:pPr>
            <a:r>
              <a:rPr lang="en-US" altLang="en-US" sz="2000" dirty="0"/>
              <a:t>781 abstracts retrieved </a:t>
            </a:r>
            <a:r>
              <a:rPr lang="en-US" altLang="en-US" sz="2000" dirty="0">
                <a:sym typeface="Wingdings" panose="05000000000000000000" pitchFamily="2" charset="2"/>
              </a:rPr>
              <a:t> 129 articles included and abstracted into evidence tables</a:t>
            </a:r>
            <a:endParaRPr lang="en-US" altLang="en-US" sz="2000" dirty="0"/>
          </a:p>
        </p:txBody>
      </p:sp>
    </p:spTree>
    <p:extLst>
      <p:ext uri="{BB962C8B-B14F-4D97-AF65-F5344CB8AC3E}">
        <p14:creationId xmlns:p14="http://schemas.microsoft.com/office/powerpoint/2010/main" val="1670090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7C99-5C4D-4D62-B58A-88759AA8CBC6}"/>
              </a:ext>
            </a:extLst>
          </p:cNvPr>
          <p:cNvSpPr>
            <a:spLocks noGrp="1"/>
          </p:cNvSpPr>
          <p:nvPr>
            <p:ph type="title"/>
          </p:nvPr>
        </p:nvSpPr>
        <p:spPr/>
        <p:txBody>
          <a:bodyPr/>
          <a:lstStyle/>
          <a:p>
            <a:r>
              <a:rPr lang="en-US" sz="4000" b="1" dirty="0">
                <a:solidFill>
                  <a:schemeClr val="tx2"/>
                </a:solidFill>
              </a:rPr>
              <a:t>Rating Strength of Recommendation</a:t>
            </a:r>
          </a:p>
        </p:txBody>
      </p:sp>
      <p:graphicFrame>
        <p:nvGraphicFramePr>
          <p:cNvPr id="4" name="Content Placeholder 3">
            <a:extLst>
              <a:ext uri="{FF2B5EF4-FFF2-40B4-BE49-F238E27FC236}">
                <a16:creationId xmlns:a16="http://schemas.microsoft.com/office/drawing/2014/main" id="{5B3EC7E7-C94A-41F7-BB55-EB0007DC9223}"/>
              </a:ext>
            </a:extLst>
          </p:cNvPr>
          <p:cNvGraphicFramePr>
            <a:graphicFrameLocks noGrp="1"/>
          </p:cNvGraphicFramePr>
          <p:nvPr>
            <p:ph idx="1"/>
          </p:nvPr>
        </p:nvGraphicFramePr>
        <p:xfrm>
          <a:off x="457200" y="987305"/>
          <a:ext cx="8229599" cy="5032496"/>
        </p:xfrm>
        <a:graphic>
          <a:graphicData uri="http://schemas.openxmlformats.org/drawingml/2006/table">
            <a:tbl>
              <a:tblPr firstRow="1" firstCol="1" bandRow="1"/>
              <a:tblGrid>
                <a:gridCol w="1447800">
                  <a:extLst>
                    <a:ext uri="{9D8B030D-6E8A-4147-A177-3AD203B41FA5}">
                      <a16:colId xmlns:a16="http://schemas.microsoft.com/office/drawing/2014/main" val="2002865223"/>
                    </a:ext>
                  </a:extLst>
                </a:gridCol>
                <a:gridCol w="3810000">
                  <a:extLst>
                    <a:ext uri="{9D8B030D-6E8A-4147-A177-3AD203B41FA5}">
                      <a16:colId xmlns:a16="http://schemas.microsoft.com/office/drawing/2014/main" val="653432284"/>
                    </a:ext>
                  </a:extLst>
                </a:gridCol>
                <a:gridCol w="1600200">
                  <a:extLst>
                    <a:ext uri="{9D8B030D-6E8A-4147-A177-3AD203B41FA5}">
                      <a16:colId xmlns:a16="http://schemas.microsoft.com/office/drawing/2014/main" val="1948342380"/>
                    </a:ext>
                  </a:extLst>
                </a:gridCol>
                <a:gridCol w="1371599">
                  <a:extLst>
                    <a:ext uri="{9D8B030D-6E8A-4147-A177-3AD203B41FA5}">
                      <a16:colId xmlns:a16="http://schemas.microsoft.com/office/drawing/2014/main" val="3297565004"/>
                    </a:ext>
                  </a:extLst>
                </a:gridCol>
              </a:tblGrid>
              <a:tr h="1259241">
                <a:tc gridSpan="4">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ASTRO’s recommendations are based on evaluation of multiple factors including the quality of evidence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individual</a:t>
                      </a:r>
                      <a:r>
                        <a:rPr lang="en-US" sz="1400" dirty="0">
                          <a:effectLst/>
                          <a:latin typeface="Calibri" panose="020F0502020204030204" pitchFamily="34" charset="0"/>
                          <a:ea typeface="Calibri" panose="020F0502020204030204" pitchFamily="34" charset="0"/>
                          <a:cs typeface="Times New Roman" panose="02020603050405020304" pitchFamily="18" charset="0"/>
                        </a:rPr>
                        <a:t> study quality, and panel consensus, all of which inform the strength of recommendation.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is based on the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body of evidence</a:t>
                      </a:r>
                      <a:r>
                        <a:rPr lang="en-US" sz="1400" dirty="0">
                          <a:effectLst/>
                          <a:latin typeface="Calibri" panose="020F0502020204030204" pitchFamily="34" charset="0"/>
                          <a:ea typeface="Calibri" panose="020F0502020204030204" pitchFamily="34" charset="0"/>
                          <a:cs typeface="Times New Roman" panose="02020603050405020304" pitchFamily="18" charset="0"/>
                        </a:rPr>
                        <a:t> available for a particular key question and includes consideration of number of studies, study design, adequacy of sample sizes, consistency of findings across studies, and generalizability of samples, settings, and treatments.</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5583342"/>
                  </a:ext>
                </a:extLst>
              </a:tr>
              <a:tr h="496206">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Strength of Recommendation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Definition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Overall </a:t>
                      </a:r>
                      <a:r>
                        <a:rPr lang="en-US" sz="1300" b="1"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3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Grade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Recommendation Wording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603072609"/>
                  </a:ext>
                </a:extLst>
              </a:tr>
              <a:tr h="1006385">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Strong</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clearly outweigh risks and burden, or risks and burden clearly outweigh benefits.</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All or almost all informed people would make the recommended choice.</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(usually high, moderate,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“Recommend/ Should”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700086"/>
                  </a:ext>
                </a:extLst>
              </a:tr>
              <a:tr h="2270664">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Conditional</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are finely balanced with risks and burden or appreciable uncertainty exists about the magnitude of benefits and risks. </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Most informed people would choose the recommended course of action, but a substantial number would not.</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 shared decision-making approach regarding patient values and preferences is particularly important.</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(usually moderate, low,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“Conditionally Recommend”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736203720"/>
                  </a:ext>
                </a:extLst>
              </a:tr>
            </a:tbl>
          </a:graphicData>
        </a:graphic>
      </p:graphicFrame>
    </p:spTree>
    <p:extLst>
      <p:ext uri="{BB962C8B-B14F-4D97-AF65-F5344CB8AC3E}">
        <p14:creationId xmlns:p14="http://schemas.microsoft.com/office/powerpoint/2010/main" val="400536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592EB5AC-37A7-4763-A84B-8B0C062F7EBD}"/>
              </a:ext>
            </a:extLst>
          </p:cNvPr>
          <p:cNvGraphicFramePr>
            <a:graphicFrameLocks noGrp="1"/>
          </p:cNvGraphicFramePr>
          <p:nvPr>
            <p:extLst>
              <p:ext uri="{D42A27DB-BD31-4B8C-83A1-F6EECF244321}">
                <p14:modId xmlns:p14="http://schemas.microsoft.com/office/powerpoint/2010/main" val="417776793"/>
              </p:ext>
            </p:extLst>
          </p:nvPr>
        </p:nvGraphicFramePr>
        <p:xfrm>
          <a:off x="304800" y="956957"/>
          <a:ext cx="8534400" cy="5037154"/>
        </p:xfrm>
        <a:graphic>
          <a:graphicData uri="http://schemas.openxmlformats.org/drawingml/2006/table">
            <a:tbl>
              <a:tblPr firstRow="1" firstCol="1" bandRow="1"/>
              <a:tblGrid>
                <a:gridCol w="1219200">
                  <a:extLst>
                    <a:ext uri="{9D8B030D-6E8A-4147-A177-3AD203B41FA5}">
                      <a16:colId xmlns:a16="http://schemas.microsoft.com/office/drawing/2014/main" val="67703140"/>
                    </a:ext>
                  </a:extLst>
                </a:gridCol>
                <a:gridCol w="4151586">
                  <a:extLst>
                    <a:ext uri="{9D8B030D-6E8A-4147-A177-3AD203B41FA5}">
                      <a16:colId xmlns:a16="http://schemas.microsoft.com/office/drawing/2014/main" val="3076066979"/>
                    </a:ext>
                  </a:extLst>
                </a:gridCol>
                <a:gridCol w="3163614">
                  <a:extLst>
                    <a:ext uri="{9D8B030D-6E8A-4147-A177-3AD203B41FA5}">
                      <a16:colId xmlns:a16="http://schemas.microsoft.com/office/drawing/2014/main" val="4094062684"/>
                    </a:ext>
                  </a:extLst>
                </a:gridCol>
              </a:tblGrid>
              <a:tr h="475505">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Overall QoE Grade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59055" marR="48895"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Type/Quality of Study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Evidence Interpretation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928952387"/>
                  </a:ext>
                </a:extLst>
              </a:tr>
              <a:tr h="61316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High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or more well-conducted and highly-generalizable RCTs or meta-analyses of such trials.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80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very likely to lie close to the estimate of the effect based on the body of evidence.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336519"/>
                  </a:ext>
                </a:extLst>
              </a:tr>
              <a:tr h="1235528">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well-conducted and highly-generalizable RCT or a meta-analysis of such trials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RCTs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strong observational studies with consistent findings.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likely to be close to the estimate of the effect based on the body of evidence, but it is possible that it is substantially different.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412336"/>
                  </a:ext>
                </a:extLst>
              </a:tr>
              <a:tr h="152260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RCT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or more RCTs with serious deficiencies of procedure or generalizability or extremely small sample sizes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observational studies with inconsistent findings, small sample sizes, or other problems that potentially confound interpretation of data.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may be substantially different from the estimate of the effect. There is a risk that future research may significantly alter the estimate of the effect size or the interpretation of the results.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5599913"/>
                  </a:ext>
                </a:extLst>
              </a:tr>
              <a:tr h="1139839">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Expert Opinion†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Consensus of the panel based on clinical judgment and experience, due to absence of evidence or limitations in evidence.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0541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Strong consensus (≥90%) of the panel guides the recommendation despite insufficient evidence to discern the true magnitude and direction of the net effect. Further research may better inform the topic.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6459878"/>
                  </a:ext>
                </a:extLst>
              </a:tr>
            </a:tbl>
          </a:graphicData>
        </a:graphic>
      </p:graphicFrame>
      <p:sp>
        <p:nvSpPr>
          <p:cNvPr id="2" name="Title 1">
            <a:extLst>
              <a:ext uri="{FF2B5EF4-FFF2-40B4-BE49-F238E27FC236}">
                <a16:creationId xmlns:a16="http://schemas.microsoft.com/office/drawing/2014/main" id="{2E5D0D6C-7416-4FDD-A5CE-70CB2B5AB8E2}"/>
              </a:ext>
            </a:extLst>
          </p:cNvPr>
          <p:cNvSpPr>
            <a:spLocks noGrp="1"/>
          </p:cNvSpPr>
          <p:nvPr>
            <p:ph type="title"/>
          </p:nvPr>
        </p:nvSpPr>
        <p:spPr>
          <a:xfrm>
            <a:off x="457200" y="205091"/>
            <a:ext cx="8229600" cy="1143000"/>
          </a:xfrm>
        </p:spPr>
        <p:txBody>
          <a:bodyPr/>
          <a:lstStyle/>
          <a:p>
            <a:r>
              <a:rPr lang="en-US" sz="4000" b="1" dirty="0">
                <a:solidFill>
                  <a:schemeClr val="tx2"/>
                </a:solidFill>
              </a:rPr>
              <a:t>Rating Quality of Evidence</a:t>
            </a:r>
          </a:p>
        </p:txBody>
      </p:sp>
    </p:spTree>
    <p:extLst>
      <p:ext uri="{BB962C8B-B14F-4D97-AF65-F5344CB8AC3E}">
        <p14:creationId xmlns:p14="http://schemas.microsoft.com/office/powerpoint/2010/main" val="3586728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3274</TotalTime>
  <Words>2431</Words>
  <Application>Microsoft Office PowerPoint</Application>
  <PresentationFormat>On-screen Show (4:3)</PresentationFormat>
  <Paragraphs>234</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Lucida Grande</vt:lpstr>
      <vt:lpstr>Symbol</vt:lpstr>
      <vt:lpstr>Office Theme</vt:lpstr>
      <vt:lpstr>Radiation Therapy for Small Cell Lung Cancer: An ASTRO Clinical Practice Guideline  Developed in collaboration with the American College of Chest Physicians (CHEST) and American Society for Clinical Oncology  Endorsed by the American College of Chest Physicians (CHEST), European Society of Radiotherapy, International Association for the Study of Lung Cancer and the Royal Australian and New Zealand College of Radiologists</vt:lpstr>
      <vt:lpstr>Citation</vt:lpstr>
      <vt:lpstr>Guideline Task Force</vt:lpstr>
      <vt:lpstr>Task Force Composition</vt:lpstr>
      <vt:lpstr>Introduction to Guideline</vt:lpstr>
      <vt:lpstr>Guideline Scope</vt:lpstr>
      <vt:lpstr>Systematic Review</vt:lpstr>
      <vt:lpstr>Rating Strength of Recommendation</vt:lpstr>
      <vt:lpstr>Rating Quality of Evidence</vt:lpstr>
      <vt:lpstr>Consensus Methodology</vt:lpstr>
      <vt:lpstr>KQ 1: What are the indications, appropriate dose-fractionation schedules, techniques, and timing of thoracic RT for LS-SCLC?   </vt:lpstr>
      <vt:lpstr>KQ 1: What are the indications, appropriate dose-fractionation schedules, techniques, and timing of thoracic RT for LS-SCLC?   </vt:lpstr>
      <vt:lpstr>KQ 1: What are the indications, appropriate dose-fractionation schedules, techniques, and timing of thoracic RT for LS-SCLC?   </vt:lpstr>
      <vt:lpstr>KQ 2: What is the role of SBRT compared to conventional RT in stage I or II node negative SCLC?   </vt:lpstr>
      <vt:lpstr>KQ 2: What is the role of SBRT compared to conventional RT in stage I or II node negative SCLC?   </vt:lpstr>
      <vt:lpstr>KQ 3: What are the indications, appropriate dose-fractionation schedules and timing of prophylactic cranial RT for LS-SCLC and ES-SCLC?   </vt:lpstr>
      <vt:lpstr>KQ 3: What are the indications, appropriate dose-fractionation schedules and timing of prophylactic cranial RT for LS-SCLC and ES-SCLC?   </vt:lpstr>
      <vt:lpstr>KQ 3: What are the indications, appropriate dose-fractionation schedules and timing of prophylactic cranial RT for LS-SCLC and ES-SCLC?   </vt:lpstr>
      <vt:lpstr>KQ 4: What are the indications, appropriate dose-fractionation schedules, and timing of thoracic consolidation in patients with ES-SCLC?   </vt:lpstr>
      <vt:lpstr>KQ 4: What are the indications, appropriate dose-fractionation schedules, and timing of thoracic consolidation in patients with ES-SCLC?     </vt:lpstr>
      <vt:lpstr>KQ 4: What are the indications, appropriate dose-fractionation schedules, and timing of thoracic consolidation in patients with ES-SCLC?   </vt:lpstr>
      <vt:lpstr>Key Take Away Messages</vt:lpstr>
      <vt:lpstr>Key Take Away Messages (con’t)</vt:lpstr>
    </vt:vector>
  </TitlesOfParts>
  <Company>ASTRO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Reese</dc:creator>
  <cp:lastModifiedBy>Beth Bukata</cp:lastModifiedBy>
  <cp:revision>89</cp:revision>
  <dcterms:created xsi:type="dcterms:W3CDTF">2009-06-18T17:06:22Z</dcterms:created>
  <dcterms:modified xsi:type="dcterms:W3CDTF">2020-03-29T09:37:36Z</dcterms:modified>
</cp:coreProperties>
</file>