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366" r:id="rId5"/>
    <p:sldId id="501" r:id="rId6"/>
    <p:sldId id="367" r:id="rId7"/>
    <p:sldId id="361" r:id="rId8"/>
    <p:sldId id="503" r:id="rId9"/>
    <p:sldId id="376" r:id="rId10"/>
    <p:sldId id="373" r:id="rId11"/>
    <p:sldId id="377" r:id="rId12"/>
    <p:sldId id="292" r:id="rId13"/>
    <p:sldId id="288" r:id="rId14"/>
    <p:sldId id="365" r:id="rId15"/>
    <p:sldId id="518" r:id="rId16"/>
    <p:sldId id="512" r:id="rId17"/>
    <p:sldId id="511" r:id="rId18"/>
    <p:sldId id="529" r:id="rId19"/>
    <p:sldId id="533" r:id="rId20"/>
    <p:sldId id="515" r:id="rId21"/>
    <p:sldId id="519" r:id="rId22"/>
    <p:sldId id="504" r:id="rId23"/>
    <p:sldId id="513" r:id="rId24"/>
    <p:sldId id="520" r:id="rId25"/>
    <p:sldId id="506" r:id="rId26"/>
    <p:sldId id="521" r:id="rId27"/>
    <p:sldId id="507" r:id="rId28"/>
    <p:sldId id="534" r:id="rId29"/>
    <p:sldId id="502" r:id="rId30"/>
    <p:sldId id="52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4" clrIdx="0">
    <p:extLst>
      <p:ext uri="{19B8F6BF-5375-455C-9EA6-DF929625EA0E}">
        <p15:presenceInfo xmlns:p15="http://schemas.microsoft.com/office/powerpoint/2012/main" userId="S-1-5-21-1861638709-1283135096-1537874043-5630" providerId="AD"/>
      </p:ext>
    </p:extLst>
  </p:cmAuthor>
  <p:cmAuthor id="2" name="Lisa Bradfield" initials="LB [2]" lastIdx="25" clrIdx="1">
    <p:extLst>
      <p:ext uri="{19B8F6BF-5375-455C-9EA6-DF929625EA0E}">
        <p15:presenceInfo xmlns:p15="http://schemas.microsoft.com/office/powerpoint/2012/main" userId="S::lisa.bradfield@astro.org::f1f5bbab-a088-4821-8232-ea577a7f53ba" providerId="AD"/>
      </p:ext>
    </p:extLst>
  </p:cmAuthor>
  <p:cmAuthor id="3" name="Rachel McCausland" initials="RM" lastIdx="1" clrIdx="2">
    <p:extLst>
      <p:ext uri="{19B8F6BF-5375-455C-9EA6-DF929625EA0E}">
        <p15:presenceInfo xmlns:p15="http://schemas.microsoft.com/office/powerpoint/2012/main" userId="S::rachel.mccausland@astro.org::f15a31a0-557d-42e1-b186-a2566b6df686" providerId="AD"/>
      </p:ext>
    </p:extLst>
  </p:cmAuthor>
  <p:cmAuthor id="4" name="Lyons, Janice" initials="LJ" lastIdx="4" clrIdx="3">
    <p:extLst>
      <p:ext uri="{19B8F6BF-5375-455C-9EA6-DF929625EA0E}">
        <p15:presenceInfo xmlns:p15="http://schemas.microsoft.com/office/powerpoint/2012/main" userId="S-1-5-21-191044553-1107890727-1469997231-104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175D07-6EA3-4AAF-9100-86EF183B9861}" v="4" dt="2024-01-09T18:38:29.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1/11/2024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4034" name="Notes Placeholder 2"/>
          <p:cNvSpPr>
            <a:spLocks noGrp="1"/>
          </p:cNvSpPr>
          <p:nvPr>
            <p:ph type="body" idx="1"/>
          </p:nvPr>
        </p:nvSpPr>
        <p:spPr/>
        <p:txBody>
          <a:bodyPr/>
          <a:lstStyle/>
          <a:p>
            <a:endParaRPr lang="en-US" altLang="en-US" dirty="0"/>
          </a:p>
        </p:txBody>
      </p:sp>
      <p:sp>
        <p:nvSpPr>
          <p:cNvPr id="4403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MS PGothic" pitchFamily="34" charset="-128"/>
              </a:defRPr>
            </a:lvl1pPr>
            <a:lvl2pPr marL="729057" indent="-280406" eaLnBrk="0" hangingPunct="0">
              <a:defRPr sz="2400">
                <a:solidFill>
                  <a:schemeClr val="tx1"/>
                </a:solidFill>
                <a:latin typeface="Arial" charset="0"/>
                <a:ea typeface="MS PGothic" pitchFamily="34" charset="-128"/>
              </a:defRPr>
            </a:lvl2pPr>
            <a:lvl3pPr marL="1121626" indent="-224325" eaLnBrk="0" hangingPunct="0">
              <a:defRPr sz="2400">
                <a:solidFill>
                  <a:schemeClr val="tx1"/>
                </a:solidFill>
                <a:latin typeface="Arial" charset="0"/>
                <a:ea typeface="MS PGothic" pitchFamily="34" charset="-128"/>
              </a:defRPr>
            </a:lvl3pPr>
            <a:lvl4pPr marL="1570276" indent="-224325" eaLnBrk="0" hangingPunct="0">
              <a:defRPr sz="2400">
                <a:solidFill>
                  <a:schemeClr val="tx1"/>
                </a:solidFill>
                <a:latin typeface="Arial" charset="0"/>
                <a:ea typeface="MS PGothic" pitchFamily="34" charset="-128"/>
              </a:defRPr>
            </a:lvl4pPr>
            <a:lvl5pPr marL="2018927" indent="-224325" eaLnBrk="0" hangingPunct="0">
              <a:defRPr sz="2400">
                <a:solidFill>
                  <a:schemeClr val="tx1"/>
                </a:solidFill>
                <a:latin typeface="Arial" charset="0"/>
                <a:ea typeface="MS PGothic" pitchFamily="34" charset="-128"/>
              </a:defRPr>
            </a:lvl5pPr>
            <a:lvl6pPr marL="2467577" indent="-224325" eaLnBrk="0" fontAlgn="base" hangingPunct="0">
              <a:spcBef>
                <a:spcPct val="0"/>
              </a:spcBef>
              <a:spcAft>
                <a:spcPct val="0"/>
              </a:spcAft>
              <a:defRPr sz="2400">
                <a:solidFill>
                  <a:schemeClr val="tx1"/>
                </a:solidFill>
                <a:latin typeface="Arial" charset="0"/>
                <a:ea typeface="MS PGothic" pitchFamily="34" charset="-128"/>
              </a:defRPr>
            </a:lvl6pPr>
            <a:lvl7pPr marL="2916227" indent="-224325" eaLnBrk="0" fontAlgn="base" hangingPunct="0">
              <a:spcBef>
                <a:spcPct val="0"/>
              </a:spcBef>
              <a:spcAft>
                <a:spcPct val="0"/>
              </a:spcAft>
              <a:defRPr sz="2400">
                <a:solidFill>
                  <a:schemeClr val="tx1"/>
                </a:solidFill>
                <a:latin typeface="Arial" charset="0"/>
                <a:ea typeface="MS PGothic" pitchFamily="34" charset="-128"/>
              </a:defRPr>
            </a:lvl7pPr>
            <a:lvl8pPr marL="3364878" indent="-224325" eaLnBrk="0" fontAlgn="base" hangingPunct="0">
              <a:spcBef>
                <a:spcPct val="0"/>
              </a:spcBef>
              <a:spcAft>
                <a:spcPct val="0"/>
              </a:spcAft>
              <a:defRPr sz="2400">
                <a:solidFill>
                  <a:schemeClr val="tx1"/>
                </a:solidFill>
                <a:latin typeface="Arial" charset="0"/>
                <a:ea typeface="MS PGothic" pitchFamily="34" charset="-128"/>
              </a:defRPr>
            </a:lvl8pPr>
            <a:lvl9pPr marL="3813528" indent="-224325" eaLnBrk="0" fontAlgn="base" hangingPunct="0">
              <a:spcBef>
                <a:spcPct val="0"/>
              </a:spcBef>
              <a:spcAft>
                <a:spcPct val="0"/>
              </a:spcAft>
              <a:defRPr sz="2400">
                <a:solidFill>
                  <a:schemeClr val="tx1"/>
                </a:solidFill>
                <a:latin typeface="Arial" charset="0"/>
                <a:ea typeface="MS PGothic" pitchFamily="34" charset="-128"/>
              </a:defRPr>
            </a:lvl9pPr>
          </a:lstStyle>
          <a:p>
            <a:pPr eaLnBrk="1" hangingPunct="1"/>
            <a:fld id="{0957B4AC-9357-49BE-8234-BD71383739EE}" type="slidenum">
              <a:rPr lang="en-GB" altLang="en-US" sz="1200"/>
              <a:pPr eaLnBrk="1" hangingPunct="1"/>
              <a:t>7</a:t>
            </a:fld>
            <a:endParaRPr lang="en-GB"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MS Mincho" panose="02020609040205080304" pitchFamily="49" charset="-128"/>
              </a:rPr>
              <a:t>Note: ASTRO’s methodology allows for use of implementation remarks meant to convey clinically practical information that may enhance the interpretation and application of the recommendation. While each recommendation is graded according to recommendation strength and QoE, these grades should not be assumed to extend to the implementation remarks.</a:t>
            </a:r>
            <a:endParaRPr lang="en-US" sz="1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doi.org/10.1016/j.prro.2023.11.00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ffectivehealthcare.ahrq.gov/products/partial-breast-irradiation/re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stro.org/ASTRO/media/ASTRO/Patient%20Care%20and%20Research/PDFs/ASTRO_GuidelineMethodolog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799"/>
            <a:ext cx="8534400" cy="2533261"/>
          </a:xfrm>
        </p:spPr>
        <p:txBody>
          <a:bodyPr>
            <a:noAutofit/>
          </a:bodyPr>
          <a:lstStyle/>
          <a:p>
            <a:r>
              <a:rPr lang="en-US" altLang="en-US" sz="3600" dirty="0">
                <a:solidFill>
                  <a:schemeClr val="tx2"/>
                </a:solidFill>
              </a:rPr>
              <a:t> </a:t>
            </a:r>
            <a:r>
              <a:rPr lang="en-US" altLang="en-US" sz="4000" b="1" dirty="0">
                <a:solidFill>
                  <a:schemeClr val="tx2"/>
                </a:solidFill>
              </a:rPr>
              <a:t>Partial Breast Irradiation for Patients with Early-Stage Invasive Breast Cancer or Ductal Carcinoma In Situ: An ASTRO Clinical Practice Guideline </a:t>
            </a:r>
            <a:br>
              <a:rPr lang="en-US" altLang="en-US" sz="4000" b="1" dirty="0">
                <a:solidFill>
                  <a:schemeClr val="tx2"/>
                </a:solidFill>
              </a:rPr>
            </a:br>
            <a:br>
              <a:rPr lang="en-US" altLang="en-US" sz="4000" b="1" dirty="0">
                <a:solidFill>
                  <a:schemeClr val="tx2"/>
                </a:solidFill>
              </a:rPr>
            </a:br>
            <a:r>
              <a:rPr kumimoji="0" lang="en-US" altLang="en-US" sz="2800" b="0" i="0" u="none" strike="noStrike" kern="1200" cap="none" spc="0" normalizeH="0" baseline="0" noProof="0" dirty="0">
                <a:ln>
                  <a:noFill/>
                </a:ln>
                <a:solidFill>
                  <a:prstClr val="black"/>
                </a:solidFill>
                <a:effectLst/>
                <a:uLnTx/>
                <a:uFillTx/>
                <a:latin typeface="Calibri"/>
                <a:ea typeface="+mj-ea"/>
                <a:cs typeface="+mj-cs"/>
              </a:rPr>
              <a:t>Developed in collaboration with the American Society of Clinical Oncology and the Society of Surgical Oncology</a:t>
            </a:r>
            <a:br>
              <a:rPr lang="en-US" altLang="en-US" sz="4000" dirty="0"/>
            </a:br>
            <a:br>
              <a:rPr lang="en-US" altLang="en-US" sz="2800" dirty="0"/>
            </a:br>
            <a:r>
              <a:rPr lang="en-US" altLang="en-US" sz="2000" dirty="0"/>
              <a:t>Endorsed by the Canadian Association of Radiation Oncology, European Society for Radiotherapy and Oncology, the Royal Australian and New Zealand College of Radiologists, and the Society </a:t>
            </a:r>
            <a:r>
              <a:rPr lang="en-US" altLang="en-US" sz="2000"/>
              <a:t>of Surgical Oncology</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3357804630"/>
              </p:ext>
            </p:extLst>
          </p:nvPr>
        </p:nvGraphicFramePr>
        <p:xfrm>
          <a:off x="304800" y="910423"/>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 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 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89681"/>
            <a:ext cx="8229600" cy="709309"/>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457200" y="1371600"/>
            <a:ext cx="8077906" cy="3733800"/>
          </a:xfrm>
        </p:spPr>
        <p:txBody>
          <a:bodyPr>
            <a:noAutofit/>
          </a:bodyPr>
          <a:lstStyle/>
          <a:p>
            <a:pPr marL="342892" indent="-342892">
              <a:spcBef>
                <a:spcPts val="0"/>
              </a:spcBef>
              <a:buFont typeface="Arial"/>
              <a:buChar char="•"/>
              <a:defRPr/>
            </a:pPr>
            <a:r>
              <a:rPr lang="en-US" sz="2400" dirty="0"/>
              <a:t>Modified Delphi approach</a:t>
            </a:r>
          </a:p>
          <a:p>
            <a:pPr marL="342892" indent="-342892">
              <a:spcBef>
                <a:spcPts val="0"/>
              </a:spcBef>
              <a:buFont typeface="Arial"/>
              <a:buChar char="•"/>
              <a:defRPr/>
            </a:pPr>
            <a:r>
              <a:rPr lang="en-US" sz="2400" dirty="0"/>
              <a:t>Task force members rated their level of agreement for each recommendation via consensus survey</a:t>
            </a:r>
          </a:p>
          <a:p>
            <a:pPr marL="800080" lvl="1" indent="-342892">
              <a:spcBef>
                <a:spcPts val="0"/>
              </a:spcBef>
              <a:buFont typeface="Lucida Grande"/>
              <a:buChar char="-"/>
              <a:defRPr/>
            </a:pPr>
            <a:r>
              <a:rPr lang="en-US" sz="2400" dirty="0"/>
              <a:t>5-point Likert scale from “strongly disagree” to “strongly agree”</a:t>
            </a:r>
          </a:p>
          <a:p>
            <a:pPr marL="800080" lvl="1" indent="-342892">
              <a:spcBef>
                <a:spcPts val="0"/>
              </a:spcBef>
              <a:buFont typeface="Lucida Grande"/>
              <a:buChar char="-"/>
              <a:defRPr/>
            </a:pPr>
            <a:r>
              <a:rPr lang="en-US" sz="2400" dirty="0"/>
              <a:t>Consensus defined using pre-specified threshold of ≥75% (≥90% for expert opinion recommendations) agreement</a:t>
            </a:r>
          </a:p>
          <a:p>
            <a:pPr>
              <a:spcBef>
                <a:spcPts val="0"/>
              </a:spcBef>
              <a:defRPr/>
            </a:pPr>
            <a:r>
              <a:rPr lang="en-US" sz="2400" dirty="0"/>
              <a:t>Recommendations for which consensus is not achieved are removed or are revised and resurveyed</a:t>
            </a:r>
          </a:p>
          <a:p>
            <a:pPr>
              <a:spcBef>
                <a:spcPts val="0"/>
              </a:spcBef>
              <a:defRPr/>
            </a:pPr>
            <a:r>
              <a:rPr lang="en-US" sz="2400" dirty="0"/>
              <a:t>Recommendations achieving consensus but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411940"/>
            <a:ext cx="8229600" cy="2343539"/>
          </a:xfrm>
        </p:spPr>
        <p:txBody>
          <a:bodyPr/>
          <a:lstStyle/>
          <a:p>
            <a:r>
              <a:rPr lang="en-US" sz="4800" b="1" dirty="0">
                <a:solidFill>
                  <a:schemeClr val="tx2"/>
                </a:solidFill>
              </a:rPr>
              <a:t>KQ 1: What are the appropriate indications for PBI as an alternative to WBI?</a:t>
            </a:r>
          </a:p>
        </p:txBody>
      </p:sp>
    </p:spTree>
    <p:extLst>
      <p:ext uri="{BB962C8B-B14F-4D97-AF65-F5344CB8AC3E}">
        <p14:creationId xmlns:p14="http://schemas.microsoft.com/office/powerpoint/2010/main" val="3779883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04798" y="96665"/>
            <a:ext cx="8458199" cy="467539"/>
          </a:xfrm>
        </p:spPr>
        <p:txBody>
          <a:bodyPr anchor="t" anchorCtr="0">
            <a:noAutofit/>
          </a:bodyPr>
          <a:lstStyle/>
          <a:p>
            <a:r>
              <a:rPr lang="en-US" sz="3200" b="1" dirty="0">
                <a:solidFill>
                  <a:schemeClr val="tx2"/>
                </a:solidFill>
              </a:rPr>
              <a:t>KQ 1: Indications for PBI as an alternative to WBI</a:t>
            </a:r>
            <a:br>
              <a:rPr lang="en-US" sz="3200" dirty="0">
                <a:highlight>
                  <a:srgbClr val="FFFF00"/>
                </a:highlight>
              </a:rPr>
            </a:br>
            <a:br>
              <a:rPr lang="en-US" sz="3200" dirty="0">
                <a:highlight>
                  <a:srgbClr val="FFFF00"/>
                </a:highlight>
              </a:rPr>
            </a:br>
            <a:br>
              <a:rPr lang="en-US" sz="3200" dirty="0">
                <a:highlight>
                  <a:srgbClr val="FFFF00"/>
                </a:highlight>
              </a:rPr>
            </a:br>
            <a:endParaRPr lang="en-US" sz="3200" dirty="0">
              <a:highlight>
                <a:srgbClr val="FFFF00"/>
              </a:highlight>
            </a:endParaRPr>
          </a:p>
        </p:txBody>
      </p:sp>
      <p:graphicFrame>
        <p:nvGraphicFramePr>
          <p:cNvPr id="7" name="Table 6">
            <a:extLst>
              <a:ext uri="{FF2B5EF4-FFF2-40B4-BE49-F238E27FC236}">
                <a16:creationId xmlns:a16="http://schemas.microsoft.com/office/drawing/2014/main" id="{6D95AF15-1EA6-6553-6053-85A8133AD06B}"/>
              </a:ext>
            </a:extLst>
          </p:cNvPr>
          <p:cNvGraphicFramePr>
            <a:graphicFrameLocks noGrp="1"/>
          </p:cNvGraphicFramePr>
          <p:nvPr>
            <p:extLst>
              <p:ext uri="{D42A27DB-BD31-4B8C-83A1-F6EECF244321}">
                <p14:modId xmlns:p14="http://schemas.microsoft.com/office/powerpoint/2010/main" val="3559998596"/>
              </p:ext>
            </p:extLst>
          </p:nvPr>
        </p:nvGraphicFramePr>
        <p:xfrm>
          <a:off x="533399" y="736995"/>
          <a:ext cx="8077201" cy="5257800"/>
        </p:xfrm>
        <a:graphic>
          <a:graphicData uri="http://schemas.openxmlformats.org/drawingml/2006/table">
            <a:tbl>
              <a:tblPr firstRow="1" firstCol="1" bandRow="1"/>
              <a:tblGrid>
                <a:gridCol w="4907719">
                  <a:extLst>
                    <a:ext uri="{9D8B030D-6E8A-4147-A177-3AD203B41FA5}">
                      <a16:colId xmlns:a16="http://schemas.microsoft.com/office/drawing/2014/main" val="3724477145"/>
                    </a:ext>
                  </a:extLst>
                </a:gridCol>
                <a:gridCol w="1703760">
                  <a:extLst>
                    <a:ext uri="{9D8B030D-6E8A-4147-A177-3AD203B41FA5}">
                      <a16:colId xmlns:a16="http://schemas.microsoft.com/office/drawing/2014/main" val="3933821181"/>
                    </a:ext>
                  </a:extLst>
                </a:gridCol>
                <a:gridCol w="1465722">
                  <a:extLst>
                    <a:ext uri="{9D8B030D-6E8A-4147-A177-3AD203B41FA5}">
                      <a16:colId xmlns:a16="http://schemas.microsoft.com/office/drawing/2014/main" val="3727550082"/>
                    </a:ext>
                  </a:extLst>
                </a:gridCol>
              </a:tblGrid>
              <a:tr h="382892">
                <a:tc>
                  <a:txBody>
                    <a:bodyPr/>
                    <a:lstStyle/>
                    <a:p>
                      <a:pPr marL="0" marR="0" algn="ctr">
                        <a:lnSpc>
                          <a:spcPct val="100000"/>
                        </a:lnSpc>
                        <a:spcBef>
                          <a:spcPts val="0"/>
                        </a:spcBef>
                        <a:spcAft>
                          <a:spcPts val="0"/>
                        </a:spcAft>
                      </a:pPr>
                      <a:r>
                        <a:rPr lang="en-US"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77151900"/>
                  </a:ext>
                </a:extLst>
              </a:tr>
              <a:tr h="160069">
                <a:tc gridSpan="3">
                  <a:txBody>
                    <a:bodyPr/>
                    <a:lstStyle/>
                    <a:p>
                      <a:pPr marL="0" marR="0">
                        <a:lnSpc>
                          <a:spcPct val="100000"/>
                        </a:lnSpc>
                        <a:spcBef>
                          <a:spcPts val="0"/>
                        </a:spcBef>
                        <a:spcAft>
                          <a:spcPts val="0"/>
                        </a:spcAft>
                      </a:pPr>
                      <a:r>
                        <a:rPr lang="en-US"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Early-stage invasive breast cancer*</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537612730"/>
                  </a:ext>
                </a:extLst>
              </a:tr>
              <a:tr h="732804">
                <a:tc>
                  <a:txBody>
                    <a:bodyPr/>
                    <a:lstStyle/>
                    <a:p>
                      <a:pPr marL="342900" marR="0" lvl="0" indent="-342900">
                        <a:lnSpc>
                          <a:spcPct val="100000"/>
                        </a:lnSpc>
                        <a:spcBef>
                          <a:spcPts val="0"/>
                        </a:spcBef>
                        <a:spcAft>
                          <a:spcPts val="0"/>
                        </a:spcAft>
                        <a:buFont typeface="+mj-lt"/>
                        <a:buAutoNum type="arabicPeriod"/>
                      </a:pPr>
                      <a:r>
                        <a:rPr lang="en-US" sz="1700" dirty="0">
                          <a:effectLst/>
                          <a:latin typeface="Calibri" panose="020F0502020204030204" pitchFamily="34" charset="0"/>
                          <a:ea typeface="Times New Roman" panose="02020603050405020304" pitchFamily="18" charset="0"/>
                          <a:cs typeface="Calibri" panose="020F0502020204030204" pitchFamily="34" charset="0"/>
                        </a:rPr>
                        <a:t>PBI is recommended for patients with early-stage invasive breast cancer with all of the following factors: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Calibri" panose="020F0502020204030204" pitchFamily="34" charset="0"/>
                        </a:rPr>
                        <a:t>grade 1-2 disease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Calibri" panose="020F0502020204030204" pitchFamily="34" charset="0"/>
                        </a:rPr>
                        <a:t>ER-positive histology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Calibri" panose="020F0502020204030204" pitchFamily="34" charset="0"/>
                        </a:rPr>
                        <a:t>age ≥40 years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tumor size </a:t>
                      </a:r>
                      <a:r>
                        <a:rPr lang="en-US" sz="1700" dirty="0">
                          <a:effectLst/>
                          <a:latin typeface="Calibri" panose="020F0502020204030204" pitchFamily="34" charset="0"/>
                          <a:ea typeface="Times New Roman" panose="02020603050405020304" pitchFamily="18" charset="0"/>
                          <a:cs typeface="Calibri" panose="020F0502020204030204" pitchFamily="34" charset="0"/>
                        </a:rPr>
                        <a:t>≤</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2 cm </a:t>
                      </a:r>
                    </a:p>
                  </a:txBody>
                  <a:tcPr marL="36704" marR="36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700" dirty="0">
                          <a:effectLst/>
                          <a:latin typeface="Calibri" panose="020F0502020204030204" pitchFamily="34" charset="0"/>
                          <a:ea typeface="Times New Roman" panose="02020603050405020304" pitchFamily="18" charset="0"/>
                          <a:cs typeface="Calibri" panose="020F0502020204030204" pitchFamily="34" charset="0"/>
                        </a:rPr>
                        <a:t>Strong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High </a:t>
                      </a:r>
                    </a:p>
                    <a:p>
                      <a:pPr marL="0" marR="0" algn="ctr">
                        <a:lnSpc>
                          <a:spcPct val="100000"/>
                        </a:lnSpc>
                        <a:spcBef>
                          <a:spcPts val="0"/>
                        </a:spcBef>
                        <a:spcAft>
                          <a:spcPts val="60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(for grade, histology, &amp; age ≥50 years)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Moderate </a:t>
                      </a:r>
                    </a:p>
                    <a:p>
                      <a:pPr marL="0" marR="0" algn="ctr">
                        <a:lnSpc>
                          <a:spcPct val="10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(for age 40-49 years &amp; size)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993561"/>
                  </a:ext>
                </a:extLst>
              </a:tr>
              <a:tr h="1419061">
                <a:tc>
                  <a:txBody>
                    <a:bodyPr/>
                    <a:lstStyle/>
                    <a:p>
                      <a:pPr marL="339725" marR="0" lvl="0" indent="-339725">
                        <a:lnSpc>
                          <a:spcPct val="100000"/>
                        </a:lnSpc>
                        <a:spcBef>
                          <a:spcPts val="0"/>
                        </a:spcBef>
                        <a:spcAft>
                          <a:spcPts val="0"/>
                        </a:spcAft>
                        <a:buFont typeface="+mj-lt"/>
                        <a:buNone/>
                      </a:pPr>
                      <a:r>
                        <a:rPr lang="en-US" sz="1700" dirty="0">
                          <a:effectLst/>
                          <a:latin typeface="Calibri" panose="020F0502020204030204" pitchFamily="34" charset="0"/>
                          <a:ea typeface="Times New Roman" panose="02020603050405020304" pitchFamily="18" charset="0"/>
                          <a:cs typeface="Calibri" panose="020F0502020204030204" pitchFamily="34" charset="0"/>
                        </a:rPr>
                        <a:t>2.   PBI is conditionally recommended </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for patients with early-stage invasive breast cancer </a:t>
                      </a:r>
                      <a:r>
                        <a:rPr lang="en-US" sz="1700" dirty="0">
                          <a:effectLst/>
                          <a:latin typeface="Calibri" panose="020F0502020204030204" pitchFamily="34" charset="0"/>
                          <a:ea typeface="Times New Roman" panose="02020603050405020304" pitchFamily="18" charset="0"/>
                          <a:cs typeface="Calibri" panose="020F0502020204030204" pitchFamily="34" charset="0"/>
                        </a:rPr>
                        <a:t>with the following factors: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grade 3 disease or</a:t>
                      </a: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Calibri" panose="020F0502020204030204" pitchFamily="34" charset="0"/>
                        </a:rPr>
                        <a:t>ER-negative histology or</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342900">
                        <a:lnSpc>
                          <a:spcPct val="100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Calibri" panose="020F0502020204030204" pitchFamily="34" charset="0"/>
                        </a:rPr>
                        <a:t>size &gt;2 - ≤3 cm</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339725" marR="0" indent="0">
                        <a:lnSpc>
                          <a:spcPct val="100000"/>
                        </a:lnSpc>
                        <a:spcBef>
                          <a:spcPts val="0"/>
                        </a:spcBef>
                        <a:spcAft>
                          <a:spcPts val="0"/>
                        </a:spcAft>
                      </a:pPr>
                      <a:r>
                        <a:rPr lang="en-US" sz="17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700" dirty="0">
                          <a:effectLst/>
                          <a:latin typeface="Calibri" panose="020F0502020204030204" pitchFamily="34" charset="0"/>
                          <a:ea typeface="Times New Roman" panose="02020603050405020304" pitchFamily="18" charset="0"/>
                          <a:cs typeface="Calibri" panose="020F0502020204030204" pitchFamily="34" charset="0"/>
                        </a:rPr>
                        <a:t>: PBI may not be appropriate when multiple of these factors are present, given the possibility of a higher recurrence risk.</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0">
                        <a:lnSpc>
                          <a:spcPct val="10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Low</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079872"/>
                  </a:ext>
                </a:extLst>
              </a:tr>
            </a:tbl>
          </a:graphicData>
        </a:graphic>
      </p:graphicFrame>
      <p:sp>
        <p:nvSpPr>
          <p:cNvPr id="3" name="TextBox 2">
            <a:extLst>
              <a:ext uri="{FF2B5EF4-FFF2-40B4-BE49-F238E27FC236}">
                <a16:creationId xmlns:a16="http://schemas.microsoft.com/office/drawing/2014/main" id="{AA7EE230-3C59-B553-DEF1-5428143146DF}"/>
              </a:ext>
            </a:extLst>
          </p:cNvPr>
          <p:cNvSpPr txBox="1"/>
          <p:nvPr/>
        </p:nvSpPr>
        <p:spPr>
          <a:xfrm>
            <a:off x="304798" y="6029086"/>
            <a:ext cx="7334250" cy="276999"/>
          </a:xfrm>
          <a:prstGeom prst="rect">
            <a:avLst/>
          </a:prstGeom>
          <a:noFill/>
        </p:spPr>
        <p:txBody>
          <a:bodyPr wrap="square">
            <a:spAutoFit/>
          </a:bodyPr>
          <a:lstStyle/>
          <a:p>
            <a:pPr marL="114300" marR="0">
              <a:spcBef>
                <a:spcPts val="0"/>
              </a:spcBef>
              <a:spcAft>
                <a:spcPts val="600"/>
              </a:spcAft>
            </a:pPr>
            <a:r>
              <a:rPr lang="en-US" sz="12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Early-stage invasive breast cancer is defined as an invasive lesion </a:t>
            </a:r>
            <a:r>
              <a:rPr lang="en-US" sz="1200" dirty="0">
                <a:effectLst/>
                <a:latin typeface="Calibri" panose="020F0502020204030204" pitchFamily="34" charset="0"/>
                <a:ea typeface="Times New Roman" panose="02020603050405020304" pitchFamily="18" charset="0"/>
                <a:cs typeface="Calibri" panose="020F0502020204030204" pitchFamily="34" charset="0"/>
              </a:rPr>
              <a:t>≤</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3 cm with 0-3 positive lymph nodes.</a:t>
            </a:r>
          </a:p>
        </p:txBody>
      </p:sp>
    </p:spTree>
    <p:extLst>
      <p:ext uri="{BB962C8B-B14F-4D97-AF65-F5344CB8AC3E}">
        <p14:creationId xmlns:p14="http://schemas.microsoft.com/office/powerpoint/2010/main" val="252333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25355" y="91201"/>
            <a:ext cx="8458199" cy="599871"/>
          </a:xfrm>
        </p:spPr>
        <p:txBody>
          <a:bodyPr anchor="t" anchorCtr="0">
            <a:noAutofit/>
          </a:bodyPr>
          <a:lstStyle/>
          <a:p>
            <a:r>
              <a:rPr lang="en-US" sz="3200" b="1" dirty="0">
                <a:solidFill>
                  <a:schemeClr val="tx2"/>
                </a:solidFill>
              </a:rPr>
              <a:t>KQ 1: Indications for PBI as an alternative to WBI</a:t>
            </a:r>
            <a:br>
              <a:rPr lang="en-US" sz="3200" dirty="0">
                <a:highlight>
                  <a:srgbClr val="FFFF00"/>
                </a:highlight>
              </a:rPr>
            </a:br>
            <a:br>
              <a:rPr lang="en-US" sz="3200" dirty="0">
                <a:highlight>
                  <a:srgbClr val="FFFF00"/>
                </a:highlight>
              </a:rPr>
            </a:br>
            <a:br>
              <a:rPr lang="en-US" sz="3200" dirty="0">
                <a:highlight>
                  <a:srgbClr val="FFFF00"/>
                </a:highlight>
              </a:rPr>
            </a:br>
            <a:endParaRPr lang="en-US" sz="3200" dirty="0">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615672161"/>
              </p:ext>
            </p:extLst>
          </p:nvPr>
        </p:nvGraphicFramePr>
        <p:xfrm>
          <a:off x="470786" y="691072"/>
          <a:ext cx="8206489" cy="3622548"/>
        </p:xfrm>
        <a:graphic>
          <a:graphicData uri="http://schemas.openxmlformats.org/drawingml/2006/table">
            <a:tbl>
              <a:tblPr firstRow="1" firstCol="1" bandRow="1"/>
              <a:tblGrid>
                <a:gridCol w="5387089">
                  <a:extLst>
                    <a:ext uri="{9D8B030D-6E8A-4147-A177-3AD203B41FA5}">
                      <a16:colId xmlns:a16="http://schemas.microsoft.com/office/drawing/2014/main" val="844265120"/>
                    </a:ext>
                  </a:extLst>
                </a:gridCol>
                <a:gridCol w="1628775">
                  <a:extLst>
                    <a:ext uri="{9D8B030D-6E8A-4147-A177-3AD203B41FA5}">
                      <a16:colId xmlns:a16="http://schemas.microsoft.com/office/drawing/2014/main" val="4277635033"/>
                    </a:ext>
                  </a:extLst>
                </a:gridCol>
                <a:gridCol w="1190625">
                  <a:extLst>
                    <a:ext uri="{9D8B030D-6E8A-4147-A177-3AD203B41FA5}">
                      <a16:colId xmlns:a16="http://schemas.microsoft.com/office/drawing/2014/main" val="3282926016"/>
                    </a:ext>
                  </a:extLst>
                </a:gridCol>
              </a:tblGrid>
              <a:tr h="303729">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09887382"/>
                  </a:ext>
                </a:extLst>
              </a:tr>
              <a:tr h="2640548">
                <a:tc>
                  <a:txBody>
                    <a:bodyPr/>
                    <a:lstStyle/>
                    <a:p>
                      <a:pPr marL="339725" marR="0" lvl="0" indent="-339725">
                        <a:lnSpc>
                          <a:spcPct val="115000"/>
                        </a:lnSpc>
                        <a:spcBef>
                          <a:spcPts val="0"/>
                        </a:spcBef>
                        <a:spcAft>
                          <a:spcPts val="0"/>
                        </a:spcAft>
                        <a:buFont typeface="+mj-lt"/>
                        <a:buNone/>
                        <a:tabLst>
                          <a:tab pos="0" algn="l"/>
                          <a:tab pos="58738"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p>
                    <a:p>
                      <a:pPr marL="339725" marR="0" lvl="0" indent="-339725">
                        <a:lnSpc>
                          <a:spcPct val="100000"/>
                        </a:lnSpc>
                        <a:spcBef>
                          <a:spcPts val="0"/>
                        </a:spcBef>
                        <a:spcAft>
                          <a:spcPts val="0"/>
                        </a:spcAft>
                        <a:buFont typeface="+mj-lt"/>
                        <a:buNone/>
                        <a:tabLst>
                          <a:tab pos="0" algn="l"/>
                          <a:tab pos="58738"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3.  PBI is conditionally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not</a:t>
                      </a:r>
                      <a:r>
                        <a:rPr lang="en-US" sz="1800" dirty="0">
                          <a:effectLst/>
                          <a:latin typeface="Calibri" panose="020F0502020204030204" pitchFamily="34" charset="0"/>
                          <a:ea typeface="Times New Roman" panose="02020603050405020304" pitchFamily="18" charset="0"/>
                          <a:cs typeface="Calibri" panose="020F0502020204030204" pitchFamily="34" charset="0"/>
                        </a:rPr>
                        <a:t> recommended for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patients with early-stage invasive breast cancer </a:t>
                      </a:r>
                      <a:r>
                        <a:rPr lang="en-US" sz="1800" dirty="0">
                          <a:effectLst/>
                          <a:latin typeface="Calibri" panose="020F0502020204030204" pitchFamily="34" charset="0"/>
                          <a:ea typeface="Times New Roman" panose="02020603050405020304" pitchFamily="18" charset="0"/>
                          <a:cs typeface="Calibri" panose="020F0502020204030204" pitchFamily="34" charset="0"/>
                        </a:rPr>
                        <a:t>with any of the following factors: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98513" marR="0" lvl="0" indent="-223838">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HER2-positive tumors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not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receiving anti-HER2 therapy</a:t>
                      </a:r>
                    </a:p>
                    <a:p>
                      <a:pPr marL="798513" marR="0" lvl="0" indent="-223838">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lymphovascular invasion</a:t>
                      </a:r>
                    </a:p>
                    <a:p>
                      <a:pPr marL="798513" marR="0" lvl="0" indent="-223838">
                        <a:lnSpc>
                          <a:spcPct val="100000"/>
                        </a:lnSpc>
                        <a:spcBef>
                          <a:spcPts val="0"/>
                        </a:spcBef>
                        <a:spcAft>
                          <a:spcPts val="60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lobular histology</a:t>
                      </a:r>
                    </a:p>
                    <a:p>
                      <a:pPr marL="339725" marR="0" indent="0">
                        <a:lnSpc>
                          <a:spcPct val="100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800" dirty="0">
                          <a:effectLst/>
                          <a:latin typeface="Calibri" panose="020F0502020204030204" pitchFamily="34" charset="0"/>
                          <a:ea typeface="Times New Roman" panose="02020603050405020304" pitchFamily="18" charset="0"/>
                          <a:cs typeface="Calibri" panose="020F0502020204030204" pitchFamily="34" charset="0"/>
                        </a:rPr>
                        <a:t>: Given low patient numbers accrued to RCTs, higher risk of recurrence with PBI is possible.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graphicFrame>
        <p:nvGraphicFramePr>
          <p:cNvPr id="4" name="Table 3">
            <a:extLst>
              <a:ext uri="{FF2B5EF4-FFF2-40B4-BE49-F238E27FC236}">
                <a16:creationId xmlns:a16="http://schemas.microsoft.com/office/drawing/2014/main" id="{88BFB067-B222-6AEC-23CC-0F53109627A3}"/>
              </a:ext>
            </a:extLst>
          </p:cNvPr>
          <p:cNvGraphicFramePr>
            <a:graphicFrameLocks noGrp="1"/>
          </p:cNvGraphicFramePr>
          <p:nvPr>
            <p:extLst>
              <p:ext uri="{D42A27DB-BD31-4B8C-83A1-F6EECF244321}">
                <p14:modId xmlns:p14="http://schemas.microsoft.com/office/powerpoint/2010/main" val="2236753201"/>
              </p:ext>
            </p:extLst>
          </p:nvPr>
        </p:nvGraphicFramePr>
        <p:xfrm>
          <a:off x="478584" y="1168576"/>
          <a:ext cx="8189166" cy="298274"/>
        </p:xfrm>
        <a:graphic>
          <a:graphicData uri="http://schemas.openxmlformats.org/drawingml/2006/table">
            <a:tbl>
              <a:tblPr firstRow="1" firstCol="1" bandRow="1"/>
              <a:tblGrid>
                <a:gridCol w="8189166">
                  <a:extLst>
                    <a:ext uri="{9D8B030D-6E8A-4147-A177-3AD203B41FA5}">
                      <a16:colId xmlns:a16="http://schemas.microsoft.com/office/drawing/2014/main" val="1140330312"/>
                    </a:ext>
                  </a:extLst>
                </a:gridCol>
              </a:tblGrid>
              <a:tr h="298274">
                <a:tc>
                  <a:txBody>
                    <a:bodyPr/>
                    <a:lstStyle/>
                    <a:p>
                      <a:pPr marL="0" marR="0">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Early-stage invasive breast cancer*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960160326"/>
                  </a:ext>
                </a:extLst>
              </a:tr>
            </a:tbl>
          </a:graphicData>
        </a:graphic>
      </p:graphicFrame>
      <p:graphicFrame>
        <p:nvGraphicFramePr>
          <p:cNvPr id="3" name="Table 2">
            <a:extLst>
              <a:ext uri="{FF2B5EF4-FFF2-40B4-BE49-F238E27FC236}">
                <a16:creationId xmlns:a16="http://schemas.microsoft.com/office/drawing/2014/main" id="{91762794-93FE-7743-CE0A-59071FF3BB4F}"/>
              </a:ext>
            </a:extLst>
          </p:cNvPr>
          <p:cNvGraphicFramePr>
            <a:graphicFrameLocks noGrp="1"/>
          </p:cNvGraphicFramePr>
          <p:nvPr>
            <p:extLst>
              <p:ext uri="{D42A27DB-BD31-4B8C-83A1-F6EECF244321}">
                <p14:modId xmlns:p14="http://schemas.microsoft.com/office/powerpoint/2010/main" val="3542162304"/>
              </p:ext>
            </p:extLst>
          </p:nvPr>
        </p:nvGraphicFramePr>
        <p:xfrm>
          <a:off x="478584" y="4307037"/>
          <a:ext cx="8189166" cy="1986187"/>
        </p:xfrm>
        <a:graphic>
          <a:graphicData uri="http://schemas.openxmlformats.org/drawingml/2006/table">
            <a:tbl>
              <a:tblPr firstRow="1" firstCol="1" bandRow="1"/>
              <a:tblGrid>
                <a:gridCol w="5369766">
                  <a:extLst>
                    <a:ext uri="{9D8B030D-6E8A-4147-A177-3AD203B41FA5}">
                      <a16:colId xmlns:a16="http://schemas.microsoft.com/office/drawing/2014/main" val="1933553918"/>
                    </a:ext>
                  </a:extLst>
                </a:gridCol>
                <a:gridCol w="1647825">
                  <a:extLst>
                    <a:ext uri="{9D8B030D-6E8A-4147-A177-3AD203B41FA5}">
                      <a16:colId xmlns:a16="http://schemas.microsoft.com/office/drawing/2014/main" val="3427517507"/>
                    </a:ext>
                  </a:extLst>
                </a:gridCol>
                <a:gridCol w="1171575">
                  <a:extLst>
                    <a:ext uri="{9D8B030D-6E8A-4147-A177-3AD203B41FA5}">
                      <a16:colId xmlns:a16="http://schemas.microsoft.com/office/drawing/2014/main" val="816142135"/>
                    </a:ext>
                  </a:extLst>
                </a:gridCol>
              </a:tblGrid>
              <a:tr h="1986187">
                <a:tc>
                  <a:txBody>
                    <a:bodyPr/>
                    <a:lstStyle/>
                    <a:p>
                      <a:pPr marL="282575" marR="0" lvl="0" indent="-282575">
                        <a:lnSpc>
                          <a:spcPct val="100000"/>
                        </a:lnSpc>
                        <a:spcBef>
                          <a:spcPts val="0"/>
                        </a:spcBef>
                        <a:spcAft>
                          <a:spcPts val="0"/>
                        </a:spcAft>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4.  PBI is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not</a:t>
                      </a:r>
                      <a:r>
                        <a:rPr lang="en-US" sz="1800" dirty="0">
                          <a:effectLst/>
                          <a:latin typeface="Calibri" panose="020F0502020204030204" pitchFamily="34" charset="0"/>
                          <a:ea typeface="Times New Roman" panose="02020603050405020304" pitchFamily="18" charset="0"/>
                          <a:cs typeface="Calibri" panose="020F0502020204030204" pitchFamily="34" charset="0"/>
                        </a:rPr>
                        <a:t> recommended for patients with early-stage invasive breast cancer with any of the following factors: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marR="0" lvl="0" indent="-22860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positive lymph nodes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800100" marR="0" lvl="0" indent="-22860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positive surgical margins</a:t>
                      </a:r>
                    </a:p>
                    <a:p>
                      <a:pPr marL="800100" marR="0" lvl="0" indent="-22860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known germline BRCA1/2 mutation</a:t>
                      </a:r>
                    </a:p>
                    <a:p>
                      <a:pPr marL="800100" marR="0" lvl="0" indent="-22860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age &lt;40 years</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056761"/>
                  </a:ext>
                </a:extLst>
              </a:tr>
            </a:tbl>
          </a:graphicData>
        </a:graphic>
      </p:graphicFrame>
    </p:spTree>
    <p:extLst>
      <p:ext uri="{BB962C8B-B14F-4D97-AF65-F5344CB8AC3E}">
        <p14:creationId xmlns:p14="http://schemas.microsoft.com/office/powerpoint/2010/main" val="1538221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16389" y="421560"/>
            <a:ext cx="8458199" cy="599871"/>
          </a:xfrm>
        </p:spPr>
        <p:txBody>
          <a:bodyPr anchor="t" anchorCtr="0">
            <a:noAutofit/>
          </a:bodyPr>
          <a:lstStyle/>
          <a:p>
            <a:r>
              <a:rPr lang="en-US" sz="3200" b="1" dirty="0">
                <a:solidFill>
                  <a:schemeClr val="tx2"/>
                </a:solidFill>
              </a:rPr>
              <a:t>KQ 1: Indications for PBI as an alternative to WBI</a:t>
            </a:r>
            <a:br>
              <a:rPr lang="en-US" sz="3200" dirty="0">
                <a:highlight>
                  <a:srgbClr val="FFFF00"/>
                </a:highlight>
              </a:rPr>
            </a:br>
            <a:br>
              <a:rPr lang="en-US" sz="3200" dirty="0">
                <a:highlight>
                  <a:srgbClr val="FFFF00"/>
                </a:highlight>
              </a:rPr>
            </a:br>
            <a:br>
              <a:rPr lang="en-US" sz="3200" dirty="0">
                <a:highlight>
                  <a:srgbClr val="FFFF00"/>
                </a:highlight>
              </a:rPr>
            </a:br>
            <a:endParaRPr lang="en-US" sz="3200" dirty="0">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137630666"/>
              </p:ext>
            </p:extLst>
          </p:nvPr>
        </p:nvGraphicFramePr>
        <p:xfrm>
          <a:off x="661481" y="1401907"/>
          <a:ext cx="7821038" cy="3632923"/>
        </p:xfrm>
        <a:graphic>
          <a:graphicData uri="http://schemas.openxmlformats.org/drawingml/2006/table">
            <a:tbl>
              <a:tblPr firstRow="1" firstCol="1" bandRow="1"/>
              <a:tblGrid>
                <a:gridCol w="4893013">
                  <a:extLst>
                    <a:ext uri="{9D8B030D-6E8A-4147-A177-3AD203B41FA5}">
                      <a16:colId xmlns:a16="http://schemas.microsoft.com/office/drawing/2014/main" val="844265120"/>
                    </a:ext>
                  </a:extLst>
                </a:gridCol>
                <a:gridCol w="1663100">
                  <a:extLst>
                    <a:ext uri="{9D8B030D-6E8A-4147-A177-3AD203B41FA5}">
                      <a16:colId xmlns:a16="http://schemas.microsoft.com/office/drawing/2014/main" val="4277635033"/>
                    </a:ext>
                  </a:extLst>
                </a:gridCol>
                <a:gridCol w="1264925">
                  <a:extLst>
                    <a:ext uri="{9D8B030D-6E8A-4147-A177-3AD203B41FA5}">
                      <a16:colId xmlns:a16="http://schemas.microsoft.com/office/drawing/2014/main" val="3282926016"/>
                    </a:ext>
                  </a:extLst>
                </a:gridCol>
              </a:tblGrid>
              <a:tr h="516597">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293121">
                <a:tc>
                  <a:txBody>
                    <a:bodyPr/>
                    <a:lstStyle/>
                    <a:p>
                      <a:pPr marL="342900" marR="0" lvl="0" indent="-342900">
                        <a:lnSpc>
                          <a:spcPct val="115000"/>
                        </a:lnSpc>
                        <a:spcBef>
                          <a:spcPts val="0"/>
                        </a:spcBef>
                        <a:spcAft>
                          <a:spcPts val="0"/>
                        </a:spcAft>
                        <a:buFont typeface="+mj-lt"/>
                        <a:buAutoNum type="arabicPeriod"/>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2795696">
                <a:tc>
                  <a:txBody>
                    <a:bodyPr/>
                    <a:lstStyle/>
                    <a:p>
                      <a:pPr marL="282575" marR="0" lvl="0" indent="-282575">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5.  PBI is recommended for patients with DCIS with all of the following factors:</a:t>
                      </a:r>
                    </a:p>
                    <a:p>
                      <a:pPr marL="74295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low-to-intermediate grade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age ≥40 years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0" indent="-228600">
                        <a:lnSpc>
                          <a:spcPct val="100000"/>
                        </a:lnSpc>
                        <a:spcBef>
                          <a:spcPts val="0"/>
                        </a:spcBef>
                        <a:spcAft>
                          <a:spcPts val="60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size ≤2cm</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82575" marR="0" indent="0">
                        <a:lnSpc>
                          <a:spcPct val="100000"/>
                        </a:lnSpc>
                        <a:spcBef>
                          <a:spcPts val="0"/>
                        </a:spcBef>
                        <a:spcAft>
                          <a:spcPts val="0"/>
                        </a:spcAft>
                      </a:pPr>
                      <a:r>
                        <a:rPr lang="en-US" sz="20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2000" dirty="0">
                          <a:effectLst/>
                          <a:latin typeface="Calibri" panose="020F0502020204030204" pitchFamily="34" charset="0"/>
                          <a:ea typeface="Times New Roman" panose="02020603050405020304" pitchFamily="18" charset="0"/>
                          <a:cs typeface="Calibri" panose="020F0502020204030204" pitchFamily="34" charset="0"/>
                        </a:rPr>
                        <a:t>: While represented in the RCTs, there was a lack of subgroup analyses for pathologic and clinical features of patients treated with DCIS.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graphicFrame>
        <p:nvGraphicFramePr>
          <p:cNvPr id="4" name="Table 3">
            <a:extLst>
              <a:ext uri="{FF2B5EF4-FFF2-40B4-BE49-F238E27FC236}">
                <a16:creationId xmlns:a16="http://schemas.microsoft.com/office/drawing/2014/main" id="{88BFB067-B222-6AEC-23CC-0F53109627A3}"/>
              </a:ext>
            </a:extLst>
          </p:cNvPr>
          <p:cNvGraphicFramePr>
            <a:graphicFrameLocks noGrp="1"/>
          </p:cNvGraphicFramePr>
          <p:nvPr>
            <p:extLst>
              <p:ext uri="{D42A27DB-BD31-4B8C-83A1-F6EECF244321}">
                <p14:modId xmlns:p14="http://schemas.microsoft.com/office/powerpoint/2010/main" val="1019570013"/>
              </p:ext>
            </p:extLst>
          </p:nvPr>
        </p:nvGraphicFramePr>
        <p:xfrm>
          <a:off x="661481" y="1919537"/>
          <a:ext cx="7821038" cy="296926"/>
        </p:xfrm>
        <a:graphic>
          <a:graphicData uri="http://schemas.openxmlformats.org/drawingml/2006/table">
            <a:tbl>
              <a:tblPr firstRow="1" firstCol="1" bandRow="1"/>
              <a:tblGrid>
                <a:gridCol w="7821038">
                  <a:extLst>
                    <a:ext uri="{9D8B030D-6E8A-4147-A177-3AD203B41FA5}">
                      <a16:colId xmlns:a16="http://schemas.microsoft.com/office/drawing/2014/main" val="1140330312"/>
                    </a:ext>
                  </a:extLst>
                </a:gridCol>
              </a:tblGrid>
              <a:tr h="106487">
                <a:tc>
                  <a:txBody>
                    <a:bodyPr/>
                    <a:lstStyle/>
                    <a:p>
                      <a:pPr marL="0" marR="0">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DCIS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960160326"/>
                  </a:ext>
                </a:extLst>
              </a:tr>
            </a:tbl>
          </a:graphicData>
        </a:graphic>
      </p:graphicFrame>
    </p:spTree>
    <p:extLst>
      <p:ext uri="{BB962C8B-B14F-4D97-AF65-F5344CB8AC3E}">
        <p14:creationId xmlns:p14="http://schemas.microsoft.com/office/powerpoint/2010/main" val="248666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04798" y="96665"/>
            <a:ext cx="8458199" cy="467539"/>
          </a:xfrm>
        </p:spPr>
        <p:txBody>
          <a:bodyPr anchor="t" anchorCtr="0">
            <a:noAutofit/>
          </a:bodyPr>
          <a:lstStyle/>
          <a:p>
            <a:r>
              <a:rPr lang="en-US" sz="3200" b="1" dirty="0">
                <a:solidFill>
                  <a:schemeClr val="tx2"/>
                </a:solidFill>
              </a:rPr>
              <a:t>KQ 1: Indications for PBI as an alternative to WBI</a:t>
            </a:r>
            <a:br>
              <a:rPr lang="en-US" sz="3200" dirty="0">
                <a:highlight>
                  <a:srgbClr val="FFFF00"/>
                </a:highlight>
              </a:rPr>
            </a:br>
            <a:br>
              <a:rPr lang="en-US" sz="3200" dirty="0">
                <a:highlight>
                  <a:srgbClr val="FFFF00"/>
                </a:highlight>
              </a:rPr>
            </a:br>
            <a:br>
              <a:rPr lang="en-US" sz="3200" dirty="0">
                <a:highlight>
                  <a:srgbClr val="FFFF00"/>
                </a:highlight>
              </a:rPr>
            </a:br>
            <a:endParaRPr lang="en-US" sz="3200" dirty="0">
              <a:highlight>
                <a:srgbClr val="FFFF00"/>
              </a:highlight>
            </a:endParaRPr>
          </a:p>
        </p:txBody>
      </p:sp>
      <p:graphicFrame>
        <p:nvGraphicFramePr>
          <p:cNvPr id="7" name="Table 6">
            <a:extLst>
              <a:ext uri="{FF2B5EF4-FFF2-40B4-BE49-F238E27FC236}">
                <a16:creationId xmlns:a16="http://schemas.microsoft.com/office/drawing/2014/main" id="{6D95AF15-1EA6-6553-6053-85A8133AD06B}"/>
              </a:ext>
            </a:extLst>
          </p:cNvPr>
          <p:cNvGraphicFramePr>
            <a:graphicFrameLocks noGrp="1"/>
          </p:cNvGraphicFramePr>
          <p:nvPr>
            <p:extLst>
              <p:ext uri="{D42A27DB-BD31-4B8C-83A1-F6EECF244321}">
                <p14:modId xmlns:p14="http://schemas.microsoft.com/office/powerpoint/2010/main" val="3488889181"/>
              </p:ext>
            </p:extLst>
          </p:nvPr>
        </p:nvGraphicFramePr>
        <p:xfrm>
          <a:off x="490349" y="749275"/>
          <a:ext cx="8087096" cy="5105400"/>
        </p:xfrm>
        <a:graphic>
          <a:graphicData uri="http://schemas.openxmlformats.org/drawingml/2006/table">
            <a:tbl>
              <a:tblPr firstRow="1" firstCol="1" bandRow="1"/>
              <a:tblGrid>
                <a:gridCol w="4733453">
                  <a:extLst>
                    <a:ext uri="{9D8B030D-6E8A-4147-A177-3AD203B41FA5}">
                      <a16:colId xmlns:a16="http://schemas.microsoft.com/office/drawing/2014/main" val="3724477145"/>
                    </a:ext>
                  </a:extLst>
                </a:gridCol>
                <a:gridCol w="1783291">
                  <a:extLst>
                    <a:ext uri="{9D8B030D-6E8A-4147-A177-3AD203B41FA5}">
                      <a16:colId xmlns:a16="http://schemas.microsoft.com/office/drawing/2014/main" val="3933821181"/>
                    </a:ext>
                  </a:extLst>
                </a:gridCol>
                <a:gridCol w="1570352">
                  <a:extLst>
                    <a:ext uri="{9D8B030D-6E8A-4147-A177-3AD203B41FA5}">
                      <a16:colId xmlns:a16="http://schemas.microsoft.com/office/drawing/2014/main" val="131533050"/>
                    </a:ext>
                  </a:extLst>
                </a:gridCol>
              </a:tblGrid>
              <a:tr h="382892">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77151900"/>
                  </a:ext>
                </a:extLst>
              </a:tr>
              <a:tr h="160069">
                <a:tc gridSpan="3">
                  <a:txBody>
                    <a:bodyPr/>
                    <a:lstStyle/>
                    <a:p>
                      <a:pPr marL="0" marR="0">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DCIS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pPr marL="0" marR="0">
                        <a:lnSpc>
                          <a:spcPct val="10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704" marR="36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E2EFD9"/>
                    </a:solidFill>
                  </a:tcPr>
                </a:tc>
                <a:extLst>
                  <a:ext uri="{0D108BD9-81ED-4DB2-BD59-A6C34878D82A}">
                    <a16:rowId xmlns:a16="http://schemas.microsoft.com/office/drawing/2014/main" val="537612730"/>
                  </a:ext>
                </a:extLst>
              </a:tr>
              <a:tr h="1229067">
                <a:tc>
                  <a:txBody>
                    <a:bodyPr/>
                    <a:lstStyle/>
                    <a:p>
                      <a:pPr marL="285750" marR="0" lvl="0" indent="-285750">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6.  PBI is conditionally recommended for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patients with </a:t>
                      </a:r>
                      <a:r>
                        <a:rPr lang="en-US" sz="2000" dirty="0">
                          <a:effectLst/>
                          <a:latin typeface="Calibri" panose="020F0502020204030204" pitchFamily="34" charset="0"/>
                          <a:ea typeface="Times New Roman" panose="02020603050405020304" pitchFamily="18" charset="0"/>
                          <a:cs typeface="Calibri" panose="020F0502020204030204" pitchFamily="34" charset="0"/>
                        </a:rPr>
                        <a:t>DCIS with the following factors: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high grade or</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marR="0" lvl="0" indent="-228600">
                        <a:lnSpc>
                          <a:spcPct val="100000"/>
                        </a:lnSpc>
                        <a:spcBef>
                          <a:spcPts val="0"/>
                        </a:spcBef>
                        <a:spcAft>
                          <a:spcPts val="60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size &gt;2 - ≤3 cm</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82575" marR="0" indent="0">
                        <a:lnSpc>
                          <a:spcPct val="100000"/>
                        </a:lnSpc>
                        <a:spcBef>
                          <a:spcPts val="0"/>
                        </a:spcBef>
                        <a:spcAft>
                          <a:spcPts val="0"/>
                        </a:spcAft>
                      </a:pPr>
                      <a:r>
                        <a:rPr lang="en-US" sz="20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2000" dirty="0">
                          <a:effectLst/>
                          <a:latin typeface="Calibri" panose="020F0502020204030204" pitchFamily="34" charset="0"/>
                          <a:ea typeface="Times New Roman" panose="02020603050405020304" pitchFamily="18" charset="0"/>
                          <a:cs typeface="Calibri" panose="020F0502020204030204" pitchFamily="34" charset="0"/>
                        </a:rPr>
                        <a:t>: PBI may not be appropriate when both of these factors are present, given the possibility of a higher recurrence risk.</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993561"/>
                  </a:ext>
                </a:extLst>
              </a:tr>
              <a:tr h="1419061">
                <a:tc>
                  <a:txBody>
                    <a:bodyPr/>
                    <a:lstStyle/>
                    <a:p>
                      <a:pPr marL="282575" marR="0" lvl="0" indent="-282575">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7.  PBI is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not</a:t>
                      </a:r>
                      <a:r>
                        <a:rPr lang="en-US" sz="2000" dirty="0">
                          <a:effectLst/>
                          <a:latin typeface="Calibri" panose="020F0502020204030204" pitchFamily="34" charset="0"/>
                          <a:ea typeface="Times New Roman" panose="02020603050405020304" pitchFamily="18" charset="0"/>
                          <a:cs typeface="Calibri" panose="020F0502020204030204" pitchFamily="34" charset="0"/>
                        </a:rPr>
                        <a:t> recommended for patients with DCIS with any of the following factors: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positive surgical margins</a:t>
                      </a:r>
                    </a:p>
                    <a:p>
                      <a:pPr marL="80010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known germline BRCA1/2 mutation</a:t>
                      </a:r>
                    </a:p>
                    <a:p>
                      <a:pPr marL="800100" marR="0" lvl="0" indent="-228600">
                        <a:lnSpc>
                          <a:spcPct val="10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age &lt;40 years</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079872"/>
                  </a:ext>
                </a:extLst>
              </a:tr>
            </a:tbl>
          </a:graphicData>
        </a:graphic>
      </p:graphicFrame>
    </p:spTree>
    <p:extLst>
      <p:ext uri="{BB962C8B-B14F-4D97-AF65-F5344CB8AC3E}">
        <p14:creationId xmlns:p14="http://schemas.microsoft.com/office/powerpoint/2010/main" val="4291124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9FD8-16CE-D016-C94A-4F9C9D8E3129}"/>
              </a:ext>
            </a:extLst>
          </p:cNvPr>
          <p:cNvSpPr>
            <a:spLocks noGrp="1"/>
          </p:cNvSpPr>
          <p:nvPr>
            <p:ph type="title"/>
          </p:nvPr>
        </p:nvSpPr>
        <p:spPr>
          <a:xfrm>
            <a:off x="295835" y="0"/>
            <a:ext cx="8552329" cy="744071"/>
          </a:xfrm>
        </p:spPr>
        <p:txBody>
          <a:bodyPr/>
          <a:lstStyle/>
          <a:p>
            <a:pPr algn="l"/>
            <a:r>
              <a:rPr lang="en-US" sz="2400" b="1" dirty="0">
                <a:solidFill>
                  <a:schemeClr val="tx2"/>
                </a:solidFill>
                <a:latin typeface="+mn-lt"/>
                <a:ea typeface="Cambria" panose="02040503050406030204" pitchFamily="18" charset="0"/>
              </a:rPr>
              <a:t>Adjuvant Radiation Therapy Treatment Options for </a:t>
            </a:r>
            <a:br>
              <a:rPr lang="en-US" sz="2400" b="1" dirty="0">
                <a:solidFill>
                  <a:schemeClr val="tx2"/>
                </a:solidFill>
                <a:latin typeface="+mn-lt"/>
                <a:ea typeface="Cambria" panose="02040503050406030204" pitchFamily="18" charset="0"/>
              </a:rPr>
            </a:br>
            <a:r>
              <a:rPr lang="en-US" sz="2400" b="1" dirty="0">
                <a:solidFill>
                  <a:schemeClr val="tx2"/>
                </a:solidFill>
                <a:latin typeface="+mn-lt"/>
                <a:ea typeface="Cambria" panose="02040503050406030204" pitchFamily="18" charset="0"/>
              </a:rPr>
              <a:t>Early-Stage Invasive Breast Cancer or DCIS</a:t>
            </a:r>
          </a:p>
        </p:txBody>
      </p:sp>
      <p:pic>
        <p:nvPicPr>
          <p:cNvPr id="5" name="Picture 4" descr="A diagram of a cancer patient&#10;&#10;Description automatically generated">
            <a:extLst>
              <a:ext uri="{FF2B5EF4-FFF2-40B4-BE49-F238E27FC236}">
                <a16:creationId xmlns:a16="http://schemas.microsoft.com/office/drawing/2014/main" id="{4819EB2C-9518-B070-7F88-A92D698BCB0D}"/>
              </a:ext>
            </a:extLst>
          </p:cNvPr>
          <p:cNvPicPr>
            <a:picLocks noChangeAspect="1"/>
          </p:cNvPicPr>
          <p:nvPr/>
        </p:nvPicPr>
        <p:blipFill>
          <a:blip r:embed="rId2"/>
          <a:stretch>
            <a:fillRect/>
          </a:stretch>
        </p:blipFill>
        <p:spPr>
          <a:xfrm>
            <a:off x="2599765" y="795010"/>
            <a:ext cx="6544235" cy="5267979"/>
          </a:xfrm>
          <a:prstGeom prst="rect">
            <a:avLst/>
          </a:prstGeom>
        </p:spPr>
      </p:pic>
      <p:sp>
        <p:nvSpPr>
          <p:cNvPr id="6" name="Rectangle 1">
            <a:extLst>
              <a:ext uri="{FF2B5EF4-FFF2-40B4-BE49-F238E27FC236}">
                <a16:creationId xmlns:a16="http://schemas.microsoft.com/office/drawing/2014/main" id="{CA611627-7464-EED6-1B00-185B41D41692}"/>
              </a:ext>
            </a:extLst>
          </p:cNvPr>
          <p:cNvSpPr>
            <a:spLocks noChangeArrowheads="1"/>
          </p:cNvSpPr>
          <p:nvPr/>
        </p:nvSpPr>
        <p:spPr bwMode="auto">
          <a:xfrm>
            <a:off x="182437" y="1799931"/>
            <a:ext cx="228600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200" baseline="30000" dirty="0">
                <a:latin typeface="Calibri" panose="020F0502020204030204" pitchFamily="34" charset="0"/>
                <a:ea typeface="Times New Roman" panose="02020603050405020304" pitchFamily="18" charset="0"/>
                <a:cs typeface="Calibri" panose="020F0502020204030204" pitchFamily="34" charset="0"/>
              </a:rPr>
              <a:t>*</a:t>
            </a:r>
            <a:r>
              <a:rPr lang="en-US" altLang="en-US" sz="1200" dirty="0">
                <a:latin typeface="Calibri" panose="020F0502020204030204" pitchFamily="34" charset="0"/>
                <a:ea typeface="Times New Roman" panose="02020603050405020304" pitchFamily="18" charset="0"/>
                <a:cs typeface="Calibri" panose="020F0502020204030204" pitchFamily="34" charset="0"/>
              </a:rPr>
              <a:t>The characteristics HER2-positive not receiving HER2-targeted therapy, lobular, and LVI are </a:t>
            </a:r>
            <a:r>
              <a:rPr lang="en-US" altLang="en-US" sz="1200" u="sng" dirty="0">
                <a:latin typeface="Calibri" panose="020F0502020204030204" pitchFamily="34" charset="0"/>
                <a:ea typeface="Times New Roman" panose="02020603050405020304" pitchFamily="18" charset="0"/>
                <a:cs typeface="Calibri" panose="020F0502020204030204" pitchFamily="34" charset="0"/>
              </a:rPr>
              <a:t>conditionally not</a:t>
            </a:r>
            <a:r>
              <a:rPr lang="en-US" altLang="en-US" sz="1200" dirty="0">
                <a:latin typeface="Calibri" panose="020F0502020204030204" pitchFamily="34" charset="0"/>
                <a:ea typeface="Times New Roman" panose="02020603050405020304" pitchFamily="18" charset="0"/>
                <a:cs typeface="Calibri" panose="020F0502020204030204" pitchFamily="34" charset="0"/>
              </a:rPr>
              <a:t> recommended, and the remaining characteristics in this box are </a:t>
            </a:r>
            <a:r>
              <a:rPr lang="en-US" altLang="en-US" sz="1200" u="sng" dirty="0">
                <a:latin typeface="Calibri" panose="020F0502020204030204" pitchFamily="34" charset="0"/>
                <a:ea typeface="Times New Roman" panose="02020603050405020304" pitchFamily="18" charset="0"/>
                <a:cs typeface="Calibri" panose="020F0502020204030204" pitchFamily="34" charset="0"/>
              </a:rPr>
              <a:t>not</a:t>
            </a:r>
            <a:r>
              <a:rPr lang="en-US" altLang="en-US" sz="1200" dirty="0">
                <a:latin typeface="Calibri" panose="020F0502020204030204" pitchFamily="34" charset="0"/>
                <a:ea typeface="Times New Roman" panose="02020603050405020304" pitchFamily="18" charset="0"/>
                <a:cs typeface="Calibri" panose="020F0502020204030204" pitchFamily="34" charset="0"/>
              </a:rPr>
              <a:t> recommended, both due to low patient numbers accrued to RCTs. Higher risk of recurrence is possible with PBI, although this may be an option in limited situations.</a:t>
            </a:r>
            <a:endParaRPr lang="en-US" altLang="en-US" sz="1200" dirty="0"/>
          </a:p>
          <a:p>
            <a:pPr lvl="0" eaLnBrk="0" fontAlgn="base" hangingPunct="0">
              <a:spcBef>
                <a:spcPct val="0"/>
              </a:spcBef>
              <a:spcAft>
                <a:spcPct val="0"/>
              </a:spcAft>
            </a:pPr>
            <a:r>
              <a:rPr lang="en-US" altLang="en-US" sz="1200" baseline="30000" dirty="0">
                <a:latin typeface="Calibri" panose="020F0502020204030204" pitchFamily="34" charset="0"/>
                <a:ea typeface="Times New Roman" panose="02020603050405020304" pitchFamily="18" charset="0"/>
                <a:cs typeface="Calibri" panose="020F0502020204030204" pitchFamily="34" charset="0"/>
              </a:rPr>
              <a:t>†</a:t>
            </a:r>
            <a:r>
              <a:rPr lang="en-US" altLang="en-US" sz="1200" dirty="0">
                <a:latin typeface="Calibri" panose="020F0502020204030204" pitchFamily="34" charset="0"/>
                <a:ea typeface="Times New Roman" panose="02020603050405020304" pitchFamily="18" charset="0"/>
                <a:cs typeface="Calibri" panose="020F0502020204030204" pitchFamily="34" charset="0"/>
              </a:rPr>
              <a:t>Re-excision to negative margins is preferred.</a:t>
            </a:r>
          </a:p>
          <a:p>
            <a:pPr lvl="0" eaLnBrk="0" fontAlgn="base" hangingPunct="0">
              <a:spcBef>
                <a:spcPct val="0"/>
              </a:spcBef>
              <a:spcAft>
                <a:spcPct val="0"/>
              </a:spcAft>
            </a:pPr>
            <a:endParaRPr lang="en-US" altLang="en-US" sz="12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Abbreviations:</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DCIS = ductal carcinoma in situ; ER = estrogen receptor; HER2 = Human epidermal growth factor receptor 2; LVI = lymphovascular invasion; PBI = partial breast irradiation; RCTs = randomized controlled trials; WBI = whole breast irradiation.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611549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173804"/>
            <a:ext cx="8229600" cy="2255196"/>
          </a:xfrm>
        </p:spPr>
        <p:txBody>
          <a:bodyPr/>
          <a:lstStyle/>
          <a:p>
            <a:r>
              <a:rPr lang="en-US" sz="4800" b="1" dirty="0">
                <a:solidFill>
                  <a:schemeClr val="tx2"/>
                </a:solidFill>
              </a:rPr>
              <a:t>KQ 2: What are the appropriate PBI techniques with respect to ipsilateral breast recurrence outcomes?</a:t>
            </a:r>
          </a:p>
        </p:txBody>
      </p:sp>
    </p:spTree>
    <p:extLst>
      <p:ext uri="{BB962C8B-B14F-4D97-AF65-F5344CB8AC3E}">
        <p14:creationId xmlns:p14="http://schemas.microsoft.com/office/powerpoint/2010/main" val="62399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28600"/>
            <a:ext cx="8229600" cy="588523"/>
          </a:xfrm>
        </p:spPr>
        <p:txBody>
          <a:bodyPr/>
          <a:lstStyle/>
          <a:p>
            <a:r>
              <a:rPr kumimoji="0" lang="en-US" sz="2800" b="1" i="0" u="none" strike="noStrike" kern="1200" cap="none" spc="0" normalizeH="0" baseline="0" noProof="0" dirty="0">
                <a:ln>
                  <a:noFill/>
                </a:ln>
                <a:solidFill>
                  <a:srgbClr val="1F497D"/>
                </a:solidFill>
                <a:effectLst/>
                <a:uLnTx/>
                <a:uFillTx/>
                <a:latin typeface="Calibri"/>
                <a:ea typeface="+mj-ea"/>
                <a:cs typeface="+mj-cs"/>
              </a:rPr>
              <a:t>KQ 2: </a:t>
            </a:r>
            <a:r>
              <a:rPr lang="en-US" sz="2800" b="1" dirty="0">
                <a:solidFill>
                  <a:srgbClr val="1F497D"/>
                </a:solidFill>
                <a:latin typeface="Calibri"/>
              </a:rPr>
              <a:t>Appropriate PBI techniques with respect to IBR</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3629629781"/>
              </p:ext>
            </p:extLst>
          </p:nvPr>
        </p:nvGraphicFramePr>
        <p:xfrm>
          <a:off x="708212" y="929768"/>
          <a:ext cx="7657575" cy="2378059"/>
        </p:xfrm>
        <a:graphic>
          <a:graphicData uri="http://schemas.openxmlformats.org/drawingml/2006/table">
            <a:tbl>
              <a:tblPr firstRow="1" firstCol="1" bandRow="1"/>
              <a:tblGrid>
                <a:gridCol w="4709460">
                  <a:extLst>
                    <a:ext uri="{9D8B030D-6E8A-4147-A177-3AD203B41FA5}">
                      <a16:colId xmlns:a16="http://schemas.microsoft.com/office/drawing/2014/main" val="844265120"/>
                    </a:ext>
                  </a:extLst>
                </a:gridCol>
                <a:gridCol w="1650945">
                  <a:extLst>
                    <a:ext uri="{9D8B030D-6E8A-4147-A177-3AD203B41FA5}">
                      <a16:colId xmlns:a16="http://schemas.microsoft.com/office/drawing/2014/main" val="4277635033"/>
                    </a:ext>
                  </a:extLst>
                </a:gridCol>
                <a:gridCol w="1297170">
                  <a:extLst>
                    <a:ext uri="{9D8B030D-6E8A-4147-A177-3AD203B41FA5}">
                      <a16:colId xmlns:a16="http://schemas.microsoft.com/office/drawing/2014/main" val="3282926016"/>
                    </a:ext>
                  </a:extLst>
                </a:gridCol>
              </a:tblGrid>
              <a:tr h="549259">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780724">
                <a:tc>
                  <a:txBody>
                    <a:bodyPr/>
                    <a:lstStyle/>
                    <a:p>
                      <a:pPr marL="342900" marR="152400" lvl="0" indent="-342900">
                        <a:lnSpc>
                          <a:spcPct val="100000"/>
                        </a:lnSpc>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For patients with early-stage invasive breast cancer or DCIS receiving PBI,</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3-D CRT is recommended.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High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13756">
                <a:tc>
                  <a:txBody>
                    <a:bodyPr/>
                    <a:lstStyle/>
                    <a:p>
                      <a:pPr marL="282575" marR="0" lvl="0" indent="-282575">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2.  For patients with early-stage invasive breast cancer or DCIS receiving PBI,</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IMRT is recommended.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graphicFrame>
        <p:nvGraphicFramePr>
          <p:cNvPr id="3" name="Table 2">
            <a:extLst>
              <a:ext uri="{FF2B5EF4-FFF2-40B4-BE49-F238E27FC236}">
                <a16:creationId xmlns:a16="http://schemas.microsoft.com/office/drawing/2014/main" id="{02BD362A-1095-8905-DE71-D9566C1B28B9}"/>
              </a:ext>
            </a:extLst>
          </p:cNvPr>
          <p:cNvGraphicFramePr>
            <a:graphicFrameLocks noGrp="1"/>
          </p:cNvGraphicFramePr>
          <p:nvPr>
            <p:extLst>
              <p:ext uri="{D42A27DB-BD31-4B8C-83A1-F6EECF244321}">
                <p14:modId xmlns:p14="http://schemas.microsoft.com/office/powerpoint/2010/main" val="972651297"/>
              </p:ext>
            </p:extLst>
          </p:nvPr>
        </p:nvGraphicFramePr>
        <p:xfrm>
          <a:off x="708211" y="3307827"/>
          <a:ext cx="7657575" cy="1219200"/>
        </p:xfrm>
        <a:graphic>
          <a:graphicData uri="http://schemas.openxmlformats.org/drawingml/2006/table">
            <a:tbl>
              <a:tblPr firstRow="1" firstCol="1" bandRow="1"/>
              <a:tblGrid>
                <a:gridCol w="4706950">
                  <a:extLst>
                    <a:ext uri="{9D8B030D-6E8A-4147-A177-3AD203B41FA5}">
                      <a16:colId xmlns:a16="http://schemas.microsoft.com/office/drawing/2014/main" val="2704281415"/>
                    </a:ext>
                  </a:extLst>
                </a:gridCol>
                <a:gridCol w="1655963">
                  <a:extLst>
                    <a:ext uri="{9D8B030D-6E8A-4147-A177-3AD203B41FA5}">
                      <a16:colId xmlns:a16="http://schemas.microsoft.com/office/drawing/2014/main" val="3517832438"/>
                    </a:ext>
                  </a:extLst>
                </a:gridCol>
                <a:gridCol w="1294662">
                  <a:extLst>
                    <a:ext uri="{9D8B030D-6E8A-4147-A177-3AD203B41FA5}">
                      <a16:colId xmlns:a16="http://schemas.microsoft.com/office/drawing/2014/main" val="2250824583"/>
                    </a:ext>
                  </a:extLst>
                </a:gridCol>
              </a:tblGrid>
              <a:tr h="990600">
                <a:tc>
                  <a:txBody>
                    <a:bodyPr/>
                    <a:lstStyle/>
                    <a:p>
                      <a:pPr marL="282575" marR="0" lvl="0" indent="-282575">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3.  For patients with early-stage invasive breast cancer or DCIS receiving PBI,</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multicatheter brachytherapy is recommended.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Moderate </a:t>
                      </a:r>
                    </a:p>
                    <a:p>
                      <a:pPr marL="0" marR="0" algn="ctr">
                        <a:lnSpc>
                          <a:spcPct val="100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840322"/>
                  </a:ext>
                </a:extLst>
              </a:tr>
            </a:tbl>
          </a:graphicData>
        </a:graphic>
      </p:graphicFrame>
      <p:graphicFrame>
        <p:nvGraphicFramePr>
          <p:cNvPr id="5" name="Table 4">
            <a:extLst>
              <a:ext uri="{FF2B5EF4-FFF2-40B4-BE49-F238E27FC236}">
                <a16:creationId xmlns:a16="http://schemas.microsoft.com/office/drawing/2014/main" id="{D9A3CFAA-EA3F-C43E-98D3-4C88BB254A7F}"/>
              </a:ext>
            </a:extLst>
          </p:cNvPr>
          <p:cNvGraphicFramePr>
            <a:graphicFrameLocks noGrp="1"/>
          </p:cNvGraphicFramePr>
          <p:nvPr>
            <p:extLst>
              <p:ext uri="{D42A27DB-BD31-4B8C-83A1-F6EECF244321}">
                <p14:modId xmlns:p14="http://schemas.microsoft.com/office/powerpoint/2010/main" val="691504021"/>
              </p:ext>
            </p:extLst>
          </p:nvPr>
        </p:nvGraphicFramePr>
        <p:xfrm>
          <a:off x="708211" y="4527027"/>
          <a:ext cx="7657575" cy="1219200"/>
        </p:xfrm>
        <a:graphic>
          <a:graphicData uri="http://schemas.openxmlformats.org/drawingml/2006/table">
            <a:tbl>
              <a:tblPr firstRow="1" firstCol="1" bandRow="1"/>
              <a:tblGrid>
                <a:gridCol w="4706950">
                  <a:extLst>
                    <a:ext uri="{9D8B030D-6E8A-4147-A177-3AD203B41FA5}">
                      <a16:colId xmlns:a16="http://schemas.microsoft.com/office/drawing/2014/main" val="256732348"/>
                    </a:ext>
                  </a:extLst>
                </a:gridCol>
                <a:gridCol w="1655963">
                  <a:extLst>
                    <a:ext uri="{9D8B030D-6E8A-4147-A177-3AD203B41FA5}">
                      <a16:colId xmlns:a16="http://schemas.microsoft.com/office/drawing/2014/main" val="4245129771"/>
                    </a:ext>
                  </a:extLst>
                </a:gridCol>
                <a:gridCol w="1294662">
                  <a:extLst>
                    <a:ext uri="{9D8B030D-6E8A-4147-A177-3AD203B41FA5}">
                      <a16:colId xmlns:a16="http://schemas.microsoft.com/office/drawing/2014/main" val="167074880"/>
                    </a:ext>
                  </a:extLst>
                </a:gridCol>
              </a:tblGrid>
              <a:tr h="1108150">
                <a:tc>
                  <a:txBody>
                    <a:bodyPr/>
                    <a:lstStyle/>
                    <a:p>
                      <a:pPr marL="282575" marR="0" lvl="0" indent="-282575">
                        <a:lnSpc>
                          <a:spcPct val="100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4.  For patients with early-stage invasive breast cancer or DCIS receiving PBI, single-entry catheter brachytherapy is conditionally recommended.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783865"/>
                  </a:ext>
                </a:extLst>
              </a:tr>
            </a:tbl>
          </a:graphicData>
        </a:graphic>
      </p:graphicFrame>
    </p:spTree>
    <p:extLst>
      <p:ext uri="{BB962C8B-B14F-4D97-AF65-F5344CB8AC3E}">
        <p14:creationId xmlns:p14="http://schemas.microsoft.com/office/powerpoint/2010/main" val="166092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a:xfrm>
            <a:off x="457200" y="144606"/>
            <a:ext cx="8229600" cy="1143000"/>
          </a:xfrm>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7200" y="1044431"/>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Partial Breast Irradiation for Patients With Early-Stage Invasive Breast Cancer or Ductal Carcinoma In Situ Guideline </a:t>
            </a:r>
            <a:r>
              <a:rPr lang="en-US" altLang="en-US" sz="2800" dirty="0"/>
              <a:t>to be published in the March/April 2024 issue of </a:t>
            </a:r>
          </a:p>
          <a:p>
            <a:pPr marL="0" indent="0" algn="ctr">
              <a:spcBef>
                <a:spcPts val="600"/>
              </a:spcBef>
              <a:buFontTx/>
              <a:buNone/>
              <a:defRPr/>
            </a:pPr>
            <a:r>
              <a:rPr lang="en-US" altLang="en-US" sz="2800" dirty="0"/>
              <a:t>Practical Radiation Oncology (PRO)</a:t>
            </a:r>
          </a:p>
          <a:p>
            <a:pPr marL="0" indent="0" algn="ctr">
              <a:spcBef>
                <a:spcPts val="600"/>
              </a:spcBef>
              <a:buFontTx/>
              <a:buNone/>
              <a:defRPr/>
            </a:pPr>
            <a:r>
              <a:rPr lang="en-US" altLang="en-US" sz="2800" dirty="0"/>
              <a:t>Web posted link:</a:t>
            </a:r>
          </a:p>
          <a:p>
            <a:pPr marL="0" indent="0" algn="ctr">
              <a:spcBef>
                <a:spcPts val="600"/>
              </a:spcBef>
              <a:buFontTx/>
              <a:buNone/>
              <a:defRPr/>
            </a:pPr>
            <a:r>
              <a:rPr lang="en-US" altLang="en-US" sz="2400" dirty="0"/>
              <a:t>(</a:t>
            </a:r>
            <a:r>
              <a:rPr lang="en-US" sz="2400" u="sng" dirty="0">
                <a:solidFill>
                  <a:srgbClr val="0563C1"/>
                </a:solidFill>
                <a:effectLst/>
                <a:latin typeface="Calibri" panose="020F0502020204030204" pitchFamily="34" charset="0"/>
                <a:ea typeface="Calibri" panose="020F0502020204030204" pitchFamily="34" charset="0"/>
                <a:hlinkClick r:id="rId2"/>
              </a:rPr>
              <a:t>https://doi.org/10.1016/j.prro.2023.11.001</a:t>
            </a:r>
            <a:r>
              <a:rPr lang="en-US" altLang="en-US" sz="2400" dirty="0"/>
              <a:t>)</a:t>
            </a:r>
            <a:endParaRPr lang="en-US" altLang="en-US" sz="2400" dirty="0">
              <a:solidFill>
                <a:schemeClr val="accent2"/>
              </a:solidFill>
            </a:endParaRPr>
          </a:p>
          <a:p>
            <a:pPr algn="ctr">
              <a:spcBef>
                <a:spcPts val="600"/>
              </a:spcBef>
              <a:buFontTx/>
              <a:buNone/>
              <a:defRPr/>
            </a:pPr>
            <a:endParaRPr lang="en-US" altLang="en-US" sz="2800" dirty="0"/>
          </a:p>
          <a:p>
            <a:pPr algn="ctr">
              <a:spcBef>
                <a:spcPts val="600"/>
              </a:spcBef>
              <a:buFontTx/>
              <a:buNone/>
              <a:defRPr/>
            </a:pPr>
            <a:r>
              <a:rPr lang="en-US" altLang="en-US" sz="2400" dirty="0"/>
              <a:t>The full-text guideline is also available on the ASTRO website: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42901" y="92413"/>
            <a:ext cx="8458198" cy="646889"/>
          </a:xfrm>
        </p:spPr>
        <p:txBody>
          <a:bodyPr/>
          <a:lstStyle/>
          <a:p>
            <a:r>
              <a:rPr lang="en-US" sz="2800" b="1" dirty="0">
                <a:solidFill>
                  <a:schemeClr val="tx2"/>
                </a:solidFill>
              </a:rPr>
              <a:t>KQ 2: </a:t>
            </a:r>
            <a:r>
              <a:rPr lang="en-US" sz="2800" b="1" dirty="0">
                <a:solidFill>
                  <a:srgbClr val="1F497D"/>
                </a:solidFill>
                <a:latin typeface="Calibri"/>
              </a:rPr>
              <a:t>Appropriate PBI techniques with respect to IBR</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718678926"/>
              </p:ext>
            </p:extLst>
          </p:nvPr>
        </p:nvGraphicFramePr>
        <p:xfrm>
          <a:off x="692260" y="739302"/>
          <a:ext cx="7908815" cy="5029200"/>
        </p:xfrm>
        <a:graphic>
          <a:graphicData uri="http://schemas.openxmlformats.org/drawingml/2006/table">
            <a:tbl>
              <a:tblPr firstRow="1" firstCol="1" bandRow="1"/>
              <a:tblGrid>
                <a:gridCol w="5032265">
                  <a:extLst>
                    <a:ext uri="{9D8B030D-6E8A-4147-A177-3AD203B41FA5}">
                      <a16:colId xmlns:a16="http://schemas.microsoft.com/office/drawing/2014/main" val="844265120"/>
                    </a:ext>
                  </a:extLst>
                </a:gridCol>
                <a:gridCol w="1635499">
                  <a:extLst>
                    <a:ext uri="{9D8B030D-6E8A-4147-A177-3AD203B41FA5}">
                      <a16:colId xmlns:a16="http://schemas.microsoft.com/office/drawing/2014/main" val="4277635033"/>
                    </a:ext>
                  </a:extLst>
                </a:gridCol>
                <a:gridCol w="1241051">
                  <a:extLst>
                    <a:ext uri="{9D8B030D-6E8A-4147-A177-3AD203B41FA5}">
                      <a16:colId xmlns:a16="http://schemas.microsoft.com/office/drawing/2014/main" val="3282926016"/>
                    </a:ext>
                  </a:extLst>
                </a:gridCol>
              </a:tblGrid>
              <a:tr h="457301">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 (con’t)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347630">
                <a:tc>
                  <a:txBody>
                    <a:bodyPr/>
                    <a:lstStyle/>
                    <a:p>
                      <a:pPr marL="339725" marR="0" lvl="0" indent="-339725">
                        <a:lnSpc>
                          <a:spcPct val="100000"/>
                        </a:lnSpc>
                        <a:spcBef>
                          <a:spcPts val="0"/>
                        </a:spcBef>
                        <a:spcAft>
                          <a:spcPts val="600"/>
                        </a:spcAft>
                        <a:buFont typeface="+mj-l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5.   For patients with early-stage invasive breast cancer receiving PBI, electron</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IORT is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not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recommended, unless part of a clinical trial or multi-institutional registry.</a:t>
                      </a:r>
                    </a:p>
                    <a:p>
                      <a:pPr marL="339725" marR="0" indent="0">
                        <a:lnSpc>
                          <a:spcPct val="100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For patients considered for electron</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IORT, the characteristics in KQ1 do not apply.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515524">
                <a:tc>
                  <a:txBody>
                    <a:bodyPr/>
                    <a:lstStyle/>
                    <a:p>
                      <a:pPr marL="339725" marR="0" lvl="0" indent="-339725">
                        <a:lnSpc>
                          <a:spcPct val="100000"/>
                        </a:lnSpc>
                        <a:spcBef>
                          <a:spcPts val="0"/>
                        </a:spcBef>
                        <a:spcAft>
                          <a:spcPts val="600"/>
                        </a:spcAft>
                        <a:buFont typeface="+mj-l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6.   For patients with early-stage invasive breast cancer receiving PBI, kV IORT alone (without WBI) is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not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recommended, unless part of a clinical trial or multi-institutional registry.</a:t>
                      </a:r>
                    </a:p>
                    <a:p>
                      <a:pPr marL="339725" marR="0" indent="-127000">
                        <a:lnSpc>
                          <a:spcPct val="100000"/>
                        </a:lnSpc>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800100" marR="0" lvl="0" indent="-28575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 patients considered for kV IORT, the characteristics in KQ1 do not apply.</a:t>
                      </a:r>
                    </a:p>
                    <a:p>
                      <a:pPr marL="800100" marR="0" lvl="0" indent="-285750">
                        <a:lnSpc>
                          <a:spcPct val="100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WBI following kV IORT may be needed for patients with higher risk features.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Tree>
    <p:extLst>
      <p:ext uri="{BB962C8B-B14F-4D97-AF65-F5344CB8AC3E}">
        <p14:creationId xmlns:p14="http://schemas.microsoft.com/office/powerpoint/2010/main" val="39920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232646"/>
            <a:ext cx="8229600" cy="3066980"/>
          </a:xfrm>
        </p:spPr>
        <p:txBody>
          <a:bodyPr/>
          <a:lstStyle/>
          <a:p>
            <a:r>
              <a:rPr lang="en-US" sz="4800" b="1" dirty="0">
                <a:solidFill>
                  <a:schemeClr val="tx2"/>
                </a:solidFill>
              </a:rPr>
              <a:t>KQ 3: What are the appropriate dose-fractionation regimes, target volumes, and planning parameters for PBI? </a:t>
            </a:r>
          </a:p>
        </p:txBody>
      </p:sp>
    </p:spTree>
    <p:extLst>
      <p:ext uri="{BB962C8B-B14F-4D97-AF65-F5344CB8AC3E}">
        <p14:creationId xmlns:p14="http://schemas.microsoft.com/office/powerpoint/2010/main" val="1863560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457199" y="0"/>
            <a:ext cx="8229600" cy="914400"/>
          </a:xfrm>
        </p:spPr>
        <p:txBody>
          <a:bodyPr/>
          <a:lstStyle/>
          <a:p>
            <a:r>
              <a:rPr lang="en-US" sz="2500" b="1" dirty="0">
                <a:solidFill>
                  <a:schemeClr val="tx2"/>
                </a:solidFill>
              </a:rPr>
              <a:t>KQ 3: </a:t>
            </a:r>
            <a:r>
              <a:rPr kumimoji="0" lang="en-US" sz="2500" b="1" i="0" u="none" strike="noStrike" kern="1200" cap="none" spc="0" normalizeH="0" baseline="0" noProof="0" dirty="0">
                <a:ln>
                  <a:noFill/>
                </a:ln>
                <a:solidFill>
                  <a:srgbClr val="1F497D"/>
                </a:solidFill>
                <a:effectLst/>
                <a:uLnTx/>
                <a:uFillTx/>
                <a:latin typeface="Calibri"/>
                <a:ea typeface="+mj-ea"/>
                <a:cs typeface="+mj-cs"/>
              </a:rPr>
              <a:t>Appropriate dose-fractionation regimes, target volumes, and planning parameters for PBI</a:t>
            </a:r>
            <a:endParaRPr lang="en-US" sz="2500" dirty="0"/>
          </a:p>
        </p:txBody>
      </p:sp>
      <p:graphicFrame>
        <p:nvGraphicFramePr>
          <p:cNvPr id="3" name="Table 2">
            <a:extLst>
              <a:ext uri="{FF2B5EF4-FFF2-40B4-BE49-F238E27FC236}">
                <a16:creationId xmlns:a16="http://schemas.microsoft.com/office/drawing/2014/main" id="{B1341C89-1764-FA04-38BF-001657E13D92}"/>
              </a:ext>
            </a:extLst>
          </p:cNvPr>
          <p:cNvGraphicFramePr>
            <a:graphicFrameLocks noGrp="1"/>
          </p:cNvGraphicFramePr>
          <p:nvPr>
            <p:extLst>
              <p:ext uri="{D42A27DB-BD31-4B8C-83A1-F6EECF244321}">
                <p14:modId xmlns:p14="http://schemas.microsoft.com/office/powerpoint/2010/main" val="3601372788"/>
              </p:ext>
            </p:extLst>
          </p:nvPr>
        </p:nvGraphicFramePr>
        <p:xfrm>
          <a:off x="342899" y="936687"/>
          <a:ext cx="8458199" cy="4984626"/>
        </p:xfrm>
        <a:graphic>
          <a:graphicData uri="http://schemas.openxmlformats.org/drawingml/2006/table">
            <a:tbl>
              <a:tblPr firstRow="1" firstCol="1" bandRow="1"/>
              <a:tblGrid>
                <a:gridCol w="5448300">
                  <a:extLst>
                    <a:ext uri="{9D8B030D-6E8A-4147-A177-3AD203B41FA5}">
                      <a16:colId xmlns:a16="http://schemas.microsoft.com/office/drawing/2014/main" val="844265120"/>
                    </a:ext>
                  </a:extLst>
                </a:gridCol>
                <a:gridCol w="16383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22368">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56987">
                <a:tc>
                  <a:txBody>
                    <a:bodyPr/>
                    <a:lstStyle/>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For patients with early-stage invasive breast cancer or DCIS receiving external beam PBI,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 cGy in 5 once daily fractions delivered on nonconsecutive days within 2 weeks</a:t>
                      </a:r>
                      <a:r>
                        <a:rPr lang="en-US" sz="1800" dirty="0">
                          <a:effectLst/>
                          <a:latin typeface="Calibri" panose="020F0502020204030204" pitchFamily="34" charset="0"/>
                          <a:ea typeface="Times New Roman" panose="02020603050405020304" pitchFamily="18" charset="0"/>
                          <a:cs typeface="Calibri" panose="020F0502020204030204" pitchFamily="34" charset="0"/>
                        </a:rPr>
                        <a:t>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52994">
                <a:tc>
                  <a:txBody>
                    <a:bodyPr/>
                    <a:lstStyle/>
                    <a:p>
                      <a:pPr marL="339725" marR="0" lvl="0" indent="-339725">
                        <a:lnSpc>
                          <a:spcPct val="115000"/>
                        </a:lnSpc>
                        <a:spcBef>
                          <a:spcPts val="0"/>
                        </a:spcBef>
                        <a:spcAft>
                          <a:spcPts val="0"/>
                        </a:spcAft>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2.   For patients with early-stage invasive breast cancer or DCIS receiving external beam PBI,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4005 cGy in 15 once daily fractions over 3 weeks</a:t>
                      </a:r>
                      <a:r>
                        <a:rPr lang="en-US" sz="1800" dirty="0">
                          <a:effectLst/>
                          <a:latin typeface="Calibri" panose="020F0502020204030204" pitchFamily="34" charset="0"/>
                          <a:ea typeface="Times New Roman" panose="02020603050405020304" pitchFamily="18" charset="0"/>
                          <a:cs typeface="Calibri" panose="020F0502020204030204" pitchFamily="34" charset="0"/>
                        </a:rPr>
                        <a:t>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304397">
                <a:tc>
                  <a:txBody>
                    <a:bodyPr/>
                    <a:lstStyle/>
                    <a:p>
                      <a:pPr marL="339725" marR="0" lvl="0" indent="-339725">
                        <a:lnSpc>
                          <a:spcPct val="115000"/>
                        </a:lnSpc>
                        <a:spcBef>
                          <a:spcPts val="0"/>
                        </a:spcBef>
                        <a:spcAft>
                          <a:spcPts val="600"/>
                        </a:spcAft>
                        <a:buFont typeface="+mj-l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3.   For patients with early-stage invasive breast cancer or DCIS receiving PBI with HDR brachytherapy, 3010 cGy in 7 fractions, 3200 cGy in 8 fractions, 3400 cGy in 10 fractions delivered twice daily or 5000 cGy with 160-180 cGy/hour PDR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39725" marR="0" indent="-114300">
                        <a:lnSpc>
                          <a:spcPct val="115000"/>
                        </a:lnSpc>
                        <a:spcBef>
                          <a:spcPts val="0"/>
                        </a:spcBef>
                        <a:spcAft>
                          <a:spcPts val="0"/>
                        </a:spcAft>
                      </a:pPr>
                      <a:r>
                        <a:rPr lang="en-US" sz="1800" u="none" dirty="0">
                          <a:effectLst/>
                          <a:latin typeface="Calibri" panose="020F0502020204030204" pitchFamily="34" charset="0"/>
                          <a:ea typeface="Times New Roman" panose="02020603050405020304" pitchFamily="18" charset="0"/>
                          <a:cs typeface="Calibri" panose="020F0502020204030204" pitchFamily="34" charset="0"/>
                        </a:rPr>
                        <a:t>  </a:t>
                      </a:r>
                      <a:r>
                        <a:rPr lang="en-US" sz="18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800" dirty="0">
                          <a:effectLst/>
                          <a:latin typeface="Calibri" panose="020F0502020204030204" pitchFamily="34" charset="0"/>
                          <a:ea typeface="Times New Roman" panose="02020603050405020304" pitchFamily="18" charset="0"/>
                          <a:cs typeface="Calibri" panose="020F0502020204030204" pitchFamily="34" charset="0"/>
                        </a:rPr>
                        <a:t>: Single-entry PBI trials used 3400 cGy in 10 fractions delivered twice daily.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Tree>
    <p:extLst>
      <p:ext uri="{BB962C8B-B14F-4D97-AF65-F5344CB8AC3E}">
        <p14:creationId xmlns:p14="http://schemas.microsoft.com/office/powerpoint/2010/main" val="70223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394447" y="1645023"/>
            <a:ext cx="8229600" cy="2275224"/>
          </a:xfrm>
        </p:spPr>
        <p:txBody>
          <a:bodyPr/>
          <a:lstStyle/>
          <a:p>
            <a:r>
              <a:rPr lang="en-US" sz="4800" b="1" dirty="0">
                <a:solidFill>
                  <a:schemeClr val="tx2"/>
                </a:solidFill>
              </a:rPr>
              <a:t>KQ 4: What are the appropriate PBI techniques with respect to toxicity and cosmesis?</a:t>
            </a:r>
          </a:p>
        </p:txBody>
      </p:sp>
    </p:spTree>
    <p:extLst>
      <p:ext uri="{BB962C8B-B14F-4D97-AF65-F5344CB8AC3E}">
        <p14:creationId xmlns:p14="http://schemas.microsoft.com/office/powerpoint/2010/main" val="2050840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146537" y="191562"/>
            <a:ext cx="8850922" cy="510166"/>
          </a:xfrm>
        </p:spPr>
        <p:txBody>
          <a:bodyPr/>
          <a:lstStyle/>
          <a:p>
            <a:r>
              <a:rPr lang="en-US" sz="2800" b="1" dirty="0">
                <a:solidFill>
                  <a:schemeClr val="tx2"/>
                </a:solidFill>
              </a:rPr>
              <a:t>KQ 4: </a:t>
            </a:r>
            <a:r>
              <a:rPr kumimoji="0" lang="en-US" sz="2800" b="1" i="0" u="none" strike="noStrike" kern="1200" cap="none" spc="0" normalizeH="0" baseline="0" noProof="0" dirty="0">
                <a:ln>
                  <a:noFill/>
                </a:ln>
                <a:solidFill>
                  <a:srgbClr val="1F497D"/>
                </a:solidFill>
                <a:effectLst/>
                <a:uLnTx/>
                <a:uFillTx/>
                <a:latin typeface="Calibri"/>
                <a:ea typeface="+mj-ea"/>
                <a:cs typeface="+mj-cs"/>
              </a:rPr>
              <a:t>Appropriate PBI techniques with respect to toxicity and cosmesis</a:t>
            </a:r>
            <a:endParaRPr lang="en-US" sz="2800" dirty="0">
              <a:solidFill>
                <a:schemeClr val="tx2"/>
              </a:solidFill>
            </a:endParaRPr>
          </a:p>
        </p:txBody>
      </p:sp>
      <p:graphicFrame>
        <p:nvGraphicFramePr>
          <p:cNvPr id="3" name="Table 2">
            <a:extLst>
              <a:ext uri="{FF2B5EF4-FFF2-40B4-BE49-F238E27FC236}">
                <a16:creationId xmlns:a16="http://schemas.microsoft.com/office/drawing/2014/main" id="{F747E14F-2D24-4E82-88F1-F5126897B9A8}"/>
              </a:ext>
            </a:extLst>
          </p:cNvPr>
          <p:cNvGraphicFramePr>
            <a:graphicFrameLocks noGrp="1"/>
          </p:cNvGraphicFramePr>
          <p:nvPr>
            <p:extLst>
              <p:ext uri="{D42A27DB-BD31-4B8C-83A1-F6EECF244321}">
                <p14:modId xmlns:p14="http://schemas.microsoft.com/office/powerpoint/2010/main" val="3243518825"/>
              </p:ext>
            </p:extLst>
          </p:nvPr>
        </p:nvGraphicFramePr>
        <p:xfrm>
          <a:off x="386217" y="1352229"/>
          <a:ext cx="8371561" cy="3245067"/>
        </p:xfrm>
        <a:graphic>
          <a:graphicData uri="http://schemas.openxmlformats.org/drawingml/2006/table">
            <a:tbl>
              <a:tblPr firstRow="1" firstCol="1" bandRow="1"/>
              <a:tblGrid>
                <a:gridCol w="5323562">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01867">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044096">
                <a:tc>
                  <a:txBody>
                    <a:bodyPr/>
                    <a:lstStyle/>
                    <a:p>
                      <a:pPr marL="342900" marR="0" lvl="0" indent="-342900">
                        <a:lnSpc>
                          <a:spcPct val="100000"/>
                        </a:lnSpc>
                        <a:spcBef>
                          <a:spcPts val="0"/>
                        </a:spcBef>
                        <a:spcAft>
                          <a:spcPts val="0"/>
                        </a:spcAft>
                        <a:buClr>
                          <a:srgbClr val="000000"/>
                        </a:buClr>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early-stage invasive breast cancer </a:t>
                      </a:r>
                      <a:r>
                        <a:rPr lang="en-US" sz="2000" dirty="0">
                          <a:effectLst/>
                          <a:latin typeface="Calibri" panose="020F0502020204030204" pitchFamily="34" charset="0"/>
                          <a:ea typeface="Times New Roman" panose="02020603050405020304" pitchFamily="18" charset="0"/>
                          <a:cs typeface="Calibri" panose="020F0502020204030204" pitchFamily="34" charset="0"/>
                        </a:rPr>
                        <a:t>or DCIS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eligible for PBI, once daily external beam PBI is recommended, based on fewer late toxicities, and improved cosmesis.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305120">
                <a:tc>
                  <a:txBody>
                    <a:bodyPr/>
                    <a:lstStyle/>
                    <a:p>
                      <a:pPr marL="339725" marR="0" lvl="0" indent="-339725">
                        <a:lnSpc>
                          <a:spcPct val="100000"/>
                        </a:lnSpc>
                        <a:spcBef>
                          <a:spcPts val="0"/>
                        </a:spcBef>
                        <a:spcAft>
                          <a:spcPts val="0"/>
                        </a:spcAft>
                        <a:buClr>
                          <a:srgbClr val="000000"/>
                        </a:buClr>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For patients with early-stage invasive breast cancer </a:t>
                      </a:r>
                      <a:r>
                        <a:rPr lang="en-US" sz="2000" dirty="0">
                          <a:effectLst/>
                          <a:latin typeface="Calibri" panose="020F0502020204030204" pitchFamily="34" charset="0"/>
                          <a:ea typeface="Times New Roman" panose="02020603050405020304" pitchFamily="18" charset="0"/>
                          <a:cs typeface="Calibri" panose="020F0502020204030204" pitchFamily="34" charset="0"/>
                        </a:rPr>
                        <a:t>or DCIS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eligible for PBI, twice daily external beam PBI to a dose of 3850 cGy in 10 fractions is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recommended, based on poorer cosmetic outcomes.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
        <p:nvSpPr>
          <p:cNvPr id="5" name="TextBox 4">
            <a:extLst>
              <a:ext uri="{FF2B5EF4-FFF2-40B4-BE49-F238E27FC236}">
                <a16:creationId xmlns:a16="http://schemas.microsoft.com/office/drawing/2014/main" id="{9CC26686-7713-6AB6-C66A-AC0891034145}"/>
              </a:ext>
            </a:extLst>
          </p:cNvPr>
          <p:cNvSpPr txBox="1"/>
          <p:nvPr/>
        </p:nvSpPr>
        <p:spPr>
          <a:xfrm>
            <a:off x="386216" y="4786132"/>
            <a:ext cx="8371561" cy="523220"/>
          </a:xfrm>
          <a:prstGeom prst="rect">
            <a:avLst/>
          </a:prstGeom>
          <a:noFill/>
        </p:spPr>
        <p:txBody>
          <a:bodyPr wrap="square">
            <a:spAutoFit/>
          </a:bodyPr>
          <a:lstStyle/>
          <a:p>
            <a:r>
              <a:rPr lang="en-US" sz="1400" baseline="30000" dirty="0">
                <a:effectLst/>
                <a:ea typeface="Calibri" panose="020F0502020204030204" pitchFamily="34" charset="0"/>
              </a:rPr>
              <a:t>*</a:t>
            </a:r>
            <a:r>
              <a:rPr lang="en-US" sz="1400" dirty="0">
                <a:effectLst/>
                <a:ea typeface="Times New Roman" panose="02020603050405020304" pitchFamily="18" charset="0"/>
              </a:rPr>
              <a:t>Only techniques of PBI which received a strong strength of recommendation in favor of usage for KQ2 were evaluated. </a:t>
            </a:r>
            <a:endParaRPr lang="en-US" sz="1400" dirty="0"/>
          </a:p>
        </p:txBody>
      </p:sp>
    </p:spTree>
    <p:extLst>
      <p:ext uri="{BB962C8B-B14F-4D97-AF65-F5344CB8AC3E}">
        <p14:creationId xmlns:p14="http://schemas.microsoft.com/office/powerpoint/2010/main" val="649477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146537" y="191562"/>
            <a:ext cx="8850922" cy="510166"/>
          </a:xfrm>
        </p:spPr>
        <p:txBody>
          <a:bodyPr/>
          <a:lstStyle/>
          <a:p>
            <a:r>
              <a:rPr lang="en-US" sz="2800" b="1" dirty="0">
                <a:solidFill>
                  <a:schemeClr val="tx2"/>
                </a:solidFill>
              </a:rPr>
              <a:t>KQ 4: </a:t>
            </a:r>
            <a:r>
              <a:rPr kumimoji="0" lang="en-US" sz="2800" b="1" i="0" u="none" strike="noStrike" kern="1200" cap="none" spc="0" normalizeH="0" baseline="0" noProof="0" dirty="0">
                <a:ln>
                  <a:noFill/>
                </a:ln>
                <a:solidFill>
                  <a:srgbClr val="1F497D"/>
                </a:solidFill>
                <a:effectLst/>
                <a:uLnTx/>
                <a:uFillTx/>
                <a:latin typeface="Calibri"/>
                <a:ea typeface="+mj-ea"/>
                <a:cs typeface="+mj-cs"/>
              </a:rPr>
              <a:t>Appropriate PBI techniques with respect to toxicity and cosmesis</a:t>
            </a:r>
            <a:endParaRPr lang="en-US" sz="2800" dirty="0">
              <a:solidFill>
                <a:schemeClr val="tx2"/>
              </a:solidFill>
            </a:endParaRPr>
          </a:p>
        </p:txBody>
      </p:sp>
      <p:graphicFrame>
        <p:nvGraphicFramePr>
          <p:cNvPr id="3" name="Table 2">
            <a:extLst>
              <a:ext uri="{FF2B5EF4-FFF2-40B4-BE49-F238E27FC236}">
                <a16:creationId xmlns:a16="http://schemas.microsoft.com/office/drawing/2014/main" id="{F747E14F-2D24-4E82-88F1-F5126897B9A8}"/>
              </a:ext>
            </a:extLst>
          </p:cNvPr>
          <p:cNvGraphicFramePr>
            <a:graphicFrameLocks noGrp="1"/>
          </p:cNvGraphicFramePr>
          <p:nvPr>
            <p:extLst>
              <p:ext uri="{D42A27DB-BD31-4B8C-83A1-F6EECF244321}">
                <p14:modId xmlns:p14="http://schemas.microsoft.com/office/powerpoint/2010/main" val="1272381587"/>
              </p:ext>
            </p:extLst>
          </p:nvPr>
        </p:nvGraphicFramePr>
        <p:xfrm>
          <a:off x="386217" y="1411604"/>
          <a:ext cx="8371561" cy="3245067"/>
        </p:xfrm>
        <a:graphic>
          <a:graphicData uri="http://schemas.openxmlformats.org/drawingml/2006/table">
            <a:tbl>
              <a:tblPr firstRow="1" firstCol="1" bandRow="1"/>
              <a:tblGrid>
                <a:gridCol w="5323562">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01867">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Recommendations (</a:t>
                      </a:r>
                      <a:r>
                        <a:rPr lang="en-US" sz="16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a:t>
                      </a: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864072">
                <a:tc>
                  <a:txBody>
                    <a:bodyPr/>
                    <a:lstStyle/>
                    <a:p>
                      <a:pPr marL="339725" marR="0" lvl="0" indent="-339725">
                        <a:lnSpc>
                          <a:spcPct val="100000"/>
                        </a:lnSpc>
                        <a:spcBef>
                          <a:spcPts val="0"/>
                        </a:spcBef>
                        <a:spcAft>
                          <a:spcPts val="0"/>
                        </a:spcAft>
                        <a:buClr>
                          <a:srgbClr val="000000"/>
                        </a:buClr>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For patients with early-stage invasive breast cancer </a:t>
                      </a:r>
                      <a:r>
                        <a:rPr lang="en-US" sz="2000" dirty="0">
                          <a:effectLst/>
                          <a:latin typeface="Calibri" panose="020F0502020204030204" pitchFamily="34" charset="0"/>
                          <a:ea typeface="Times New Roman" panose="02020603050405020304" pitchFamily="18" charset="0"/>
                          <a:cs typeface="Calibri" panose="020F0502020204030204" pitchFamily="34" charset="0"/>
                        </a:rPr>
                        <a:t>or DCIS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eligible for PBI, multicatheter brachytherapy is recommended, based on cosmetic outcomes.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r h="1340003">
                <a:tc>
                  <a:txBody>
                    <a:bodyPr/>
                    <a:lstStyle/>
                    <a:p>
                      <a:pPr marL="339725" marR="0" lvl="0" indent="-339725">
                        <a:lnSpc>
                          <a:spcPct val="100000"/>
                        </a:lnSpc>
                        <a:spcBef>
                          <a:spcPts val="0"/>
                        </a:spcBef>
                        <a:spcAft>
                          <a:spcPts val="0"/>
                        </a:spcAft>
                        <a:buClr>
                          <a:srgbClr val="000000"/>
                        </a:buClr>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For patients with early-stage invasive breast cancer eligible for PBI with an intended dose of 4005 cGy in 15 fractions, PBI is recommended over WBI, due to fewer late toxicities and improved cosmesis.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28812"/>
                  </a:ext>
                </a:extLst>
              </a:tr>
            </a:tbl>
          </a:graphicData>
        </a:graphic>
      </p:graphicFrame>
      <p:sp>
        <p:nvSpPr>
          <p:cNvPr id="5" name="TextBox 4">
            <a:extLst>
              <a:ext uri="{FF2B5EF4-FFF2-40B4-BE49-F238E27FC236}">
                <a16:creationId xmlns:a16="http://schemas.microsoft.com/office/drawing/2014/main" id="{1EE32FCA-3380-BA1D-B27F-F8A277638C26}"/>
              </a:ext>
            </a:extLst>
          </p:cNvPr>
          <p:cNvSpPr txBox="1"/>
          <p:nvPr/>
        </p:nvSpPr>
        <p:spPr>
          <a:xfrm>
            <a:off x="386216" y="4763478"/>
            <a:ext cx="8247145" cy="523220"/>
          </a:xfrm>
          <a:prstGeom prst="rect">
            <a:avLst/>
          </a:prstGeom>
          <a:noFill/>
        </p:spPr>
        <p:txBody>
          <a:bodyPr wrap="square">
            <a:spAutoFit/>
          </a:bodyPr>
          <a:lstStyle/>
          <a:p>
            <a:r>
              <a:rPr lang="en-US" sz="1400" baseline="30000" dirty="0">
                <a:effectLst/>
                <a:ea typeface="Calibri" panose="020F0502020204030204" pitchFamily="34" charset="0"/>
              </a:rPr>
              <a:t>*</a:t>
            </a:r>
            <a:r>
              <a:rPr lang="en-US" sz="1400" dirty="0">
                <a:effectLst/>
                <a:ea typeface="Times New Roman" panose="02020603050405020304" pitchFamily="18" charset="0"/>
              </a:rPr>
              <a:t>Only techniques of PBI which received a strong strength of recommendation in favor of usage for KQ2 were evaluated. </a:t>
            </a:r>
            <a:endParaRPr lang="en-US" sz="1400" dirty="0"/>
          </a:p>
        </p:txBody>
      </p:sp>
    </p:spTree>
    <p:extLst>
      <p:ext uri="{BB962C8B-B14F-4D97-AF65-F5344CB8AC3E}">
        <p14:creationId xmlns:p14="http://schemas.microsoft.com/office/powerpoint/2010/main" val="1768484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p:txBody>
          <a:bodyPr/>
          <a:lstStyle/>
          <a:p>
            <a:r>
              <a:rPr lang="en-US" dirty="0"/>
              <a:t>Many patients with early-stage breast cancer are appropriate candidates for PBI.</a:t>
            </a:r>
          </a:p>
          <a:p>
            <a:r>
              <a:rPr lang="en-US" dirty="0"/>
              <a:t>IBR is similar for WBI and PBI in appropriately selected candidates using EBRT and multi-catheter interstitial brachytherapy.</a:t>
            </a:r>
          </a:p>
          <a:p>
            <a:r>
              <a:rPr lang="en-US" dirty="0"/>
              <a:t>Higher IBR is expected for IORT (both IOERT and kvIORT) alone.</a:t>
            </a:r>
          </a:p>
          <a:p>
            <a:pPr marL="0" indent="0">
              <a:buNone/>
            </a:pPr>
            <a:endParaRPr lang="en-US" dirty="0"/>
          </a:p>
          <a:p>
            <a:endParaRPr lang="en-US" dirty="0"/>
          </a:p>
        </p:txBody>
      </p:sp>
    </p:spTree>
    <p:extLst>
      <p:ext uri="{BB962C8B-B14F-4D97-AF65-F5344CB8AC3E}">
        <p14:creationId xmlns:p14="http://schemas.microsoft.com/office/powerpoint/2010/main" val="123047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a:xfrm>
            <a:off x="457200" y="169863"/>
            <a:ext cx="8229600" cy="1143000"/>
          </a:xfrm>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385762" y="1076325"/>
            <a:ext cx="8372475" cy="4525963"/>
          </a:xfrm>
        </p:spPr>
        <p:txBody>
          <a:bodyPr/>
          <a:lstStyle/>
          <a:p>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Twice daily external beam PBI to a dose of 3850 cGy in 10 fractions is </a:t>
            </a:r>
            <a:r>
              <a:rPr lang="en-US" sz="28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not</a:t>
            </a:r>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recommended, based on poorer cosmetic outcomes.</a:t>
            </a:r>
          </a:p>
          <a:p>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Further investigation is needed for underrepresented subgroups in the RCTs (lobular histology, presence of LVI, </a:t>
            </a:r>
            <a:r>
              <a:rPr lang="en-US" sz="2800" dirty="0">
                <a:latin typeface="Calibri" panose="020F0502020204030204" pitchFamily="34" charset="0"/>
                <a:ea typeface="Times New Roman" panose="02020603050405020304" pitchFamily="18" charset="0"/>
                <a:cs typeface="Calibri" panose="020F0502020204030204" pitchFamily="34" charset="0"/>
              </a:rPr>
              <a:t>positive lymph nodes, patients with genetic predisposition to developing breast cancer, and younger patients (&lt;40y) as well as for patients undergoing oncoplastic tissue rearrangement and for those not undergoing surgical evaluation of the axilla.</a:t>
            </a:r>
          </a:p>
          <a:p>
            <a:endParaRPr lang="en-US" sz="2400" dirty="0">
              <a:latin typeface="Calibri" panose="020F0502020204030204" pitchFamily="34" charset="0"/>
              <a:ea typeface="Times New Roman" panose="02020603050405020304" pitchFamily="18" charset="0"/>
              <a:cs typeface="Calibri" panose="020F0502020204030204" pitchFamily="34"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728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71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275253" y="2291484"/>
            <a:ext cx="8593494" cy="3602831"/>
          </a:xfrm>
        </p:spPr>
        <p:txBody>
          <a:bodyPr numCol="2" spcCol="91440">
            <a:normAutofit fontScale="62500" lnSpcReduction="20000"/>
          </a:bodyPr>
          <a:lstStyle/>
          <a:p>
            <a:pPr marL="0" indent="0">
              <a:lnSpc>
                <a:spcPct val="120000"/>
              </a:lnSpc>
              <a:spcBef>
                <a:spcPts val="0"/>
              </a:spcBef>
              <a:buNone/>
            </a:pPr>
            <a:r>
              <a:rPr lang="en-US" sz="3800" b="1" dirty="0"/>
              <a:t>Members</a:t>
            </a:r>
            <a:r>
              <a:rPr lang="en-US" sz="2900" b="1" dirty="0"/>
              <a:t>	</a:t>
            </a:r>
          </a:p>
          <a:p>
            <a:pPr marL="287338" lvl="1">
              <a:lnSpc>
                <a:spcPct val="120000"/>
              </a:lnSpc>
              <a:spcBef>
                <a:spcPts val="0"/>
              </a:spcBef>
            </a:pPr>
            <a:r>
              <a:rPr lang="en-US" sz="3500" dirty="0"/>
              <a:t>Bethany M. Anderson, MD</a:t>
            </a:r>
          </a:p>
          <a:p>
            <a:pPr marL="287338" lvl="1">
              <a:lnSpc>
                <a:spcPct val="120000"/>
              </a:lnSpc>
              <a:spcBef>
                <a:spcPts val="0"/>
              </a:spcBef>
              <a:tabLst>
                <a:tab pos="3603625" algn="l"/>
                <a:tab pos="3890963" algn="l"/>
              </a:tabLst>
            </a:pPr>
            <a:r>
              <a:rPr lang="en-US" sz="3500" dirty="0"/>
              <a:t>Douglas W. Arthur, MD</a:t>
            </a:r>
          </a:p>
          <a:p>
            <a:pPr marL="287338" lvl="1">
              <a:lnSpc>
                <a:spcPct val="120000"/>
              </a:lnSpc>
              <a:spcBef>
                <a:spcPts val="0"/>
              </a:spcBef>
            </a:pPr>
            <a:r>
              <a:rPr lang="en-US" sz="3500" dirty="0"/>
              <a:t>Jose G. Bazan, MD</a:t>
            </a:r>
          </a:p>
          <a:p>
            <a:pPr marL="287338" lvl="1">
              <a:lnSpc>
                <a:spcPct val="120000"/>
              </a:lnSpc>
              <a:spcBef>
                <a:spcPts val="0"/>
              </a:spcBef>
            </a:pPr>
            <a:r>
              <a:rPr lang="en-US" sz="3500" dirty="0"/>
              <a:t>Jennifer R. Bellon, MD</a:t>
            </a:r>
          </a:p>
          <a:p>
            <a:pPr marL="287338" lvl="1">
              <a:lnSpc>
                <a:spcPct val="120000"/>
              </a:lnSpc>
              <a:spcBef>
                <a:spcPts val="0"/>
              </a:spcBef>
            </a:pPr>
            <a:r>
              <a:rPr lang="en-US" sz="3500" dirty="0"/>
              <a:t>Charlotte Coles, MRCP, FRCR, PhD</a:t>
            </a:r>
          </a:p>
          <a:p>
            <a:pPr marL="287338" lvl="1">
              <a:lnSpc>
                <a:spcPct val="120000"/>
              </a:lnSpc>
              <a:spcBef>
                <a:spcPts val="0"/>
              </a:spcBef>
            </a:pPr>
            <a:r>
              <a:rPr lang="en-US" sz="3500" dirty="0"/>
              <a:t>Naamit K. Gerber, MD</a:t>
            </a:r>
          </a:p>
          <a:p>
            <a:pPr marL="287338" lvl="1">
              <a:lnSpc>
                <a:spcPct val="120000"/>
              </a:lnSpc>
              <a:spcBef>
                <a:spcPts val="0"/>
              </a:spcBef>
            </a:pPr>
            <a:r>
              <a:rPr lang="en-US" sz="3500" dirty="0"/>
              <a:t>Madeera Kathpal, DO</a:t>
            </a:r>
          </a:p>
          <a:p>
            <a:pPr marL="287338" lvl="1">
              <a:lnSpc>
                <a:spcPct val="120000"/>
              </a:lnSpc>
              <a:spcBef>
                <a:spcPts val="0"/>
              </a:spcBef>
            </a:pPr>
            <a:r>
              <a:rPr lang="en-US" sz="3500" dirty="0"/>
              <a:t>Leonard Kim, MS, AMusD</a:t>
            </a:r>
          </a:p>
          <a:p>
            <a:pPr marL="457200" lvl="1">
              <a:lnSpc>
                <a:spcPct val="120000"/>
              </a:lnSpc>
              <a:spcBef>
                <a:spcPts val="0"/>
              </a:spcBef>
            </a:pPr>
            <a:endParaRPr lang="en-US" sz="3500" dirty="0"/>
          </a:p>
          <a:p>
            <a:pPr marL="287338" lvl="1">
              <a:lnSpc>
                <a:spcPct val="120000"/>
              </a:lnSpc>
              <a:spcBef>
                <a:spcPts val="0"/>
              </a:spcBef>
            </a:pPr>
            <a:endParaRPr lang="en-US" sz="3500" dirty="0"/>
          </a:p>
          <a:p>
            <a:pPr marL="287338" lvl="1">
              <a:lnSpc>
                <a:spcPct val="120000"/>
              </a:lnSpc>
              <a:spcBef>
                <a:spcPts val="0"/>
              </a:spcBef>
            </a:pPr>
            <a:r>
              <a:rPr lang="en-US" sz="3500" dirty="0"/>
              <a:t>Christine Laronga, MD</a:t>
            </a:r>
          </a:p>
          <a:p>
            <a:pPr marL="287338" lvl="1">
              <a:lnSpc>
                <a:spcPct val="120000"/>
              </a:lnSpc>
              <a:spcBef>
                <a:spcPts val="0"/>
              </a:spcBef>
            </a:pPr>
            <a:r>
              <a:rPr lang="en-US" sz="3500" dirty="0"/>
              <a:t>Icro Meattini, MD</a:t>
            </a:r>
          </a:p>
          <a:p>
            <a:pPr marL="287338" lvl="1">
              <a:lnSpc>
                <a:spcPct val="120000"/>
              </a:lnSpc>
              <a:spcBef>
                <a:spcPts val="0"/>
              </a:spcBef>
            </a:pPr>
            <a:r>
              <a:rPr lang="en-US" sz="3500" dirty="0"/>
              <a:t>Elizabeth M. Nichols, MD</a:t>
            </a:r>
          </a:p>
          <a:p>
            <a:pPr marL="287338" lvl="1">
              <a:lnSpc>
                <a:spcPct val="120000"/>
              </a:lnSpc>
              <a:spcBef>
                <a:spcPts val="0"/>
              </a:spcBef>
            </a:pPr>
            <a:r>
              <a:rPr lang="en-US" sz="3500" dirty="0"/>
              <a:t>Lori J. Pierce, MD</a:t>
            </a:r>
          </a:p>
          <a:p>
            <a:pPr marL="287338" lvl="1">
              <a:lnSpc>
                <a:spcPct val="120000"/>
              </a:lnSpc>
              <a:spcBef>
                <a:spcPts val="0"/>
              </a:spcBef>
            </a:pPr>
            <a:r>
              <a:rPr lang="en-US" sz="3500" dirty="0"/>
              <a:t>Matthew M. Poppe, MD</a:t>
            </a:r>
          </a:p>
          <a:p>
            <a:pPr marL="287338" lvl="1">
              <a:lnSpc>
                <a:spcPct val="120000"/>
              </a:lnSpc>
              <a:spcBef>
                <a:spcPts val="0"/>
              </a:spcBef>
            </a:pPr>
            <a:r>
              <a:rPr lang="en-US" sz="3500" dirty="0"/>
              <a:t>Patricia A. Spears, BS</a:t>
            </a:r>
          </a:p>
          <a:p>
            <a:pPr marL="287338" lvl="1">
              <a:lnSpc>
                <a:spcPct val="120000"/>
              </a:lnSpc>
              <a:spcBef>
                <a:spcPts val="0"/>
              </a:spcBef>
            </a:pPr>
            <a:r>
              <a:rPr lang="en-US" sz="3500" dirty="0"/>
              <a:t>Shaveta Vinayak, MD</a:t>
            </a:r>
          </a:p>
          <a:p>
            <a:pPr marL="287338" lvl="1">
              <a:lnSpc>
                <a:spcPct val="120000"/>
              </a:lnSpc>
              <a:spcBef>
                <a:spcPts val="0"/>
              </a:spcBef>
            </a:pPr>
            <a:r>
              <a:rPr lang="en-US" sz="3500" dirty="0"/>
              <a:t>Timothy Whelan, BM BCh</a:t>
            </a:r>
          </a:p>
        </p:txBody>
      </p:sp>
      <p:sp>
        <p:nvSpPr>
          <p:cNvPr id="5" name="TextBox 4">
            <a:extLst>
              <a:ext uri="{FF2B5EF4-FFF2-40B4-BE49-F238E27FC236}">
                <a16:creationId xmlns:a16="http://schemas.microsoft.com/office/drawing/2014/main" id="{21826811-C981-4FB7-AF17-20A50BEC5C6A}"/>
              </a:ext>
            </a:extLst>
          </p:cNvPr>
          <p:cNvSpPr txBox="1"/>
          <p:nvPr/>
        </p:nvSpPr>
        <p:spPr>
          <a:xfrm>
            <a:off x="275253" y="1141269"/>
            <a:ext cx="7886700" cy="1138773"/>
          </a:xfrm>
          <a:prstGeom prst="rect">
            <a:avLst/>
          </a:prstGeom>
          <a:noFill/>
        </p:spPr>
        <p:txBody>
          <a:bodyPr wrap="square" rtlCol="0">
            <a:spAutoFit/>
          </a:bodyPr>
          <a:lstStyle/>
          <a:p>
            <a:r>
              <a:rPr lang="en-US" sz="2400" b="1" dirty="0"/>
              <a:t>Chairs</a:t>
            </a:r>
          </a:p>
          <a:p>
            <a:pPr marL="461963" lvl="1" indent="-285750">
              <a:buFont typeface="Calibri" panose="020F0502020204030204" pitchFamily="34" charset="0"/>
              <a:buChar char="–"/>
            </a:pPr>
            <a:r>
              <a:rPr lang="en-US" sz="2200" dirty="0"/>
              <a:t>Janice A. Lyons, MD</a:t>
            </a:r>
          </a:p>
          <a:p>
            <a:pPr marL="461963" lvl="1" indent="-285750">
              <a:buFont typeface="Calibri" panose="020F0502020204030204" pitchFamily="34" charset="0"/>
              <a:buChar char="–"/>
            </a:pPr>
            <a:r>
              <a:rPr lang="en-US" sz="2200" dirty="0"/>
              <a:t>Simona F. Shaitelman, MD, EdM</a:t>
            </a:r>
          </a:p>
        </p:txBody>
      </p:sp>
    </p:spTree>
    <p:extLst>
      <p:ext uri="{BB962C8B-B14F-4D97-AF65-F5344CB8AC3E}">
        <p14:creationId xmlns:p14="http://schemas.microsoft.com/office/powerpoint/2010/main" val="6108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10177" y="1295401"/>
            <a:ext cx="8049729" cy="4450976"/>
          </a:xfrm>
        </p:spPr>
        <p:txBody>
          <a:bodyPr>
            <a:noAutofit/>
          </a:bodyPr>
          <a:lstStyle/>
          <a:p>
            <a:pPr>
              <a:defRPr/>
            </a:pPr>
            <a:r>
              <a:rPr lang="en-US" sz="2200" dirty="0"/>
              <a:t>Multidisciplinary team of academic and community-based radiation, medical, and surgical oncologists; a medical physicist; and a member of the Guideline Subcommittee</a:t>
            </a:r>
          </a:p>
          <a:p>
            <a:pPr>
              <a:defRPr/>
            </a:pPr>
            <a:endParaRPr lang="en-US" sz="2200" dirty="0"/>
          </a:p>
          <a:p>
            <a:pPr>
              <a:defRPr/>
            </a:pPr>
            <a:r>
              <a:rPr lang="en-US" sz="2200" dirty="0">
                <a:solidFill>
                  <a:schemeClr val="tx1"/>
                </a:solidFill>
              </a:rPr>
              <a:t>Related </a:t>
            </a:r>
            <a:r>
              <a:rPr lang="en-US" sz="2200" dirty="0"/>
              <a:t>societies</a:t>
            </a:r>
            <a:endParaRPr lang="en-US" sz="2200" dirty="0">
              <a:solidFill>
                <a:schemeClr val="tx1"/>
              </a:solidFill>
            </a:endParaRPr>
          </a:p>
          <a:p>
            <a:pPr lvl="1">
              <a:lnSpc>
                <a:spcPct val="120000"/>
              </a:lnSpc>
              <a:spcBef>
                <a:spcPts val="0"/>
              </a:spcBef>
              <a:defRPr/>
            </a:pPr>
            <a:r>
              <a:rPr lang="en-US" sz="2200" dirty="0"/>
              <a:t>American Society of Clinical Oncology (ASCO)* </a:t>
            </a:r>
          </a:p>
          <a:p>
            <a:pPr lvl="1">
              <a:lnSpc>
                <a:spcPct val="120000"/>
              </a:lnSpc>
              <a:spcBef>
                <a:spcPts val="0"/>
              </a:spcBef>
              <a:defRPr/>
            </a:pPr>
            <a:r>
              <a:rPr lang="en-US" sz="2200" dirty="0"/>
              <a:t>Society of Surgical Oncology (SSO)*</a:t>
            </a:r>
          </a:p>
          <a:p>
            <a:pPr marL="457200" lvl="1" indent="0">
              <a:lnSpc>
                <a:spcPct val="120000"/>
              </a:lnSpc>
              <a:spcBef>
                <a:spcPts val="0"/>
              </a:spcBef>
              <a:buNone/>
              <a:defRPr/>
            </a:pPr>
            <a:endParaRPr lang="en-US" sz="2200" dirty="0"/>
          </a:p>
          <a:p>
            <a:pPr>
              <a:defRPr/>
            </a:pPr>
            <a:r>
              <a:rPr lang="en-US" sz="2200" dirty="0">
                <a:solidFill>
                  <a:schemeClr val="tx1"/>
                </a:solidFill>
              </a:rPr>
              <a:t>Patient representative</a:t>
            </a:r>
          </a:p>
          <a:p>
            <a:pPr marL="0" indent="0">
              <a:buNone/>
              <a:defRPr/>
            </a:pPr>
            <a:endParaRPr lang="en-US" sz="2000" dirty="0"/>
          </a:p>
          <a:p>
            <a:pPr marL="0" indent="0">
              <a:buNone/>
              <a:defRPr/>
            </a:pPr>
            <a:r>
              <a:rPr lang="en-US" sz="1800" dirty="0"/>
              <a:t>*Representatives nominated by specialty societies.</a:t>
            </a:r>
          </a:p>
          <a:p>
            <a:pPr>
              <a:defRPr/>
            </a:pPr>
            <a:endParaRPr lang="en-US" altLang="en-US" sz="22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a:xfrm>
            <a:off x="457200" y="267887"/>
            <a:ext cx="8229600" cy="1143000"/>
          </a:xfrm>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457200" y="1299368"/>
            <a:ext cx="8229600" cy="4525963"/>
          </a:xfrm>
        </p:spPr>
        <p:txBody>
          <a:bodyPr/>
          <a:lstStyle/>
          <a:p>
            <a:r>
              <a:rPr lang="en-US" sz="2400" dirty="0"/>
              <a:t>Breast cancer is the leading cause of global cancer incidence and remains a leading cause of cancer mortality worldwide, with an estimated 2.3 million new cases in 2020.</a:t>
            </a:r>
          </a:p>
          <a:p>
            <a:r>
              <a:rPr lang="en-US" sz="2400" dirty="0"/>
              <a:t>We now have 10-year follow-up of several RCTs comparing whole breast irradiation (WBI) and partial breast irradiation (PBI) for patients with early-stage breast cancer.</a:t>
            </a:r>
          </a:p>
          <a:p>
            <a:r>
              <a:rPr lang="en-US" sz="2400" dirty="0"/>
              <a:t>This guideline provides guidance on which patients are candidates for PBI, appropriate techniques for delivering PBI as well as dosing and treatment planning parameters.  </a:t>
            </a:r>
          </a:p>
          <a:p>
            <a:pPr marL="0" indent="0">
              <a:buNone/>
            </a:pPr>
            <a:endParaRPr lang="en-US" sz="2400" dirty="0"/>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1143000"/>
          </a:xfrm>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038226"/>
            <a:ext cx="8229600" cy="4981574"/>
          </a:xfrm>
        </p:spPr>
        <p:txBody>
          <a:bodyPr>
            <a:normAutofit fontScale="85000" lnSpcReduction="20000"/>
          </a:bodyPr>
          <a:lstStyle/>
          <a:p>
            <a:r>
              <a:rPr lang="en-US" sz="2800" dirty="0"/>
              <a:t>This guideline applies to adult women (age ≥18 years) with early-stage invasive breast cancer or ductal carcinoma in situ (DCIS) defined as a small lesion ≤3 cm that has minimal (up to 3 positive) or no lymph node involvement treated with upfront breast conserving surgery, with reported outcomes of interest. </a:t>
            </a:r>
          </a:p>
          <a:p>
            <a:r>
              <a:rPr lang="en-US" sz="2800" dirty="0"/>
              <a:t>It provides guidance on which patients are candidates for PBI, which techniques are preferred with respect to local control and QoL parameters and provides guidance on treatment planning parameters.  </a:t>
            </a:r>
          </a:p>
          <a:p>
            <a:r>
              <a:rPr lang="en-US" sz="2800" dirty="0"/>
              <a:t>Outside the scope of this guideline is the role of PBI in the setting of neoadjuvant systemic therapy, more advanced cancers, recurrent or second primary breast cancers, breast augmentation, male breast cancers, the role of PBI followed by WBI, and oncoplastic surgery. </a:t>
            </a:r>
          </a:p>
          <a:p>
            <a:pPr marL="0" indent="0" algn="ctr">
              <a:buNone/>
            </a:pPr>
            <a:endParaRPr lang="en-US" sz="2400" dirty="0">
              <a:solidFill>
                <a:srgbClr val="000000"/>
              </a:solidFill>
            </a:endParaRPr>
          </a:p>
          <a:p>
            <a:pPr marL="0" indent="0" algn="ctr">
              <a:buNone/>
            </a:pPr>
            <a:endParaRPr lang="en-US" sz="2400" dirty="0">
              <a:solidFill>
                <a:srgbClr val="000000"/>
              </a:solidFill>
            </a:endParaRP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b="1" dirty="0">
                <a:solidFill>
                  <a:schemeClr val="tx2"/>
                </a:solidFill>
              </a:rPr>
              <a:t>Definitions</a:t>
            </a:r>
          </a:p>
        </p:txBody>
      </p:sp>
      <p:sp>
        <p:nvSpPr>
          <p:cNvPr id="3" name="Content Placeholder 2"/>
          <p:cNvSpPr>
            <a:spLocks noGrp="1"/>
          </p:cNvSpPr>
          <p:nvPr>
            <p:ph idx="1"/>
          </p:nvPr>
        </p:nvSpPr>
        <p:spPr>
          <a:xfrm>
            <a:off x="457200" y="1166018"/>
            <a:ext cx="8229600" cy="4525963"/>
          </a:xfrm>
        </p:spPr>
        <p:txBody>
          <a:bodyPr>
            <a:normAutofit/>
          </a:bodyPr>
          <a:lstStyle/>
          <a:p>
            <a:pPr marL="0" indent="0" algn="ctr">
              <a:buNone/>
            </a:pPr>
            <a:r>
              <a:rPr lang="en-US" altLang="en-US" sz="2800" b="1" dirty="0"/>
              <a:t>Conventional Fractionation</a:t>
            </a:r>
          </a:p>
          <a:p>
            <a:pPr marL="0" indent="0" algn="ctr">
              <a:buNone/>
            </a:pPr>
            <a:r>
              <a:rPr lang="en-US" altLang="en-US" sz="2800" dirty="0"/>
              <a:t>Fraction size 180-200 cGy</a:t>
            </a:r>
            <a:endParaRPr lang="en-US" altLang="en-US" sz="2800" b="1" dirty="0"/>
          </a:p>
          <a:p>
            <a:pPr marL="0" indent="0" algn="ctr">
              <a:buNone/>
            </a:pPr>
            <a:endParaRPr lang="en-US" altLang="en-US" sz="2800" b="1" dirty="0"/>
          </a:p>
          <a:p>
            <a:pPr marL="0" indent="0" algn="ctr">
              <a:buNone/>
            </a:pPr>
            <a:r>
              <a:rPr lang="en-US" altLang="en-US" sz="2800" b="1" dirty="0"/>
              <a:t>Moderate Hypofractionation</a:t>
            </a:r>
          </a:p>
          <a:p>
            <a:pPr marL="0" indent="0" algn="ctr">
              <a:buNone/>
            </a:pPr>
            <a:r>
              <a:rPr lang="en-US" altLang="en-US" sz="2800" dirty="0"/>
              <a:t>Fraction size &gt;200 cGy up to 499 cGy</a:t>
            </a:r>
          </a:p>
          <a:p>
            <a:pPr marL="0" indent="0" algn="ctr">
              <a:buNone/>
            </a:pPr>
            <a:endParaRPr lang="en-US" altLang="en-US" sz="2800" dirty="0"/>
          </a:p>
          <a:p>
            <a:pPr marL="0" indent="0" algn="ctr">
              <a:buNone/>
            </a:pPr>
            <a:r>
              <a:rPr lang="en-US" altLang="en-US" sz="2800" b="1" dirty="0"/>
              <a:t>Ultrahypofractionation </a:t>
            </a:r>
          </a:p>
          <a:p>
            <a:pPr marL="0" indent="0" algn="ctr">
              <a:buNone/>
            </a:pPr>
            <a:r>
              <a:rPr lang="en-US" altLang="en-US" sz="2800" dirty="0"/>
              <a:t>Fraction size ≥500 cGy</a:t>
            </a:r>
          </a:p>
        </p:txBody>
      </p:sp>
    </p:spTree>
    <p:extLst>
      <p:ext uri="{BB962C8B-B14F-4D97-AF65-F5344CB8AC3E}">
        <p14:creationId xmlns:p14="http://schemas.microsoft.com/office/powerpoint/2010/main" val="4702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547"/>
            <a:ext cx="7886700" cy="857726"/>
          </a:xfrm>
        </p:spPr>
        <p:txBody>
          <a:bodyPr/>
          <a:lstStyle/>
          <a:p>
            <a:r>
              <a:rPr lang="en-US" b="1" dirty="0">
                <a:solidFill>
                  <a:schemeClr val="tx2"/>
                </a:solidFill>
              </a:rPr>
              <a:t>AHRQ Systematic Review</a:t>
            </a:r>
          </a:p>
        </p:txBody>
      </p:sp>
      <p:sp>
        <p:nvSpPr>
          <p:cNvPr id="3" name="Content Placeholder 2"/>
          <p:cNvSpPr>
            <a:spLocks noGrp="1"/>
          </p:cNvSpPr>
          <p:nvPr>
            <p:ph idx="1"/>
          </p:nvPr>
        </p:nvSpPr>
        <p:spPr>
          <a:xfrm>
            <a:off x="285035" y="883522"/>
            <a:ext cx="8573929" cy="4953000"/>
          </a:xfrm>
        </p:spPr>
        <p:txBody>
          <a:bodyPr lIns="0" tIns="0" rIns="0" bIns="0">
            <a:noAutofit/>
          </a:bodyPr>
          <a:lstStyle/>
          <a:p>
            <a:pPr>
              <a:spcBef>
                <a:spcPts val="225"/>
              </a:spcBef>
            </a:pPr>
            <a:r>
              <a:rPr lang="en-US" altLang="en-US" sz="2200" dirty="0"/>
              <a:t>Guideline based on </a:t>
            </a:r>
            <a:r>
              <a:rPr lang="en-US" altLang="en-US" sz="2200" dirty="0">
                <a:hlinkClick r:id="rId2"/>
              </a:rPr>
              <a:t>Agency for Healthcare Research and Quality </a:t>
            </a:r>
            <a:r>
              <a:rPr lang="en-US" altLang="en-US" sz="2200" dirty="0"/>
              <a:t>(AHRQ) systematic review, commissioned and funded by the Patient-Centered Outcomes Research Institute (PCORI). </a:t>
            </a:r>
          </a:p>
          <a:p>
            <a:pPr>
              <a:spcBef>
                <a:spcPts val="225"/>
              </a:spcBef>
            </a:pPr>
            <a:r>
              <a:rPr lang="en-US" altLang="en-US" sz="2200" dirty="0"/>
              <a:t>Search dates: from database inception to June 30, 2022</a:t>
            </a:r>
          </a:p>
          <a:p>
            <a:pPr lvl="1">
              <a:spcBef>
                <a:spcPts val="225"/>
              </a:spcBef>
            </a:pPr>
            <a:r>
              <a:rPr lang="en-US" altLang="en-US" sz="1800" dirty="0"/>
              <a:t>For comparisons of PBI as an alternative to WBI, only RCTs were included. </a:t>
            </a:r>
          </a:p>
          <a:p>
            <a:pPr lvl="1">
              <a:spcBef>
                <a:spcPts val="225"/>
              </a:spcBef>
            </a:pPr>
            <a:r>
              <a:rPr lang="en-US" altLang="en-US" sz="1800" dirty="0"/>
              <a:t>For comparisons of different PBI techniques, RCTs and comparative observational studies were included.</a:t>
            </a:r>
          </a:p>
          <a:p>
            <a:pPr>
              <a:spcBef>
                <a:spcPts val="225"/>
              </a:spcBef>
            </a:pPr>
            <a:r>
              <a:rPr lang="en-US" altLang="en-US" sz="2200" u="sng" dirty="0"/>
              <a:t>Population</a:t>
            </a:r>
            <a:r>
              <a:rPr lang="en-US" altLang="en-US" sz="2200" dirty="0"/>
              <a:t>: Adult women with early-stage invasive breast cancer or DCIS</a:t>
            </a:r>
          </a:p>
          <a:p>
            <a:pPr>
              <a:spcBef>
                <a:spcPts val="225"/>
              </a:spcBef>
              <a:spcAft>
                <a:spcPts val="225"/>
              </a:spcAft>
            </a:pPr>
            <a:r>
              <a:rPr lang="en-US" altLang="en-US" sz="2200" u="sng" dirty="0"/>
              <a:t>Intervention</a:t>
            </a:r>
            <a:r>
              <a:rPr lang="en-US" altLang="en-US" sz="2200" dirty="0"/>
              <a:t>: PBI / PBI techniques</a:t>
            </a:r>
          </a:p>
          <a:p>
            <a:pPr>
              <a:spcBef>
                <a:spcPts val="225"/>
              </a:spcBef>
              <a:spcAft>
                <a:spcPts val="225"/>
              </a:spcAft>
            </a:pPr>
            <a:r>
              <a:rPr lang="en-US" altLang="en-US" sz="2200" u="sng" dirty="0"/>
              <a:t>Comparator</a:t>
            </a:r>
            <a:r>
              <a:rPr lang="en-US" altLang="en-US" sz="2200" dirty="0"/>
              <a:t>: WBI </a:t>
            </a:r>
          </a:p>
          <a:p>
            <a:pPr>
              <a:spcBef>
                <a:spcPts val="225"/>
              </a:spcBef>
              <a:spcAft>
                <a:spcPts val="225"/>
              </a:spcAft>
            </a:pPr>
            <a:r>
              <a:rPr lang="en-US" altLang="en-US" sz="2200" u="sng" dirty="0"/>
              <a:t>Outcomes</a:t>
            </a:r>
            <a:r>
              <a:rPr lang="en-US" altLang="en-US" sz="2200" dirty="0"/>
              <a:t>: Ipsilateral breast recurrence (IBR), patient-reported and physician-assessed cosmesis, and adverse events</a:t>
            </a:r>
            <a:endParaRPr lang="en-US" altLang="en-US" sz="2200" dirty="0">
              <a:highlight>
                <a:srgbClr val="FFFF00"/>
              </a:highlight>
            </a:endParaRPr>
          </a:p>
          <a:p>
            <a:pPr>
              <a:spcBef>
                <a:spcPts val="225"/>
              </a:spcBef>
              <a:spcAft>
                <a:spcPts val="225"/>
              </a:spcAft>
            </a:pPr>
            <a:r>
              <a:rPr lang="en-US" altLang="en-US" sz="2200" dirty="0"/>
              <a:t>6,727 citations screened; 23 studies reported in 52 articles with a total of 17,510 patients included.</a:t>
            </a:r>
          </a:p>
        </p:txBody>
      </p:sp>
    </p:spTree>
    <p:extLst>
      <p:ext uri="{BB962C8B-B14F-4D97-AF65-F5344CB8AC3E}">
        <p14:creationId xmlns:p14="http://schemas.microsoft.com/office/powerpoint/2010/main" val="167009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a:xfrm>
            <a:off x="457200" y="97085"/>
            <a:ext cx="8229600" cy="1143000"/>
          </a:xfrm>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5856885"/>
              </p:ext>
            </p:extLst>
          </p:nvPr>
        </p:nvGraphicFramePr>
        <p:xfrm>
          <a:off x="457200" y="809752"/>
          <a:ext cx="8229599" cy="4734443"/>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076099">
                <a:tc gridSpan="4">
                  <a:txBody>
                    <a:bodyPr/>
                    <a:lstStyle/>
                    <a:p>
                      <a:pPr marL="0" marR="0" algn="l">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(QoE) and panel consensus, which, among other considerations, inform the strength of recommendation. QoE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78164">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QoE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969793">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188103">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
        <p:nvSpPr>
          <p:cNvPr id="5" name="TextBox 4">
            <a:extLst>
              <a:ext uri="{FF2B5EF4-FFF2-40B4-BE49-F238E27FC236}">
                <a16:creationId xmlns:a16="http://schemas.microsoft.com/office/drawing/2014/main" id="{FA6A2946-110F-4DBC-A1F8-59072CD004B8}"/>
              </a:ext>
            </a:extLst>
          </p:cNvPr>
          <p:cNvSpPr txBox="1"/>
          <p:nvPr/>
        </p:nvSpPr>
        <p:spPr>
          <a:xfrm>
            <a:off x="279647" y="5586583"/>
            <a:ext cx="8296182" cy="461665"/>
          </a:xfrm>
          <a:prstGeom prst="rect">
            <a:avLst/>
          </a:prstGeom>
          <a:noFill/>
        </p:spPr>
        <p:txBody>
          <a:bodyPr wrap="square">
            <a:spAutoFit/>
          </a:bodyPr>
          <a:lstStyle/>
          <a:p>
            <a:r>
              <a:rPr lang="en-US" sz="1200" b="1" dirty="0"/>
              <a:t>ASTRO Methodology Manual: </a:t>
            </a:r>
            <a:r>
              <a:rPr lang="en-US" sz="1200" dirty="0">
                <a:hlinkClick r:id="rId2">
                  <a:extLst>
                    <a:ext uri="{A12FA001-AC4F-418D-AE19-62706E023703}">
                      <ahyp:hlinkClr xmlns:ahyp="http://schemas.microsoft.com/office/drawing/2018/hyperlinkcolor" val="tx"/>
                    </a:ext>
                  </a:extLst>
                </a:hlinkClick>
              </a:rPr>
              <a:t>https://www.astro.org/ASTRO/media/ASTRO/Patient%20Care%20and%20Research/PDFs/ASTRO_GuidelineMethodology.pdf</a:t>
            </a:r>
            <a:r>
              <a:rPr lang="en-US" sz="1200" dirty="0"/>
              <a:t> </a:t>
            </a:r>
          </a:p>
        </p:txBody>
      </p:sp>
    </p:spTree>
    <p:extLst>
      <p:ext uri="{BB962C8B-B14F-4D97-AF65-F5344CB8AC3E}">
        <p14:creationId xmlns:p14="http://schemas.microsoft.com/office/powerpoint/2010/main" val="400536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9f5eea-5841-42bc-b2cf-22e16a85a1d4" xsi:nil="true"/>
    <lcf76f155ced4ddcb4097134ff3c332f xmlns="c9226f5d-1c72-4bc5-a8fe-71717eca57f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7" ma:contentTypeDescription="Create a new document." ma:contentTypeScope="" ma:versionID="304f0f43e09bd008db58321e86a824a1">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273a0ae8223d6520a01ec398073a41e1"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61e26d-7d18-4a9e-9f9c-afcdcfd5d8f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d76217-f2b9-435c-a081-d048d4828d16}" ma:internalName="TaxCatchAll" ma:showField="CatchAllData" ma:web="579f5eea-5841-42bc-b2cf-22e16a85a1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698A5C-8749-42E2-AA6D-1D9BF5C8B32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79f5eea-5841-42bc-b2cf-22e16a85a1d4"/>
    <ds:schemaRef ds:uri="c9226f5d-1c72-4bc5-a8fe-71717eca57f2"/>
    <ds:schemaRef ds:uri="http://www.w3.org/XML/1998/namespace"/>
    <ds:schemaRef ds:uri="http://purl.org/dc/dcmitype/"/>
  </ds:schemaRefs>
</ds:datastoreItem>
</file>

<file path=customXml/itemProps2.xml><?xml version="1.0" encoding="utf-8"?>
<ds:datastoreItem xmlns:ds="http://schemas.openxmlformats.org/officeDocument/2006/customXml" ds:itemID="{35B9AB7B-5F78-498E-A575-699FB27D1419}">
  <ds:schemaRefs>
    <ds:schemaRef ds:uri="579f5eea-5841-42bc-b2cf-22e16a85a1d4"/>
    <ds:schemaRef ds:uri="c9226f5d-1c72-4bc5-a8fe-71717eca57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6B1473-15DD-44CF-9D44-F49D967B5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Endometrial GL Slide Set 07.22.22</Template>
  <TotalTime>1725</TotalTime>
  <Words>2800</Words>
  <Application>Microsoft Office PowerPoint</Application>
  <PresentationFormat>On-screen Show (4:3)</PresentationFormat>
  <Paragraphs>274</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Lucida Grande</vt:lpstr>
      <vt:lpstr>Symbol</vt:lpstr>
      <vt:lpstr>Times New Roman</vt:lpstr>
      <vt:lpstr>Office Theme</vt:lpstr>
      <vt:lpstr> Partial Breast Irradiation for Patients with Early-Stage Invasive Breast Cancer or Ductal Carcinoma In Situ: An ASTRO Clinical Practice Guideline   Developed in collaboration with the American Society of Clinical Oncology and the Society of Surgical Oncology  Endorsed by the Canadian Association of Radiation Oncology, European Society for Radiotherapy and Oncology, the Royal Australian and New Zealand College of Radiologists, and the Society of Surgical Oncology</vt:lpstr>
      <vt:lpstr>Citation</vt:lpstr>
      <vt:lpstr>Guideline Task Force</vt:lpstr>
      <vt:lpstr>Task Force Composition</vt:lpstr>
      <vt:lpstr>Introduction to Guideline</vt:lpstr>
      <vt:lpstr>Guideline Scope</vt:lpstr>
      <vt:lpstr>Definitions</vt:lpstr>
      <vt:lpstr>AHRQ Systematic Review</vt:lpstr>
      <vt:lpstr>Rating Strength of Recommendation</vt:lpstr>
      <vt:lpstr>Rating Quality of Evidence</vt:lpstr>
      <vt:lpstr>Consensus Methodology</vt:lpstr>
      <vt:lpstr>KQ 1: What are the appropriate indications for PBI as an alternative to WBI?</vt:lpstr>
      <vt:lpstr>KQ 1: Indications for PBI as an alternative to WBI   </vt:lpstr>
      <vt:lpstr>KQ 1: Indications for PBI as an alternative to WBI   </vt:lpstr>
      <vt:lpstr>KQ 1: Indications for PBI as an alternative to WBI   </vt:lpstr>
      <vt:lpstr>KQ 1: Indications for PBI as an alternative to WBI   </vt:lpstr>
      <vt:lpstr>Adjuvant Radiation Therapy Treatment Options for  Early-Stage Invasive Breast Cancer or DCIS</vt:lpstr>
      <vt:lpstr>KQ 2: What are the appropriate PBI techniques with respect to ipsilateral breast recurrence outcomes?</vt:lpstr>
      <vt:lpstr>KQ 2: Appropriate PBI techniques with respect to IBR</vt:lpstr>
      <vt:lpstr>KQ 2: Appropriate PBI techniques with respect to IBR</vt:lpstr>
      <vt:lpstr>KQ 3: What are the appropriate dose-fractionation regimes, target volumes, and planning parameters for PBI? </vt:lpstr>
      <vt:lpstr>KQ 3: Appropriate dose-fractionation regimes, target volumes, and planning parameters for PBI</vt:lpstr>
      <vt:lpstr>KQ 4: What are the appropriate PBI techniques with respect to toxicity and cosmesis?</vt:lpstr>
      <vt:lpstr>KQ 4: Appropriate PBI techniques with respect to toxicity and cosmesis</vt:lpstr>
      <vt:lpstr>KQ 4: Appropriate PBI techniques with respect to toxicity and cosmesis</vt:lpstr>
      <vt:lpstr>Key Take Away Messages</vt:lpstr>
      <vt:lpstr>Key Take Away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Therapy for Endometrial Cancer: An ASTRO Clinical Practice Guideline   Developed in collaboration with the American Brachytherapy Society, American Society of Clinical Oncology and the Society of Gynecologic Oncology  Endorsed by the Canadian Society of Radiation Oncology, European Society for Radiotherapy and Oncology, and the Royal Australian and New Zealand College of Radiologists</dc:title>
  <dc:creator>Lisa Bradfield</dc:creator>
  <cp:lastModifiedBy>Beth Bukata</cp:lastModifiedBy>
  <cp:revision>14</cp:revision>
  <dcterms:created xsi:type="dcterms:W3CDTF">2022-10-23T15:24:45Z</dcterms:created>
  <dcterms:modified xsi:type="dcterms:W3CDTF">2024-01-12T15:49:19Z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y fmtid="{D5CDD505-2E9C-101B-9397-08002B2CF9AE}" pid="3" name="MediaServiceImageTags">
    <vt:lpwstr/>
  </property>
</Properties>
</file>