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2" r:id="rId2"/>
    <p:sldMasterId id="2147483692" r:id="rId3"/>
    <p:sldMasterId id="2147483702" r:id="rId4"/>
    <p:sldMasterId id="2147483712" r:id="rId5"/>
  </p:sldMasterIdLst>
  <p:notesMasterIdLst>
    <p:notesMasterId r:id="rId64"/>
  </p:notesMasterIdLst>
  <p:sldIdLst>
    <p:sldId id="399" r:id="rId6"/>
    <p:sldId id="257" r:id="rId7"/>
    <p:sldId id="397" r:id="rId8"/>
    <p:sldId id="290" r:id="rId9"/>
    <p:sldId id="300" r:id="rId10"/>
    <p:sldId id="411" r:id="rId11"/>
    <p:sldId id="425" r:id="rId12"/>
    <p:sldId id="412" r:id="rId13"/>
    <p:sldId id="426" r:id="rId14"/>
    <p:sldId id="413" r:id="rId15"/>
    <p:sldId id="414" r:id="rId16"/>
    <p:sldId id="429" r:id="rId17"/>
    <p:sldId id="415" r:id="rId18"/>
    <p:sldId id="418" r:id="rId19"/>
    <p:sldId id="419" r:id="rId20"/>
    <p:sldId id="420" r:id="rId21"/>
    <p:sldId id="421" r:id="rId22"/>
    <p:sldId id="427" r:id="rId23"/>
    <p:sldId id="435" r:id="rId24"/>
    <p:sldId id="436" r:id="rId25"/>
    <p:sldId id="437" r:id="rId26"/>
    <p:sldId id="384" r:id="rId27"/>
    <p:sldId id="297" r:id="rId28"/>
    <p:sldId id="292" r:id="rId29"/>
    <p:sldId id="311" r:id="rId30"/>
    <p:sldId id="316" r:id="rId31"/>
    <p:sldId id="318" r:id="rId32"/>
    <p:sldId id="320" r:id="rId33"/>
    <p:sldId id="383" r:id="rId34"/>
    <p:sldId id="431" r:id="rId35"/>
    <p:sldId id="432" r:id="rId36"/>
    <p:sldId id="385" r:id="rId37"/>
    <p:sldId id="322" r:id="rId38"/>
    <p:sldId id="325" r:id="rId39"/>
    <p:sldId id="344" r:id="rId40"/>
    <p:sldId id="400" r:id="rId41"/>
    <p:sldId id="398" r:id="rId42"/>
    <p:sldId id="335" r:id="rId43"/>
    <p:sldId id="336" r:id="rId44"/>
    <p:sldId id="337" r:id="rId45"/>
    <p:sldId id="434" r:id="rId46"/>
    <p:sldId id="324" r:id="rId47"/>
    <p:sldId id="349" r:id="rId48"/>
    <p:sldId id="392" r:id="rId49"/>
    <p:sldId id="393" r:id="rId50"/>
    <p:sldId id="394" r:id="rId51"/>
    <p:sldId id="395" r:id="rId52"/>
    <p:sldId id="396" r:id="rId53"/>
    <p:sldId id="339" r:id="rId54"/>
    <p:sldId id="340" r:id="rId55"/>
    <p:sldId id="428" r:id="rId56"/>
    <p:sldId id="330" r:id="rId57"/>
    <p:sldId id="351" r:id="rId58"/>
    <p:sldId id="352" r:id="rId59"/>
    <p:sldId id="366" r:id="rId60"/>
    <p:sldId id="430" r:id="rId61"/>
    <p:sldId id="433" r:id="rId62"/>
    <p:sldId id="288"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es, Malcolm" initials="M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8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43" autoAdjust="0"/>
    <p:restoredTop sz="69757" autoAdjust="0"/>
  </p:normalViewPr>
  <p:slideViewPr>
    <p:cSldViewPr snapToGrid="0" showGuides="1">
      <p:cViewPr varScale="1">
        <p:scale>
          <a:sx n="60" d="100"/>
          <a:sy n="60" d="100"/>
        </p:scale>
        <p:origin x="638" y="34"/>
      </p:cViewPr>
      <p:guideLst>
        <p:guide orient="horz" pos="2160"/>
        <p:guide pos="3840"/>
      </p:guideLst>
    </p:cSldViewPr>
  </p:slideViewPr>
  <p:notesTextViewPr>
    <p:cViewPr>
      <p:scale>
        <a:sx n="200" d="100"/>
        <a:sy n="200" d="100"/>
      </p:scale>
      <p:origin x="0" y="0"/>
    </p:cViewPr>
  </p:notesTextViewPr>
  <p:sorterViewPr>
    <p:cViewPr>
      <p:scale>
        <a:sx n="100" d="100"/>
        <a:sy n="100" d="100"/>
      </p:scale>
      <p:origin x="0" y="-23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D9011D-B4CF-4642-923E-FDD66245FD2C}" type="datetimeFigureOut">
              <a:rPr lang="en-US" smtClean="0"/>
              <a:t>4/23/2020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86B021-C28D-4BAE-9144-C80234FBDC2A}" type="slidenum">
              <a:rPr lang="en-US" smtClean="0"/>
              <a:t>‹#›</a:t>
            </a:fld>
            <a:endParaRPr lang="en-US"/>
          </a:p>
        </p:txBody>
      </p:sp>
    </p:spTree>
    <p:extLst>
      <p:ext uri="{BB962C8B-B14F-4D97-AF65-F5344CB8AC3E}">
        <p14:creationId xmlns:p14="http://schemas.microsoft.com/office/powerpoint/2010/main" val="3940105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86B021-C28D-4BAE-9144-C80234FBDC2A}" type="slidenum">
              <a:rPr lang="en-US" smtClean="0"/>
              <a:t>1</a:t>
            </a:fld>
            <a:endParaRPr lang="en-US"/>
          </a:p>
        </p:txBody>
      </p:sp>
    </p:spTree>
    <p:extLst>
      <p:ext uri="{BB962C8B-B14F-4D97-AF65-F5344CB8AC3E}">
        <p14:creationId xmlns:p14="http://schemas.microsoft.com/office/powerpoint/2010/main" val="3254431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5A7E40-5F5C-4FBC-8BC4-B8AC93C1D56D}" type="slidenum">
              <a:rPr lang="en-US" smtClean="0"/>
              <a:pPr/>
              <a:t>20</a:t>
            </a:fld>
            <a:endParaRPr lang="en-US"/>
          </a:p>
        </p:txBody>
      </p:sp>
    </p:spTree>
    <p:extLst>
      <p:ext uri="{BB962C8B-B14F-4D97-AF65-F5344CB8AC3E}">
        <p14:creationId xmlns:p14="http://schemas.microsoft.com/office/powerpoint/2010/main" val="258117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Clinically</a:t>
            </a:r>
            <a:r>
              <a:rPr lang="en-US" baseline="0" dirty="0"/>
              <a:t> staged patients do worse because of upstaging with surgery (stage migration), and use of surgery in an otherwise healthier patient population (competing morbidities).</a:t>
            </a:r>
            <a:endParaRPr lang="en-US" dirty="0"/>
          </a:p>
        </p:txBody>
      </p:sp>
      <p:sp>
        <p:nvSpPr>
          <p:cNvPr id="4" name="Slide Number Placeholder 3"/>
          <p:cNvSpPr>
            <a:spLocks noGrp="1"/>
          </p:cNvSpPr>
          <p:nvPr>
            <p:ph type="sldNum" sz="quarter" idx="10"/>
          </p:nvPr>
        </p:nvSpPr>
        <p:spPr/>
        <p:txBody>
          <a:bodyPr/>
          <a:lstStyle/>
          <a:p>
            <a:fld id="{9D5A7E40-5F5C-4FBC-8BC4-B8AC93C1D56D}" type="slidenum">
              <a:rPr lang="en-US" smtClean="0"/>
              <a:pPr/>
              <a:t>21</a:t>
            </a:fld>
            <a:endParaRPr lang="en-US"/>
          </a:p>
        </p:txBody>
      </p:sp>
    </p:spTree>
    <p:extLst>
      <p:ext uri="{BB962C8B-B14F-4D97-AF65-F5344CB8AC3E}">
        <p14:creationId xmlns:p14="http://schemas.microsoft.com/office/powerpoint/2010/main" val="881991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are not perfect, but they do represent frequently updated expert consensus</a:t>
            </a:r>
            <a:r>
              <a:rPr lang="en-US" baseline="0" dirty="0"/>
              <a:t> from multidisciplinary physicians </a:t>
            </a:r>
            <a:endParaRPr lang="en-US" dirty="0"/>
          </a:p>
        </p:txBody>
      </p:sp>
      <p:sp>
        <p:nvSpPr>
          <p:cNvPr id="4" name="Slide Number Placeholder 3"/>
          <p:cNvSpPr>
            <a:spLocks noGrp="1"/>
          </p:cNvSpPr>
          <p:nvPr>
            <p:ph type="sldNum" sz="quarter" idx="10"/>
          </p:nvPr>
        </p:nvSpPr>
        <p:spPr/>
        <p:txBody>
          <a:bodyPr/>
          <a:lstStyle/>
          <a:p>
            <a:fld id="{8986B021-C28D-4BAE-9144-C80234FBDC2A}" type="slidenum">
              <a:rPr lang="en-US" smtClean="0"/>
              <a:t>22</a:t>
            </a:fld>
            <a:endParaRPr lang="en-US"/>
          </a:p>
        </p:txBody>
      </p:sp>
    </p:spTree>
    <p:extLst>
      <p:ext uri="{BB962C8B-B14F-4D97-AF65-F5344CB8AC3E}">
        <p14:creationId xmlns:p14="http://schemas.microsoft.com/office/powerpoint/2010/main" val="2604727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5A7E40-5F5C-4FBC-8BC4-B8AC93C1D56D}" type="slidenum">
              <a:rPr lang="en-US" smtClean="0"/>
              <a:pPr/>
              <a:t>23</a:t>
            </a:fld>
            <a:endParaRPr lang="en-US"/>
          </a:p>
        </p:txBody>
      </p:sp>
    </p:spTree>
    <p:extLst>
      <p:ext uri="{BB962C8B-B14F-4D97-AF65-F5344CB8AC3E}">
        <p14:creationId xmlns:p14="http://schemas.microsoft.com/office/powerpoint/2010/main" val="3927947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5A7E40-5F5C-4FBC-8BC4-B8AC93C1D56D}" type="slidenum">
              <a:rPr lang="en-US" smtClean="0"/>
              <a:pPr/>
              <a:t>24</a:t>
            </a:fld>
            <a:endParaRPr lang="en-US"/>
          </a:p>
        </p:txBody>
      </p:sp>
    </p:spTree>
    <p:extLst>
      <p:ext uri="{BB962C8B-B14F-4D97-AF65-F5344CB8AC3E}">
        <p14:creationId xmlns:p14="http://schemas.microsoft.com/office/powerpoint/2010/main" val="3186113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Regarding the point about an</a:t>
            </a:r>
            <a:r>
              <a:rPr lang="en-US" baseline="0" dirty="0"/>
              <a:t> </a:t>
            </a:r>
            <a:r>
              <a:rPr lang="en-US" baseline="0" dirty="0" err="1"/>
              <a:t>abscopal</a:t>
            </a:r>
            <a:r>
              <a:rPr lang="en-US" baseline="0" dirty="0"/>
              <a:t> effect, this is </a:t>
            </a:r>
            <a:r>
              <a:rPr lang="en-US" sz="1200" kern="1200" dirty="0">
                <a:solidFill>
                  <a:schemeClr val="tx1"/>
                </a:solidFill>
                <a:effectLst/>
                <a:latin typeface="+mn-lt"/>
                <a:ea typeface="+mn-ea"/>
                <a:cs typeface="+mn-cs"/>
              </a:rPr>
              <a:t>purely speculative,</a:t>
            </a:r>
            <a:r>
              <a:rPr lang="en-US" sz="1200" kern="1200" baseline="0" dirty="0">
                <a:solidFill>
                  <a:schemeClr val="tx1"/>
                </a:solidFill>
                <a:effectLst/>
                <a:latin typeface="+mn-lt"/>
                <a:ea typeface="+mn-ea"/>
                <a:cs typeface="+mn-cs"/>
              </a:rPr>
              <a:t> however, it is</a:t>
            </a:r>
            <a:r>
              <a:rPr lang="en-US" sz="1200" kern="1200" dirty="0">
                <a:solidFill>
                  <a:schemeClr val="tx1"/>
                </a:solidFill>
                <a:effectLst/>
                <a:latin typeface="+mn-lt"/>
                <a:ea typeface="+mn-ea"/>
                <a:cs typeface="+mn-cs"/>
              </a:rPr>
              <a:t> possible that even without immunotherapy SBRT to a primary tumor may help the immune system recognize and eradicate </a:t>
            </a:r>
            <a:r>
              <a:rPr lang="en-US" sz="1200" kern="1200" dirty="0" err="1">
                <a:solidFill>
                  <a:schemeClr val="tx1"/>
                </a:solidFill>
                <a:effectLst/>
                <a:latin typeface="+mn-lt"/>
                <a:ea typeface="+mn-ea"/>
                <a:cs typeface="+mn-cs"/>
              </a:rPr>
              <a:t>micrometastatic</a:t>
            </a:r>
            <a:r>
              <a:rPr lang="en-US" sz="1200" kern="1200" dirty="0">
                <a:solidFill>
                  <a:schemeClr val="tx1"/>
                </a:solidFill>
                <a:effectLst/>
                <a:latin typeface="+mn-lt"/>
                <a:ea typeface="+mn-ea"/>
                <a:cs typeface="+mn-cs"/>
              </a:rPr>
              <a:t> disease. </a:t>
            </a:r>
            <a:endParaRPr lang="en-US" dirty="0"/>
          </a:p>
        </p:txBody>
      </p:sp>
      <p:sp>
        <p:nvSpPr>
          <p:cNvPr id="4" name="Slide Number Placeholder 3"/>
          <p:cNvSpPr>
            <a:spLocks noGrp="1"/>
          </p:cNvSpPr>
          <p:nvPr>
            <p:ph type="sldNum" sz="quarter" idx="10"/>
          </p:nvPr>
        </p:nvSpPr>
        <p:spPr/>
        <p:txBody>
          <a:bodyPr/>
          <a:lstStyle/>
          <a:p>
            <a:fld id="{8986B021-C28D-4BAE-9144-C80234FBDC2A}" type="slidenum">
              <a:rPr lang="en-US" smtClean="0"/>
              <a:t>26</a:t>
            </a:fld>
            <a:endParaRPr lang="en-US"/>
          </a:p>
        </p:txBody>
      </p:sp>
    </p:spTree>
    <p:extLst>
      <p:ext uri="{BB962C8B-B14F-4D97-AF65-F5344CB8AC3E}">
        <p14:creationId xmlns:p14="http://schemas.microsoft.com/office/powerpoint/2010/main" val="6527390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5A7E40-5F5C-4FBC-8BC4-B8AC93C1D56D}" type="slidenum">
              <a:rPr lang="en-US" smtClean="0"/>
              <a:pPr/>
              <a:t>27</a:t>
            </a:fld>
            <a:endParaRPr lang="en-US"/>
          </a:p>
        </p:txBody>
      </p:sp>
    </p:spTree>
    <p:extLst>
      <p:ext uri="{BB962C8B-B14F-4D97-AF65-F5344CB8AC3E}">
        <p14:creationId xmlns:p14="http://schemas.microsoft.com/office/powerpoint/2010/main" val="8730927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5A7E40-5F5C-4FBC-8BC4-B8AC93C1D56D}" type="slidenum">
              <a:rPr lang="en-US" smtClean="0"/>
              <a:pPr/>
              <a:t>28</a:t>
            </a:fld>
            <a:endParaRPr lang="en-US"/>
          </a:p>
        </p:txBody>
      </p:sp>
    </p:spTree>
    <p:extLst>
      <p:ext uri="{BB962C8B-B14F-4D97-AF65-F5344CB8AC3E}">
        <p14:creationId xmlns:p14="http://schemas.microsoft.com/office/powerpoint/2010/main" val="39337637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5A7E40-5F5C-4FBC-8BC4-B8AC93C1D56D}" type="slidenum">
              <a:rPr lang="en-US" smtClean="0"/>
              <a:pPr/>
              <a:t>29</a:t>
            </a:fld>
            <a:endParaRPr lang="en-US"/>
          </a:p>
        </p:txBody>
      </p:sp>
    </p:spTree>
    <p:extLst>
      <p:ext uri="{BB962C8B-B14F-4D97-AF65-F5344CB8AC3E}">
        <p14:creationId xmlns:p14="http://schemas.microsoft.com/office/powerpoint/2010/main" val="4694008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lvl="1"/>
            <a:r>
              <a:rPr lang="en-US" sz="1200" kern="1200" dirty="0">
                <a:solidFill>
                  <a:schemeClr val="tx1"/>
                </a:solidFill>
                <a:effectLst/>
                <a:latin typeface="+mn-lt"/>
                <a:ea typeface="+mn-ea"/>
                <a:cs typeface="+mn-cs"/>
              </a:rPr>
              <a:t>396 pts, stage IIIA (cT1-3pN2), </a:t>
            </a:r>
            <a:r>
              <a:rPr lang="en-US" sz="1200" b="1" kern="1200" dirty="0">
                <a:solidFill>
                  <a:schemeClr val="tx1"/>
                </a:solidFill>
                <a:effectLst/>
                <a:latin typeface="+mn-lt"/>
                <a:ea typeface="+mn-ea"/>
                <a:cs typeface="+mn-cs"/>
              </a:rPr>
              <a:t>randomized to </a:t>
            </a:r>
            <a:r>
              <a:rPr lang="en-US" sz="1200" b="1" kern="1200" dirty="0" err="1">
                <a:solidFill>
                  <a:schemeClr val="tx1"/>
                </a:solidFill>
                <a:effectLst/>
                <a:latin typeface="+mn-lt"/>
                <a:ea typeface="+mn-ea"/>
                <a:cs typeface="+mn-cs"/>
              </a:rPr>
              <a:t>NeoAdj</a:t>
            </a:r>
            <a:r>
              <a:rPr lang="en-US" sz="1200" b="1" kern="1200" dirty="0" err="1">
                <a:solidFill>
                  <a:schemeClr val="tx1"/>
                </a:solidFill>
                <a:effectLst/>
                <a:latin typeface="+mn-lt"/>
                <a:ea typeface="+mn-ea"/>
                <a:cs typeface="+mn-cs"/>
                <a:sym typeface="Wingdings" panose="05000000000000000000" pitchFamily="2" charset="2"/>
              </a:rPr>
              <a:t></a:t>
            </a:r>
            <a:r>
              <a:rPr lang="en-US" sz="1200" b="1" kern="1200" dirty="0" err="1">
                <a:solidFill>
                  <a:schemeClr val="tx1"/>
                </a:solidFill>
                <a:effectLst/>
                <a:latin typeface="+mn-lt"/>
                <a:ea typeface="+mn-ea"/>
                <a:cs typeface="+mn-cs"/>
              </a:rPr>
              <a:t>Surgery</a:t>
            </a:r>
            <a:r>
              <a:rPr lang="en-US" sz="1200" b="1" kern="1200" dirty="0">
                <a:solidFill>
                  <a:schemeClr val="tx1"/>
                </a:solidFill>
                <a:effectLst/>
                <a:latin typeface="+mn-lt"/>
                <a:ea typeface="+mn-ea"/>
                <a:cs typeface="+mn-cs"/>
              </a:rPr>
              <a:t> vs. Definitive Chemo-RT</a:t>
            </a:r>
            <a:r>
              <a:rPr lang="en-US" sz="1200" b="1" u="sng"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2"/>
            <a:r>
              <a:rPr lang="en-US" sz="1200" u="sng" kern="1200" dirty="0">
                <a:solidFill>
                  <a:schemeClr val="tx1"/>
                </a:solidFill>
                <a:effectLst/>
                <a:latin typeface="+mn-lt"/>
                <a:ea typeface="+mn-ea"/>
                <a:cs typeface="+mn-cs"/>
              </a:rPr>
              <a:t>Surgery arm:</a:t>
            </a:r>
            <a:r>
              <a:rPr lang="en-US" sz="1200" kern="1200" dirty="0">
                <a:solidFill>
                  <a:schemeClr val="tx1"/>
                </a:solidFill>
                <a:effectLst/>
                <a:latin typeface="+mn-lt"/>
                <a:ea typeface="+mn-ea"/>
                <a:cs typeface="+mn-cs"/>
              </a:rPr>
              <a:t> Concurrent 45/1.8Gy RT + 2c Cisplatin/Etoposide </a:t>
            </a:r>
            <a:r>
              <a:rPr lang="en-US" sz="1200" kern="1200" dirty="0">
                <a:solidFill>
                  <a:schemeClr val="tx1"/>
                </a:solidFill>
                <a:effectLst/>
                <a:latin typeface="+mn-lt"/>
                <a:ea typeface="+mn-ea"/>
                <a:cs typeface="+mn-cs"/>
                <a:sym typeface="Wingdings" panose="05000000000000000000" pitchFamily="2" charset="2"/>
              </a:rPr>
              <a:t></a:t>
            </a:r>
            <a:r>
              <a:rPr lang="en-US" sz="1200" kern="1200" dirty="0">
                <a:solidFill>
                  <a:schemeClr val="tx1"/>
                </a:solidFill>
                <a:effectLst/>
                <a:latin typeface="+mn-lt"/>
                <a:ea typeface="+mn-ea"/>
                <a:cs typeface="+mn-cs"/>
              </a:rPr>
              <a:t> restaging CT 2-4 weeks later </a:t>
            </a:r>
            <a:r>
              <a:rPr lang="en-US" sz="1200" kern="1200" dirty="0">
                <a:solidFill>
                  <a:schemeClr val="tx1"/>
                </a:solidFill>
                <a:effectLst/>
                <a:latin typeface="+mn-lt"/>
                <a:ea typeface="+mn-ea"/>
                <a:cs typeface="+mn-cs"/>
                <a:sym typeface="Wingdings" panose="05000000000000000000" pitchFamily="2" charset="2"/>
              </a:rPr>
              <a:t></a:t>
            </a:r>
            <a:r>
              <a:rPr lang="en-US" sz="1200" kern="1200" dirty="0">
                <a:solidFill>
                  <a:schemeClr val="tx1"/>
                </a:solidFill>
                <a:effectLst/>
                <a:latin typeface="+mn-lt"/>
                <a:ea typeface="+mn-ea"/>
                <a:cs typeface="+mn-cs"/>
              </a:rPr>
              <a:t> if no progression </a:t>
            </a:r>
            <a:r>
              <a:rPr lang="en-US" sz="1200" kern="1200" dirty="0">
                <a:solidFill>
                  <a:schemeClr val="tx1"/>
                </a:solidFill>
                <a:effectLst/>
                <a:latin typeface="+mn-lt"/>
                <a:ea typeface="+mn-ea"/>
                <a:cs typeface="+mn-cs"/>
                <a:sym typeface="Wingdings" panose="05000000000000000000" pitchFamily="2" charset="2"/>
              </a:rPr>
              <a:t></a:t>
            </a:r>
            <a:r>
              <a:rPr lang="en-US" sz="1200" kern="1200" dirty="0">
                <a:solidFill>
                  <a:schemeClr val="tx1"/>
                </a:solidFill>
                <a:effectLst/>
                <a:latin typeface="+mn-lt"/>
                <a:ea typeface="+mn-ea"/>
                <a:cs typeface="+mn-cs"/>
              </a:rPr>
              <a:t> surgery + LND (3 got wedge, 98 lobectomy, 54 pneumonectomy)</a:t>
            </a:r>
          </a:p>
          <a:p>
            <a:pPr lvl="3" fontAlgn="auto"/>
            <a:r>
              <a:rPr lang="en-US" sz="1200" u="sng" kern="1200" dirty="0">
                <a:solidFill>
                  <a:schemeClr val="tx1"/>
                </a:solidFill>
                <a:effectLst/>
                <a:latin typeface="+mn-lt"/>
                <a:ea typeface="+mn-ea"/>
                <a:cs typeface="+mn-cs"/>
              </a:rPr>
              <a:t>Note:</a:t>
            </a:r>
            <a:r>
              <a:rPr lang="en-US" sz="1200" kern="1200" dirty="0">
                <a:solidFill>
                  <a:schemeClr val="tx1"/>
                </a:solidFill>
                <a:effectLst/>
                <a:latin typeface="+mn-lt"/>
                <a:ea typeface="+mn-ea"/>
                <a:cs typeface="+mn-cs"/>
              </a:rPr>
              <a:t> In contemporary practice, many centers get imaging right after 50Gy and get surgical opinion within a week so as not have delays in </a:t>
            </a:r>
            <a:r>
              <a:rPr lang="en-US" sz="1200" kern="1200" dirty="0" err="1">
                <a:solidFill>
                  <a:schemeClr val="tx1"/>
                </a:solidFill>
                <a:effectLst/>
                <a:latin typeface="+mn-lt"/>
                <a:ea typeface="+mn-ea"/>
                <a:cs typeface="+mn-cs"/>
              </a:rPr>
              <a:t>Tx</a:t>
            </a:r>
            <a:r>
              <a:rPr lang="en-US" sz="1200" kern="1200" dirty="0">
                <a:solidFill>
                  <a:schemeClr val="tx1"/>
                </a:solidFill>
                <a:effectLst/>
                <a:latin typeface="+mn-lt"/>
                <a:ea typeface="+mn-ea"/>
                <a:cs typeface="+mn-cs"/>
              </a:rPr>
              <a:t> if not getting surgery</a:t>
            </a:r>
          </a:p>
          <a:p>
            <a:pPr lvl="2"/>
            <a:r>
              <a:rPr lang="en-US" sz="1200" u="sng" kern="1200" dirty="0">
                <a:solidFill>
                  <a:schemeClr val="tx1"/>
                </a:solidFill>
                <a:effectLst/>
                <a:latin typeface="+mn-lt"/>
                <a:ea typeface="+mn-ea"/>
                <a:cs typeface="+mn-cs"/>
              </a:rPr>
              <a:t>Definitive chemo-RT arm:</a:t>
            </a:r>
            <a:r>
              <a:rPr lang="en-US" sz="1200" kern="1200" dirty="0">
                <a:solidFill>
                  <a:schemeClr val="tx1"/>
                </a:solidFill>
                <a:effectLst/>
                <a:latin typeface="+mn-lt"/>
                <a:ea typeface="+mn-ea"/>
                <a:cs typeface="+mn-cs"/>
              </a:rPr>
              <a:t> 61/1.8Gy RT + same cisplatin/etoposide </a:t>
            </a:r>
          </a:p>
          <a:p>
            <a:pPr lvl="2"/>
            <a:r>
              <a:rPr lang="en-US" sz="1200" kern="1200" dirty="0">
                <a:solidFill>
                  <a:schemeClr val="tx1"/>
                </a:solidFill>
                <a:effectLst/>
                <a:latin typeface="+mn-lt"/>
                <a:ea typeface="+mn-ea"/>
                <a:cs typeface="+mn-cs"/>
              </a:rPr>
              <a:t>Both arms got 2c </a:t>
            </a:r>
            <a:r>
              <a:rPr lang="en-US" sz="1200" kern="1200" dirty="0" err="1">
                <a:solidFill>
                  <a:schemeClr val="tx1"/>
                </a:solidFill>
                <a:effectLst/>
                <a:latin typeface="+mn-lt"/>
                <a:ea typeface="+mn-ea"/>
                <a:cs typeface="+mn-cs"/>
              </a:rPr>
              <a:t>consolidatin</a:t>
            </a:r>
            <a:r>
              <a:rPr lang="en-US" sz="1200" kern="1200" dirty="0">
                <a:solidFill>
                  <a:schemeClr val="tx1"/>
                </a:solidFill>
                <a:effectLst/>
                <a:latin typeface="+mn-lt"/>
                <a:ea typeface="+mn-ea"/>
                <a:cs typeface="+mn-cs"/>
              </a:rPr>
              <a:t> cisplatin/etoposide.</a:t>
            </a:r>
          </a:p>
          <a:p>
            <a:pPr lvl="3"/>
            <a:r>
              <a:rPr lang="en-US" sz="1200" kern="1200" dirty="0">
                <a:solidFill>
                  <a:schemeClr val="tx1"/>
                </a:solidFill>
                <a:effectLst/>
                <a:latin typeface="+mn-lt"/>
                <a:ea typeface="+mn-ea"/>
                <a:cs typeface="+mn-cs"/>
              </a:rPr>
              <a:t>Actually received in 55% in surgery arm &amp; 75% in chemo-RT arm. </a:t>
            </a:r>
          </a:p>
          <a:p>
            <a:pPr lvl="2"/>
            <a:r>
              <a:rPr lang="en-US" sz="1200" kern="1200" dirty="0" err="1">
                <a:solidFill>
                  <a:schemeClr val="tx1"/>
                </a:solidFill>
                <a:effectLst/>
                <a:latin typeface="+mn-lt"/>
                <a:ea typeface="+mn-ea"/>
                <a:cs typeface="+mn-cs"/>
              </a:rPr>
              <a:t>pCR</a:t>
            </a:r>
            <a:r>
              <a:rPr lang="en-US" sz="1200" kern="1200" dirty="0">
                <a:solidFill>
                  <a:schemeClr val="tx1"/>
                </a:solidFill>
                <a:effectLst/>
                <a:latin typeface="+mn-lt"/>
                <a:ea typeface="+mn-ea"/>
                <a:cs typeface="+mn-cs"/>
              </a:rPr>
              <a:t> ~18% (ypN0 predicts a higher 5Y-OS (25% vs. 17%))</a:t>
            </a:r>
          </a:p>
          <a:p>
            <a:pPr lvl="3"/>
            <a:r>
              <a:rPr lang="en-US" sz="1200" kern="1200" dirty="0">
                <a:solidFill>
                  <a:schemeClr val="tx1"/>
                </a:solidFill>
                <a:effectLst/>
                <a:latin typeface="+mn-lt"/>
                <a:ea typeface="+mn-ea"/>
                <a:cs typeface="+mn-cs"/>
              </a:rPr>
              <a:t>In other studies as well, </a:t>
            </a:r>
            <a:r>
              <a:rPr lang="en-US" sz="1200" b="1" kern="1200" dirty="0">
                <a:solidFill>
                  <a:schemeClr val="tx1"/>
                </a:solidFill>
                <a:effectLst/>
                <a:latin typeface="+mn-lt"/>
                <a:ea typeface="+mn-ea"/>
                <a:cs typeface="+mn-cs"/>
              </a:rPr>
              <a:t>nodal response is most important predictor of survival</a:t>
            </a:r>
            <a:r>
              <a:rPr lang="en-US" sz="1200" kern="1200" dirty="0">
                <a:solidFill>
                  <a:schemeClr val="tx1"/>
                </a:solidFill>
                <a:effectLst/>
                <a:latin typeface="+mn-lt"/>
                <a:ea typeface="+mn-ea"/>
                <a:cs typeface="+mn-cs"/>
              </a:rPr>
              <a:t> </a:t>
            </a:r>
          </a:p>
          <a:p>
            <a:pPr lvl="2"/>
            <a:r>
              <a:rPr lang="en-US" sz="1200" u="sng" kern="1200" dirty="0">
                <a:solidFill>
                  <a:schemeClr val="tx1"/>
                </a:solidFill>
                <a:effectLst/>
                <a:latin typeface="+mn-lt"/>
                <a:ea typeface="+mn-ea"/>
                <a:cs typeface="+mn-cs"/>
              </a:rPr>
              <a:t>Subset analysis: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Trimodality</a:t>
            </a:r>
            <a:r>
              <a:rPr lang="en-US" sz="1200" kern="1200" dirty="0">
                <a:solidFill>
                  <a:schemeClr val="tx1"/>
                </a:solidFill>
                <a:effectLst/>
                <a:latin typeface="+mn-lt"/>
                <a:ea typeface="+mn-ea"/>
                <a:cs typeface="+mn-cs"/>
              </a:rPr>
              <a:t> therapy was not optimal when a pneumonectomy was required</a:t>
            </a:r>
          </a:p>
          <a:p>
            <a:pPr lvl="3"/>
            <a:r>
              <a:rPr lang="en-US" sz="1200" b="1" kern="1200" dirty="0">
                <a:solidFill>
                  <a:schemeClr val="tx1"/>
                </a:solidFill>
                <a:effectLst/>
                <a:latin typeface="+mn-lt"/>
                <a:ea typeface="+mn-ea"/>
                <a:cs typeface="+mn-cs"/>
              </a:rPr>
              <a:t>Lobectomy vs. matched chemo-RT</a:t>
            </a:r>
            <a:r>
              <a:rPr lang="en-US" sz="1200" kern="1200" dirty="0">
                <a:solidFill>
                  <a:schemeClr val="tx1"/>
                </a:solidFill>
                <a:effectLst/>
                <a:latin typeface="+mn-lt"/>
                <a:ea typeface="+mn-ea"/>
                <a:cs typeface="+mn-cs"/>
              </a:rPr>
              <a:t> (MS 2.8 years vs. 1.8 years, </a:t>
            </a:r>
            <a:r>
              <a:rPr lang="en-US" sz="1200" b="1" kern="1200" dirty="0">
                <a:solidFill>
                  <a:schemeClr val="tx1"/>
                </a:solidFill>
                <a:effectLst/>
                <a:latin typeface="+mn-lt"/>
                <a:ea typeface="+mn-ea"/>
                <a:cs typeface="+mn-cs"/>
              </a:rPr>
              <a:t>SS</a:t>
            </a:r>
            <a:r>
              <a:rPr lang="en-US" sz="1200" kern="1200" dirty="0">
                <a:solidFill>
                  <a:schemeClr val="tx1"/>
                </a:solidFill>
                <a:effectLst/>
                <a:latin typeface="+mn-lt"/>
                <a:ea typeface="+mn-ea"/>
                <a:cs typeface="+mn-cs"/>
              </a:rPr>
              <a:t>) </a:t>
            </a:r>
          </a:p>
          <a:p>
            <a:pPr lvl="3"/>
            <a:r>
              <a:rPr lang="en-US" sz="1200" kern="1200" dirty="0">
                <a:solidFill>
                  <a:schemeClr val="tx1"/>
                </a:solidFill>
                <a:effectLst/>
                <a:latin typeface="+mn-lt"/>
                <a:ea typeface="+mn-ea"/>
                <a:cs typeface="+mn-cs"/>
              </a:rPr>
              <a:t>Pneumonectomy vs. matched chemo-RT (MS 1.6 years vs. 2.4 years, NS)</a:t>
            </a:r>
          </a:p>
          <a:p>
            <a:pPr lvl="3"/>
            <a:r>
              <a:rPr lang="en-US" sz="1200" u="sng" kern="1200" dirty="0">
                <a:solidFill>
                  <a:schemeClr val="tx1"/>
                </a:solidFill>
                <a:effectLst/>
                <a:latin typeface="+mn-lt"/>
                <a:ea typeface="+mn-ea"/>
                <a:cs typeface="+mn-cs"/>
              </a:rPr>
              <a:t>Most likely to benefit from surgery:</a:t>
            </a:r>
            <a:r>
              <a:rPr lang="en-US" sz="1200" kern="1200" dirty="0">
                <a:solidFill>
                  <a:schemeClr val="tx1"/>
                </a:solidFill>
                <a:effectLst/>
                <a:latin typeface="+mn-lt"/>
                <a:ea typeface="+mn-ea"/>
                <a:cs typeface="+mn-cs"/>
              </a:rPr>
              <a:t> no weight loss, female, only 1 involved LN station</a:t>
            </a:r>
          </a:p>
          <a:p>
            <a:pPr lvl="2"/>
            <a:r>
              <a:rPr lang="en-US" sz="1200" u="sng" kern="1200" dirty="0">
                <a:solidFill>
                  <a:schemeClr val="tx1"/>
                </a:solidFill>
                <a:effectLst/>
                <a:latin typeface="+mn-lt"/>
                <a:ea typeface="+mn-ea"/>
                <a:cs typeface="+mn-cs"/>
              </a:rPr>
              <a:t>Limitations:</a:t>
            </a:r>
            <a:endParaRPr lang="en-US" sz="1200" kern="1200" dirty="0">
              <a:solidFill>
                <a:schemeClr val="tx1"/>
              </a:solidFill>
              <a:effectLst/>
              <a:latin typeface="+mn-lt"/>
              <a:ea typeface="+mn-ea"/>
              <a:cs typeface="+mn-cs"/>
            </a:endParaRPr>
          </a:p>
          <a:p>
            <a:pPr lvl="3"/>
            <a:r>
              <a:rPr lang="en-US" sz="1200" kern="1200" dirty="0">
                <a:solidFill>
                  <a:schemeClr val="tx1"/>
                </a:solidFill>
                <a:effectLst/>
                <a:latin typeface="+mn-lt"/>
                <a:ea typeface="+mn-ea"/>
                <a:cs typeface="+mn-cs"/>
              </a:rPr>
              <a:t>Large number of </a:t>
            </a:r>
            <a:r>
              <a:rPr lang="en-US" sz="1200" kern="1200" dirty="0" err="1">
                <a:solidFill>
                  <a:schemeClr val="tx1"/>
                </a:solidFill>
                <a:effectLst/>
                <a:latin typeface="+mn-lt"/>
                <a:ea typeface="+mn-ea"/>
                <a:cs typeface="+mn-cs"/>
              </a:rPr>
              <a:t>pneumonectomies</a:t>
            </a:r>
            <a:r>
              <a:rPr lang="en-US" sz="1200" kern="1200" dirty="0">
                <a:solidFill>
                  <a:schemeClr val="tx1"/>
                </a:solidFill>
                <a:effectLst/>
                <a:latin typeface="+mn-lt"/>
                <a:ea typeface="+mn-ea"/>
                <a:cs typeface="+mn-cs"/>
              </a:rPr>
              <a:t> in this trial (and almost all </a:t>
            </a:r>
            <a:r>
              <a:rPr lang="en-US" sz="1200" kern="1200" dirty="0" err="1">
                <a:solidFill>
                  <a:schemeClr val="tx1"/>
                </a:solidFill>
                <a:effectLst/>
                <a:latin typeface="+mn-lt"/>
                <a:ea typeface="+mn-ea"/>
                <a:cs typeface="+mn-cs"/>
              </a:rPr>
              <a:t>Tx</a:t>
            </a:r>
            <a:r>
              <a:rPr lang="en-US" sz="1200" kern="1200" dirty="0">
                <a:solidFill>
                  <a:schemeClr val="tx1"/>
                </a:solidFill>
                <a:effectLst/>
                <a:latin typeface="+mn-lt"/>
                <a:ea typeface="+mn-ea"/>
                <a:cs typeface="+mn-cs"/>
              </a:rPr>
              <a:t>-related death in surgery arm had pneumonectomy – </a:t>
            </a:r>
            <a:r>
              <a:rPr lang="en-US" sz="1200" b="1" kern="1200" dirty="0">
                <a:solidFill>
                  <a:schemeClr val="tx1"/>
                </a:solidFill>
                <a:effectLst/>
                <a:latin typeface="+mn-lt"/>
                <a:ea typeface="+mn-ea"/>
                <a:cs typeface="+mn-cs"/>
              </a:rPr>
              <a:t>26%</a:t>
            </a:r>
            <a:r>
              <a:rPr lang="en-US" sz="1200" kern="1200" dirty="0">
                <a:solidFill>
                  <a:schemeClr val="tx1"/>
                </a:solidFill>
                <a:effectLst/>
                <a:latin typeface="+mn-lt"/>
                <a:ea typeface="+mn-ea"/>
                <a:cs typeface="+mn-cs"/>
              </a:rPr>
              <a:t> mortality in pneumonectomy group)</a:t>
            </a:r>
          </a:p>
          <a:p>
            <a:pPr lvl="4"/>
            <a:r>
              <a:rPr lang="en-US" sz="1200" u="sng" kern="1200" dirty="0">
                <a:solidFill>
                  <a:schemeClr val="tx1"/>
                </a:solidFill>
                <a:effectLst/>
                <a:latin typeface="+mn-lt"/>
                <a:ea typeface="+mn-ea"/>
                <a:cs typeface="+mn-cs"/>
              </a:rPr>
              <a:t>Note:</a:t>
            </a:r>
            <a:r>
              <a:rPr lang="en-US" sz="1200" kern="1200" dirty="0">
                <a:solidFill>
                  <a:schemeClr val="tx1"/>
                </a:solidFill>
                <a:effectLst/>
                <a:latin typeface="+mn-lt"/>
                <a:ea typeface="+mn-ea"/>
                <a:cs typeface="+mn-cs"/>
              </a:rPr>
              <a:t> 26% is actually an outlier compared to most modern pneumonectomy series (2-11%). Possible reasons: varying expertise of surgeons, no requirement to cover the bronchial stump with vascularized tissue flap (minimizes risk of </a:t>
            </a:r>
            <a:r>
              <a:rPr lang="en-US" sz="1200" kern="1200" dirty="0" err="1">
                <a:solidFill>
                  <a:schemeClr val="tx1"/>
                </a:solidFill>
                <a:effectLst/>
                <a:latin typeface="+mn-lt"/>
                <a:ea typeface="+mn-ea"/>
                <a:cs typeface="+mn-cs"/>
              </a:rPr>
              <a:t>bronchopleural</a:t>
            </a:r>
            <a:r>
              <a:rPr lang="en-US" sz="1200" kern="1200" dirty="0">
                <a:solidFill>
                  <a:schemeClr val="tx1"/>
                </a:solidFill>
                <a:effectLst/>
                <a:latin typeface="+mn-lt"/>
                <a:ea typeface="+mn-ea"/>
                <a:cs typeface="+mn-cs"/>
              </a:rPr>
              <a:t> fistula), no protocol guidance on post-op fluid management</a:t>
            </a:r>
          </a:p>
          <a:p>
            <a:pPr lvl="3"/>
            <a:r>
              <a:rPr lang="en-US" sz="1200" kern="1200" dirty="0">
                <a:solidFill>
                  <a:schemeClr val="tx1"/>
                </a:solidFill>
                <a:effectLst/>
                <a:latin typeface="+mn-lt"/>
                <a:ea typeface="+mn-ea"/>
                <a:cs typeface="+mn-cs"/>
              </a:rPr>
              <a:t>Inadequately powered</a:t>
            </a:r>
          </a:p>
          <a:p>
            <a:pPr lvl="2"/>
            <a:r>
              <a:rPr lang="en-US" sz="1200" u="sng" kern="1200" dirty="0">
                <a:solidFill>
                  <a:schemeClr val="tx1"/>
                </a:solidFill>
                <a:effectLst/>
                <a:latin typeface="+mn-lt"/>
                <a:ea typeface="+mn-ea"/>
                <a:cs typeface="+mn-cs"/>
              </a:rPr>
              <a:t>Conclusion: </a:t>
            </a:r>
            <a:endParaRPr lang="en-US" sz="1200" kern="1200" dirty="0">
              <a:solidFill>
                <a:schemeClr val="tx1"/>
              </a:solidFill>
              <a:effectLst/>
              <a:latin typeface="+mn-lt"/>
              <a:ea typeface="+mn-ea"/>
              <a:cs typeface="+mn-cs"/>
            </a:endParaRPr>
          </a:p>
          <a:p>
            <a:pPr lvl="3"/>
            <a:r>
              <a:rPr lang="en-US" sz="1200" kern="1200" dirty="0">
                <a:solidFill>
                  <a:schemeClr val="tx1"/>
                </a:solidFill>
                <a:effectLst/>
                <a:latin typeface="+mn-lt"/>
                <a:ea typeface="+mn-ea"/>
                <a:cs typeface="+mn-cs"/>
              </a:rPr>
              <a:t>OS benefit in patients that had lobectomy, but not in those who got pneumonectomy</a:t>
            </a:r>
          </a:p>
          <a:p>
            <a:pPr lvl="3"/>
            <a:r>
              <a:rPr lang="en-US" sz="1200" kern="1200" dirty="0">
                <a:solidFill>
                  <a:schemeClr val="tx1"/>
                </a:solidFill>
                <a:effectLst/>
                <a:latin typeface="+mn-lt"/>
                <a:ea typeface="+mn-ea"/>
                <a:cs typeface="+mn-cs"/>
              </a:rPr>
              <a:t>Both approaches remain valid options</a:t>
            </a:r>
          </a:p>
        </p:txBody>
      </p:sp>
      <p:sp>
        <p:nvSpPr>
          <p:cNvPr id="4" name="Slide Number Placeholder 3"/>
          <p:cNvSpPr>
            <a:spLocks noGrp="1"/>
          </p:cNvSpPr>
          <p:nvPr>
            <p:ph type="sldNum" sz="quarter" idx="10"/>
          </p:nvPr>
        </p:nvSpPr>
        <p:spPr/>
        <p:txBody>
          <a:bodyPr/>
          <a:lstStyle/>
          <a:p>
            <a:fld id="{9D5A7E40-5F5C-4FBC-8BC4-B8AC93C1D56D}" type="slidenum">
              <a:rPr lang="en-US" smtClean="0"/>
              <a:pPr/>
              <a:t>30</a:t>
            </a:fld>
            <a:endParaRPr lang="en-US"/>
          </a:p>
        </p:txBody>
      </p:sp>
    </p:spTree>
    <p:extLst>
      <p:ext uri="{BB962C8B-B14F-4D97-AF65-F5344CB8AC3E}">
        <p14:creationId xmlns:p14="http://schemas.microsoft.com/office/powerpoint/2010/main" val="3850957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86B021-C28D-4BAE-9144-C80234FBDC2A}" type="slidenum">
              <a:rPr lang="en-US" smtClean="0"/>
              <a:t>2</a:t>
            </a:fld>
            <a:endParaRPr lang="en-US"/>
          </a:p>
        </p:txBody>
      </p:sp>
    </p:spTree>
    <p:extLst>
      <p:ext uri="{BB962C8B-B14F-4D97-AF65-F5344CB8AC3E}">
        <p14:creationId xmlns:p14="http://schemas.microsoft.com/office/powerpoint/2010/main" val="10785642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D5A7E40-5F5C-4FBC-8BC4-B8AC93C1D56D}" type="slidenum">
              <a:rPr lang="en-US" smtClean="0"/>
              <a:pPr/>
              <a:t>31</a:t>
            </a:fld>
            <a:endParaRPr lang="en-US"/>
          </a:p>
        </p:txBody>
      </p:sp>
    </p:spTree>
    <p:extLst>
      <p:ext uri="{BB962C8B-B14F-4D97-AF65-F5344CB8AC3E}">
        <p14:creationId xmlns:p14="http://schemas.microsoft.com/office/powerpoint/2010/main" val="31229737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 data for it after surgery.</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85000"/>
                    <a:lumOff val="15000"/>
                  </a:schemeClr>
                </a:solidFill>
                <a:latin typeface="+mn-lt"/>
                <a:ea typeface="Verdana" pitchFamily="34" charset="0"/>
                <a:cs typeface="Verdana" pitchFamily="34" charset="0"/>
              </a:rPr>
              <a:t>713 patients with </a:t>
            </a:r>
            <a:r>
              <a:rPr lang="en-US" sz="800" kern="1200" dirty="0" err="1">
                <a:solidFill>
                  <a:schemeClr val="tx1">
                    <a:lumMod val="85000"/>
                    <a:lumOff val="15000"/>
                  </a:schemeClr>
                </a:solidFill>
                <a:latin typeface="+mn-lt"/>
                <a:ea typeface="Verdana" pitchFamily="34" charset="0"/>
                <a:cs typeface="Verdana" pitchFamily="34" charset="0"/>
              </a:rPr>
              <a:t>unresectable</a:t>
            </a:r>
            <a:r>
              <a:rPr lang="en-US" sz="800" kern="1200" dirty="0">
                <a:solidFill>
                  <a:schemeClr val="tx1">
                    <a:lumMod val="85000"/>
                    <a:lumOff val="15000"/>
                  </a:schemeClr>
                </a:solidFill>
                <a:latin typeface="+mn-lt"/>
                <a:ea typeface="Verdana" pitchFamily="34" charset="0"/>
                <a:cs typeface="Verdana" pitchFamily="34" charset="0"/>
              </a:rPr>
              <a:t> Stage III NSCLC with PS 0-1 and no disease progression after chemo-RT randomized 2:1 to +/- consolidation </a:t>
            </a:r>
            <a:r>
              <a:rPr lang="en-US" sz="800" b="1" kern="1200" dirty="0" err="1">
                <a:solidFill>
                  <a:schemeClr val="tx1">
                    <a:lumMod val="85000"/>
                    <a:lumOff val="15000"/>
                  </a:schemeClr>
                </a:solidFill>
                <a:latin typeface="+mn-lt"/>
                <a:ea typeface="Verdana" pitchFamily="34" charset="0"/>
                <a:cs typeface="Verdana" pitchFamily="34" charset="0"/>
              </a:rPr>
              <a:t>Durvalumab</a:t>
            </a:r>
            <a:endParaRPr lang="en-US" sz="800" b="1" i="0" u="none" kern="1200" dirty="0">
              <a:solidFill>
                <a:schemeClr val="tx1">
                  <a:lumMod val="85000"/>
                  <a:lumOff val="15000"/>
                </a:schemeClr>
              </a:solidFill>
              <a:effectLst/>
              <a:latin typeface="+mn-lt"/>
              <a:ea typeface="Verdana" pitchFamily="34" charset="0"/>
              <a:cs typeface="Verdana" pitchFamily="34" charset="0"/>
            </a:endParaRPr>
          </a:p>
          <a:p>
            <a:endParaRPr lang="en-US" dirty="0"/>
          </a:p>
        </p:txBody>
      </p:sp>
      <p:sp>
        <p:nvSpPr>
          <p:cNvPr id="4" name="Slide Number Placeholder 3"/>
          <p:cNvSpPr>
            <a:spLocks noGrp="1"/>
          </p:cNvSpPr>
          <p:nvPr>
            <p:ph type="sldNum" sz="quarter" idx="10"/>
          </p:nvPr>
        </p:nvSpPr>
        <p:spPr/>
        <p:txBody>
          <a:bodyPr/>
          <a:lstStyle/>
          <a:p>
            <a:fld id="{9D5A7E40-5F5C-4FBC-8BC4-B8AC93C1D56D}" type="slidenum">
              <a:rPr lang="en-US" smtClean="0"/>
              <a:pPr/>
              <a:t>32</a:t>
            </a:fld>
            <a:endParaRPr lang="en-US"/>
          </a:p>
        </p:txBody>
      </p:sp>
    </p:spTree>
    <p:extLst>
      <p:ext uri="{BB962C8B-B14F-4D97-AF65-F5344CB8AC3E}">
        <p14:creationId xmlns:p14="http://schemas.microsoft.com/office/powerpoint/2010/main" val="14715301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5A7E40-5F5C-4FBC-8BC4-B8AC93C1D56D}" type="slidenum">
              <a:rPr lang="en-US" smtClean="0"/>
              <a:pPr/>
              <a:t>33</a:t>
            </a:fld>
            <a:endParaRPr lang="en-US"/>
          </a:p>
        </p:txBody>
      </p:sp>
    </p:spTree>
    <p:extLst>
      <p:ext uri="{BB962C8B-B14F-4D97-AF65-F5344CB8AC3E}">
        <p14:creationId xmlns:p14="http://schemas.microsoft.com/office/powerpoint/2010/main" val="17859203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5A7E40-5F5C-4FBC-8BC4-B8AC93C1D56D}" type="slidenum">
              <a:rPr lang="en-US" smtClean="0"/>
              <a:pPr/>
              <a:t>37</a:t>
            </a:fld>
            <a:endParaRPr lang="en-US"/>
          </a:p>
        </p:txBody>
      </p:sp>
    </p:spTree>
    <p:extLst>
      <p:ext uri="{BB962C8B-B14F-4D97-AF65-F5344CB8AC3E}">
        <p14:creationId xmlns:p14="http://schemas.microsoft.com/office/powerpoint/2010/main" val="38228909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a human being with values</a:t>
            </a:r>
            <a:r>
              <a:rPr lang="en-US" baseline="0" dirty="0"/>
              <a:t> and desire to balance quality of life with oncologic outcome.</a:t>
            </a:r>
          </a:p>
        </p:txBody>
      </p:sp>
      <p:sp>
        <p:nvSpPr>
          <p:cNvPr id="4" name="Slide Number Placeholder 3"/>
          <p:cNvSpPr>
            <a:spLocks noGrp="1"/>
          </p:cNvSpPr>
          <p:nvPr>
            <p:ph type="sldNum" sz="quarter" idx="10"/>
          </p:nvPr>
        </p:nvSpPr>
        <p:spPr/>
        <p:txBody>
          <a:bodyPr/>
          <a:lstStyle/>
          <a:p>
            <a:fld id="{9D5A7E40-5F5C-4FBC-8BC4-B8AC93C1D56D}" type="slidenum">
              <a:rPr lang="en-US" smtClean="0"/>
              <a:pPr/>
              <a:t>38</a:t>
            </a:fld>
            <a:endParaRPr lang="en-US"/>
          </a:p>
        </p:txBody>
      </p:sp>
    </p:spTree>
    <p:extLst>
      <p:ext uri="{BB962C8B-B14F-4D97-AF65-F5344CB8AC3E}">
        <p14:creationId xmlns:p14="http://schemas.microsoft.com/office/powerpoint/2010/main" val="11803396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5A7E40-5F5C-4FBC-8BC4-B8AC93C1D56D}" type="slidenum">
              <a:rPr lang="en-US" smtClean="0"/>
              <a:pPr/>
              <a:t>39</a:t>
            </a:fld>
            <a:endParaRPr lang="en-US"/>
          </a:p>
        </p:txBody>
      </p:sp>
    </p:spTree>
    <p:extLst>
      <p:ext uri="{BB962C8B-B14F-4D97-AF65-F5344CB8AC3E}">
        <p14:creationId xmlns:p14="http://schemas.microsoft.com/office/powerpoint/2010/main" val="16752084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5A7E40-5F5C-4FBC-8BC4-B8AC93C1D56D}" type="slidenum">
              <a:rPr lang="en-US" smtClean="0"/>
              <a:pPr/>
              <a:t>41</a:t>
            </a:fld>
            <a:endParaRPr lang="en-US"/>
          </a:p>
        </p:txBody>
      </p:sp>
    </p:spTree>
    <p:extLst>
      <p:ext uri="{BB962C8B-B14F-4D97-AF65-F5344CB8AC3E}">
        <p14:creationId xmlns:p14="http://schemas.microsoft.com/office/powerpoint/2010/main" val="17036132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5A7E40-5F5C-4FBC-8BC4-B8AC93C1D56D}" type="slidenum">
              <a:rPr lang="en-US" smtClean="0"/>
              <a:pPr/>
              <a:t>42</a:t>
            </a:fld>
            <a:endParaRPr lang="en-US"/>
          </a:p>
        </p:txBody>
      </p:sp>
    </p:spTree>
    <p:extLst>
      <p:ext uri="{BB962C8B-B14F-4D97-AF65-F5344CB8AC3E}">
        <p14:creationId xmlns:p14="http://schemas.microsoft.com/office/powerpoint/2010/main" val="22109486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5A7E40-5F5C-4FBC-8BC4-B8AC93C1D56D}" type="slidenum">
              <a:rPr lang="en-US" smtClean="0"/>
              <a:pPr/>
              <a:t>43</a:t>
            </a:fld>
            <a:endParaRPr lang="en-US"/>
          </a:p>
        </p:txBody>
      </p:sp>
    </p:spTree>
    <p:extLst>
      <p:ext uri="{BB962C8B-B14F-4D97-AF65-F5344CB8AC3E}">
        <p14:creationId xmlns:p14="http://schemas.microsoft.com/office/powerpoint/2010/main" val="37629082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86B021-C28D-4BAE-9144-C80234FBDC2A}" type="slidenum">
              <a:rPr lang="en-US" smtClean="0"/>
              <a:t>44</a:t>
            </a:fld>
            <a:endParaRPr lang="en-US"/>
          </a:p>
        </p:txBody>
      </p:sp>
    </p:spTree>
    <p:extLst>
      <p:ext uri="{BB962C8B-B14F-4D97-AF65-F5344CB8AC3E}">
        <p14:creationId xmlns:p14="http://schemas.microsoft.com/office/powerpoint/2010/main" val="2703516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86B021-C28D-4BAE-9144-C80234FBDC2A}" type="slidenum">
              <a:rPr lang="en-US" smtClean="0"/>
              <a:t>3</a:t>
            </a:fld>
            <a:endParaRPr lang="en-US"/>
          </a:p>
        </p:txBody>
      </p:sp>
    </p:spTree>
    <p:extLst>
      <p:ext uri="{BB962C8B-B14F-4D97-AF65-F5344CB8AC3E}">
        <p14:creationId xmlns:p14="http://schemas.microsoft.com/office/powerpoint/2010/main" val="17632345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62% </a:t>
            </a:r>
            <a:r>
              <a:rPr lang="en-US" dirty="0" err="1"/>
              <a:t>metastatectomy</a:t>
            </a:r>
            <a:endParaRPr lang="en-US" dirty="0"/>
          </a:p>
        </p:txBody>
      </p:sp>
      <p:sp>
        <p:nvSpPr>
          <p:cNvPr id="4" name="Slide Number Placeholder 3"/>
          <p:cNvSpPr>
            <a:spLocks noGrp="1"/>
          </p:cNvSpPr>
          <p:nvPr>
            <p:ph type="sldNum" sz="quarter" idx="10"/>
          </p:nvPr>
        </p:nvSpPr>
        <p:spPr/>
        <p:txBody>
          <a:bodyPr/>
          <a:lstStyle/>
          <a:p>
            <a:fld id="{8986B021-C28D-4BAE-9144-C80234FBDC2A}" type="slidenum">
              <a:rPr lang="en-US" smtClean="0"/>
              <a:t>45</a:t>
            </a:fld>
            <a:endParaRPr lang="en-US"/>
          </a:p>
        </p:txBody>
      </p:sp>
    </p:spTree>
    <p:extLst>
      <p:ext uri="{BB962C8B-B14F-4D97-AF65-F5344CB8AC3E}">
        <p14:creationId xmlns:p14="http://schemas.microsoft.com/office/powerpoint/2010/main" val="585585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were </a:t>
            </a:r>
            <a:r>
              <a:rPr lang="en-US" dirty="0" err="1"/>
              <a:t>histologies</a:t>
            </a:r>
            <a:r>
              <a:rPr lang="en-US" baseline="0" dirty="0"/>
              <a:t> for this trial?</a:t>
            </a:r>
            <a:endParaRPr lang="en-US" dirty="0"/>
          </a:p>
        </p:txBody>
      </p:sp>
      <p:sp>
        <p:nvSpPr>
          <p:cNvPr id="4" name="Slide Number Placeholder 3"/>
          <p:cNvSpPr>
            <a:spLocks noGrp="1"/>
          </p:cNvSpPr>
          <p:nvPr>
            <p:ph type="sldNum" sz="quarter" idx="10"/>
          </p:nvPr>
        </p:nvSpPr>
        <p:spPr/>
        <p:txBody>
          <a:bodyPr/>
          <a:lstStyle/>
          <a:p>
            <a:fld id="{8986B021-C28D-4BAE-9144-C80234FBDC2A}" type="slidenum">
              <a:rPr lang="en-US" smtClean="0"/>
              <a:t>48</a:t>
            </a:fld>
            <a:endParaRPr lang="en-US"/>
          </a:p>
        </p:txBody>
      </p:sp>
    </p:spTree>
    <p:extLst>
      <p:ext uri="{BB962C8B-B14F-4D97-AF65-F5344CB8AC3E}">
        <p14:creationId xmlns:p14="http://schemas.microsoft.com/office/powerpoint/2010/main" val="36645096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5A7E40-5F5C-4FBC-8BC4-B8AC93C1D56D}" type="slidenum">
              <a:rPr lang="en-US" smtClean="0"/>
              <a:pPr/>
              <a:t>49</a:t>
            </a:fld>
            <a:endParaRPr lang="en-US"/>
          </a:p>
        </p:txBody>
      </p:sp>
    </p:spTree>
    <p:extLst>
      <p:ext uri="{BB962C8B-B14F-4D97-AF65-F5344CB8AC3E}">
        <p14:creationId xmlns:p14="http://schemas.microsoft.com/office/powerpoint/2010/main" val="13943466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5A7E40-5F5C-4FBC-8BC4-B8AC93C1D56D}" type="slidenum">
              <a:rPr lang="en-US" smtClean="0"/>
              <a:pPr/>
              <a:t>50</a:t>
            </a:fld>
            <a:endParaRPr lang="en-US"/>
          </a:p>
        </p:txBody>
      </p:sp>
    </p:spTree>
    <p:extLst>
      <p:ext uri="{BB962C8B-B14F-4D97-AF65-F5344CB8AC3E}">
        <p14:creationId xmlns:p14="http://schemas.microsoft.com/office/powerpoint/2010/main" val="36674810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5A7E40-5F5C-4FBC-8BC4-B8AC93C1D56D}" type="slidenum">
              <a:rPr lang="en-US" smtClean="0"/>
              <a:pPr/>
              <a:t>53</a:t>
            </a:fld>
            <a:endParaRPr lang="en-US"/>
          </a:p>
        </p:txBody>
      </p:sp>
    </p:spTree>
    <p:extLst>
      <p:ext uri="{BB962C8B-B14F-4D97-AF65-F5344CB8AC3E}">
        <p14:creationId xmlns:p14="http://schemas.microsoft.com/office/powerpoint/2010/main" val="34164769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5A7E40-5F5C-4FBC-8BC4-B8AC93C1D56D}" type="slidenum">
              <a:rPr lang="en-US" smtClean="0"/>
              <a:pPr/>
              <a:t>54</a:t>
            </a:fld>
            <a:endParaRPr lang="en-US"/>
          </a:p>
        </p:txBody>
      </p:sp>
    </p:spTree>
    <p:extLst>
      <p:ext uri="{BB962C8B-B14F-4D97-AF65-F5344CB8AC3E}">
        <p14:creationId xmlns:p14="http://schemas.microsoft.com/office/powerpoint/2010/main" val="3965748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5A7E40-5F5C-4FBC-8BC4-B8AC93C1D56D}" type="slidenum">
              <a:rPr lang="en-US" smtClean="0"/>
              <a:pPr/>
              <a:t>4</a:t>
            </a:fld>
            <a:endParaRPr lang="en-US"/>
          </a:p>
        </p:txBody>
      </p:sp>
    </p:spTree>
    <p:extLst>
      <p:ext uri="{BB962C8B-B14F-4D97-AF65-F5344CB8AC3E}">
        <p14:creationId xmlns:p14="http://schemas.microsoft.com/office/powerpoint/2010/main" val="3598685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5A7E40-5F5C-4FBC-8BC4-B8AC93C1D56D}" type="slidenum">
              <a:rPr lang="en-US" smtClean="0"/>
              <a:pPr/>
              <a:t>5</a:t>
            </a:fld>
            <a:endParaRPr lang="en-US"/>
          </a:p>
        </p:txBody>
      </p:sp>
    </p:spTree>
    <p:extLst>
      <p:ext uri="{BB962C8B-B14F-4D97-AF65-F5344CB8AC3E}">
        <p14:creationId xmlns:p14="http://schemas.microsoft.com/office/powerpoint/2010/main" val="2096238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86B021-C28D-4BAE-9144-C80234FBDC2A}" type="slidenum">
              <a:rPr lang="en-US" smtClean="0"/>
              <a:t>10</a:t>
            </a:fld>
            <a:endParaRPr lang="en-US"/>
          </a:p>
        </p:txBody>
      </p:sp>
    </p:spTree>
    <p:extLst>
      <p:ext uri="{BB962C8B-B14F-4D97-AF65-F5344CB8AC3E}">
        <p14:creationId xmlns:p14="http://schemas.microsoft.com/office/powerpoint/2010/main" val="3965662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86B021-C28D-4BAE-9144-C80234FBDC2A}" type="slidenum">
              <a:rPr lang="en-US" smtClean="0"/>
              <a:t>13</a:t>
            </a:fld>
            <a:endParaRPr lang="en-US"/>
          </a:p>
        </p:txBody>
      </p:sp>
    </p:spTree>
    <p:extLst>
      <p:ext uri="{BB962C8B-B14F-4D97-AF65-F5344CB8AC3E}">
        <p14:creationId xmlns:p14="http://schemas.microsoft.com/office/powerpoint/2010/main" val="733890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dirty="0">
                <a:latin typeface="Verdana" panose="020B0604030504040204" pitchFamily="34" charset="0"/>
                <a:ea typeface="Verdana" panose="020B0604030504040204" pitchFamily="34" charset="0"/>
                <a:cs typeface="Verdana" panose="020B0604030504040204" pitchFamily="34" charset="0"/>
              </a:rPr>
              <a:t>A diagnosis of exclusion:</a:t>
            </a:r>
            <a:r>
              <a:rPr lang="en-US" dirty="0">
                <a:latin typeface="Verdana" panose="020B0604030504040204" pitchFamily="34" charset="0"/>
                <a:ea typeface="Verdana" panose="020B0604030504040204" pitchFamily="34" charset="0"/>
                <a:cs typeface="Verdana" panose="020B0604030504040204" pitchFamily="34" charset="0"/>
              </a:rPr>
              <a:t> distinguished from recurrence and infection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latin typeface="+mn-lt"/>
                <a:ea typeface="Verdana" panose="020B0604030504040204" pitchFamily="34" charset="0"/>
                <a:cs typeface="Verdana" panose="020B0604030504040204" pitchFamily="34" charset="0"/>
              </a:rPr>
              <a:t>For minimally symptomatic patients </a:t>
            </a:r>
            <a:r>
              <a:rPr lang="en-US" sz="800" kern="1200" dirty="0">
                <a:solidFill>
                  <a:schemeClr val="tx1"/>
                </a:solidFill>
                <a:latin typeface="+mn-lt"/>
                <a:ea typeface="Verdana" panose="020B0604030504040204" pitchFamily="34" charset="0"/>
                <a:cs typeface="Verdana" panose="020B0604030504040204" pitchFamily="34" charset="0"/>
                <a:sym typeface="Wingdings" panose="05000000000000000000" pitchFamily="2" charset="2"/>
              </a:rPr>
              <a:t></a:t>
            </a:r>
            <a:r>
              <a:rPr lang="en-US" sz="800" kern="1200" dirty="0">
                <a:solidFill>
                  <a:schemeClr val="tx1"/>
                </a:solidFill>
                <a:latin typeface="+mn-lt"/>
                <a:ea typeface="Verdana" panose="020B0604030504040204" pitchFamily="34" charset="0"/>
                <a:cs typeface="Verdana" panose="020B0604030504040204" pitchFamily="34" charset="0"/>
              </a:rPr>
              <a:t> re-evaluate symptoms, CXR and PFTs at regular intervals (q4-6 weeks), and only initiate </a:t>
            </a:r>
            <a:r>
              <a:rPr lang="en-US" sz="800" kern="1200" dirty="0" err="1">
                <a:solidFill>
                  <a:schemeClr val="tx1"/>
                </a:solidFill>
                <a:latin typeface="+mn-lt"/>
                <a:ea typeface="Verdana" panose="020B0604030504040204" pitchFamily="34" charset="0"/>
                <a:cs typeface="Verdana" panose="020B0604030504040204" pitchFamily="34" charset="0"/>
              </a:rPr>
              <a:t>Tx</a:t>
            </a:r>
            <a:r>
              <a:rPr lang="en-US" sz="800" kern="1200" dirty="0">
                <a:solidFill>
                  <a:schemeClr val="tx1"/>
                </a:solidFill>
                <a:latin typeface="+mn-lt"/>
                <a:ea typeface="Verdana" panose="020B0604030504040204" pitchFamily="34" charset="0"/>
                <a:cs typeface="Verdana" panose="020B0604030504040204" pitchFamily="34" charset="0"/>
              </a:rPr>
              <a:t> if PFTs drop by &gt;10%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latin typeface="Verdana" panose="020B0604030504040204" pitchFamily="34" charset="0"/>
              <a:ea typeface="Verdana" panose="020B0604030504040204" pitchFamily="34" charset="0"/>
              <a:cs typeface="Verdan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fld id="{8986B021-C28D-4BAE-9144-C80234FBDC2A}" type="slidenum">
              <a:rPr lang="en-US" smtClean="0"/>
              <a:t>15</a:t>
            </a:fld>
            <a:endParaRPr lang="en-US"/>
          </a:p>
        </p:txBody>
      </p:sp>
    </p:spTree>
    <p:extLst>
      <p:ext uri="{BB962C8B-B14F-4D97-AF65-F5344CB8AC3E}">
        <p14:creationId xmlns:p14="http://schemas.microsoft.com/office/powerpoint/2010/main" val="332253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To understand treatment decisions we need to understand staging</a:t>
            </a:r>
          </a:p>
        </p:txBody>
      </p:sp>
      <p:sp>
        <p:nvSpPr>
          <p:cNvPr id="4" name="Slide Number Placeholder 3"/>
          <p:cNvSpPr>
            <a:spLocks noGrp="1"/>
          </p:cNvSpPr>
          <p:nvPr>
            <p:ph type="sldNum" sz="quarter" idx="10"/>
          </p:nvPr>
        </p:nvSpPr>
        <p:spPr/>
        <p:txBody>
          <a:bodyPr/>
          <a:lstStyle/>
          <a:p>
            <a:fld id="{9D5A7E40-5F5C-4FBC-8BC4-B8AC93C1D56D}" type="slidenum">
              <a:rPr lang="en-US" smtClean="0"/>
              <a:pPr/>
              <a:t>19</a:t>
            </a:fld>
            <a:endParaRPr lang="en-US"/>
          </a:p>
        </p:txBody>
      </p:sp>
    </p:spTree>
    <p:extLst>
      <p:ext uri="{BB962C8B-B14F-4D97-AF65-F5344CB8AC3E}">
        <p14:creationId xmlns:p14="http://schemas.microsoft.com/office/powerpoint/2010/main" val="1761079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871E2D0-2F73-4EE0-A281-C8159939C13A}" type="datetimeFigureOut">
              <a:rPr lang="en-US" smtClean="0"/>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F40C2-DAE2-4700-BC1D-C069A3165B24}" type="slidenum">
              <a:rPr lang="en-US" smtClean="0"/>
              <a:t>‹#›</a:t>
            </a:fld>
            <a:endParaRPr lang="en-US"/>
          </a:p>
        </p:txBody>
      </p:sp>
    </p:spTree>
    <p:extLst>
      <p:ext uri="{BB962C8B-B14F-4D97-AF65-F5344CB8AC3E}">
        <p14:creationId xmlns:p14="http://schemas.microsoft.com/office/powerpoint/2010/main" val="733362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71E2D0-2F73-4EE0-A281-C8159939C13A}" type="datetimeFigureOut">
              <a:rPr lang="en-US" smtClean="0"/>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F40C2-DAE2-4700-BC1D-C069A3165B24}" type="slidenum">
              <a:rPr lang="en-US" smtClean="0"/>
              <a:t>‹#›</a:t>
            </a:fld>
            <a:endParaRPr lang="en-US"/>
          </a:p>
        </p:txBody>
      </p:sp>
    </p:spTree>
    <p:extLst>
      <p:ext uri="{BB962C8B-B14F-4D97-AF65-F5344CB8AC3E}">
        <p14:creationId xmlns:p14="http://schemas.microsoft.com/office/powerpoint/2010/main" val="1888005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71E2D0-2F73-4EE0-A281-C8159939C13A}" type="datetimeFigureOut">
              <a:rPr lang="en-US" smtClean="0"/>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F40C2-DAE2-4700-BC1D-C069A3165B24}" type="slidenum">
              <a:rPr lang="en-US" smtClean="0"/>
              <a:t>‹#›</a:t>
            </a:fld>
            <a:endParaRPr lang="en-US"/>
          </a:p>
        </p:txBody>
      </p:sp>
    </p:spTree>
    <p:extLst>
      <p:ext uri="{BB962C8B-B14F-4D97-AF65-F5344CB8AC3E}">
        <p14:creationId xmlns:p14="http://schemas.microsoft.com/office/powerpoint/2010/main" val="2986319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vert="horz" lIns="91440" tIns="45720" rIns="91440" bIns="45720" rtlCol="0" anchor="ctr">
            <a:normAutofit/>
          </a:bodyPr>
          <a:lstStyle>
            <a:lvl1pPr>
              <a:defRPr lang="en-US" b="1">
                <a:solidFill>
                  <a:srgbClr val="002855"/>
                </a:solidFill>
                <a:latin typeface="Calibri" panose="020F0502020204030204" pitchFamily="34" charset="0"/>
                <a:cs typeface="Calibri" panose="020F0502020204030204" pitchFamily="34" charset="0"/>
              </a:defRPr>
            </a:lvl1pPr>
          </a:lstStyle>
          <a:p>
            <a:pPr lvl="0"/>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rgbClr val="002855"/>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3FBA54-5C1B-D348-9A99-18A91FDE7B7F}" type="slidenum">
              <a:rPr lang="en-US" smtClean="0"/>
              <a:t>‹#›</a:t>
            </a:fld>
            <a:endParaRPr lang="en-US" dirty="0"/>
          </a:p>
        </p:txBody>
      </p:sp>
    </p:spTree>
    <p:extLst>
      <p:ext uri="{BB962C8B-B14F-4D97-AF65-F5344CB8AC3E}">
        <p14:creationId xmlns:p14="http://schemas.microsoft.com/office/powerpoint/2010/main" val="10213677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2855"/>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002855"/>
                </a:solidFill>
                <a:latin typeface="Calibri" panose="020F0502020204030204" pitchFamily="34" charset="0"/>
                <a:cs typeface="Calibri" panose="020F0502020204030204" pitchFamily="34" charset="0"/>
              </a:defRPr>
            </a:lvl1pPr>
            <a:lvl2pPr>
              <a:defRPr>
                <a:solidFill>
                  <a:srgbClr val="002855"/>
                </a:solidFill>
                <a:latin typeface="Calibri" panose="020F0502020204030204" pitchFamily="34" charset="0"/>
                <a:cs typeface="Calibri" panose="020F0502020204030204" pitchFamily="34" charset="0"/>
              </a:defRPr>
            </a:lvl2pPr>
            <a:lvl3pPr>
              <a:defRPr>
                <a:solidFill>
                  <a:srgbClr val="002855"/>
                </a:solidFill>
                <a:latin typeface="Calibri" panose="020F0502020204030204" pitchFamily="34" charset="0"/>
                <a:cs typeface="Calibri" panose="020F0502020204030204" pitchFamily="34" charset="0"/>
              </a:defRPr>
            </a:lvl3pPr>
            <a:lvl4pPr>
              <a:defRPr>
                <a:solidFill>
                  <a:srgbClr val="002855"/>
                </a:solidFill>
                <a:latin typeface="Calibri" panose="020F0502020204030204" pitchFamily="34" charset="0"/>
                <a:cs typeface="Calibri" panose="020F0502020204030204" pitchFamily="34" charset="0"/>
              </a:defRPr>
            </a:lvl4pPr>
            <a:lvl5pPr>
              <a:defRPr>
                <a:solidFill>
                  <a:srgbClr val="002855"/>
                </a:solidFill>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3FBA54-5C1B-D348-9A99-18A91FDE7B7F}" type="slidenum">
              <a:rPr lang="en-US" smtClean="0"/>
              <a:t>‹#›</a:t>
            </a:fld>
            <a:endParaRPr lang="en-US" dirty="0"/>
          </a:p>
        </p:txBody>
      </p:sp>
    </p:spTree>
    <p:extLst>
      <p:ext uri="{BB962C8B-B14F-4D97-AF65-F5344CB8AC3E}">
        <p14:creationId xmlns:p14="http://schemas.microsoft.com/office/powerpoint/2010/main" val="3410453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solidFill>
                  <a:srgbClr val="002855"/>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b="0">
                <a:solidFill>
                  <a:srgbClr val="002855"/>
                </a:solidFill>
                <a:latin typeface="Calibri" panose="020F0502020204030204" pitchFamily="34" charset="0"/>
                <a:cs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3FBA54-5C1B-D348-9A99-18A91FDE7B7F}" type="slidenum">
              <a:rPr lang="en-US" smtClean="0"/>
              <a:t>‹#›</a:t>
            </a:fld>
            <a:endParaRPr lang="en-US" dirty="0"/>
          </a:p>
        </p:txBody>
      </p:sp>
    </p:spTree>
    <p:extLst>
      <p:ext uri="{BB962C8B-B14F-4D97-AF65-F5344CB8AC3E}">
        <p14:creationId xmlns:p14="http://schemas.microsoft.com/office/powerpoint/2010/main" val="25746134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2855"/>
                </a:solidFill>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solidFill>
                  <a:srgbClr val="002855"/>
                </a:solidFill>
              </a:defRPr>
            </a:lvl1pPr>
            <a:lvl2pPr>
              <a:defRPr sz="2400">
                <a:solidFill>
                  <a:srgbClr val="002855"/>
                </a:solidFill>
              </a:defRPr>
            </a:lvl2pPr>
            <a:lvl3pPr>
              <a:defRPr sz="2000">
                <a:solidFill>
                  <a:srgbClr val="002855"/>
                </a:solidFill>
              </a:defRPr>
            </a:lvl3pPr>
            <a:lvl4pPr>
              <a:defRPr sz="1800">
                <a:solidFill>
                  <a:srgbClr val="002855"/>
                </a:solidFill>
              </a:defRPr>
            </a:lvl4pPr>
            <a:lvl5pPr>
              <a:defRPr sz="1800">
                <a:solidFill>
                  <a:srgbClr val="002855"/>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solidFill>
                  <a:srgbClr val="002855"/>
                </a:solidFill>
              </a:defRPr>
            </a:lvl1pPr>
            <a:lvl2pPr>
              <a:defRPr sz="2400">
                <a:solidFill>
                  <a:srgbClr val="002855"/>
                </a:solidFill>
              </a:defRPr>
            </a:lvl2pPr>
            <a:lvl3pPr>
              <a:defRPr sz="2000">
                <a:solidFill>
                  <a:srgbClr val="002855"/>
                </a:solidFill>
              </a:defRPr>
            </a:lvl3pPr>
            <a:lvl4pPr>
              <a:defRPr sz="1800">
                <a:solidFill>
                  <a:srgbClr val="002855"/>
                </a:solidFill>
              </a:defRPr>
            </a:lvl4pPr>
            <a:lvl5pPr>
              <a:defRPr sz="1800">
                <a:solidFill>
                  <a:srgbClr val="002855"/>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3FBA54-5C1B-D348-9A99-18A91FDE7B7F}" type="slidenum">
              <a:rPr lang="en-US" smtClean="0"/>
              <a:t>‹#›</a:t>
            </a:fld>
            <a:endParaRPr lang="en-US" dirty="0"/>
          </a:p>
        </p:txBody>
      </p:sp>
    </p:spTree>
    <p:extLst>
      <p:ext uri="{BB962C8B-B14F-4D97-AF65-F5344CB8AC3E}">
        <p14:creationId xmlns:p14="http://schemas.microsoft.com/office/powerpoint/2010/main" val="4830738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2855"/>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solidFill>
                  <a:srgbClr val="002855"/>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solidFill>
                  <a:srgbClr val="002855"/>
                </a:solidFill>
                <a:latin typeface="Calibri" panose="020F0502020204030204" pitchFamily="34" charset="0"/>
                <a:cs typeface="Calibri" panose="020F0502020204030204" pitchFamily="34" charset="0"/>
              </a:defRPr>
            </a:lvl1pPr>
            <a:lvl2pPr>
              <a:defRPr sz="2000">
                <a:solidFill>
                  <a:srgbClr val="002855"/>
                </a:solidFill>
                <a:latin typeface="Calibri" panose="020F0502020204030204" pitchFamily="34" charset="0"/>
                <a:cs typeface="Calibri" panose="020F0502020204030204" pitchFamily="34" charset="0"/>
              </a:defRPr>
            </a:lvl2pPr>
            <a:lvl3pPr>
              <a:defRPr sz="1800">
                <a:solidFill>
                  <a:srgbClr val="002855"/>
                </a:solidFill>
                <a:latin typeface="Calibri" panose="020F0502020204030204" pitchFamily="34" charset="0"/>
                <a:cs typeface="Calibri" panose="020F0502020204030204" pitchFamily="34" charset="0"/>
              </a:defRPr>
            </a:lvl3pPr>
            <a:lvl4pPr>
              <a:defRPr sz="1600">
                <a:solidFill>
                  <a:srgbClr val="002855"/>
                </a:solidFill>
                <a:latin typeface="Calibri" panose="020F0502020204030204" pitchFamily="34" charset="0"/>
                <a:cs typeface="Calibri" panose="020F0502020204030204" pitchFamily="34" charset="0"/>
              </a:defRPr>
            </a:lvl4pPr>
            <a:lvl5pPr>
              <a:defRPr sz="1600">
                <a:solidFill>
                  <a:srgbClr val="002855"/>
                </a:solidFill>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solidFill>
                  <a:srgbClr val="002855"/>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solidFill>
                  <a:srgbClr val="002855"/>
                </a:solidFill>
                <a:latin typeface="Calibri" panose="020F0502020204030204" pitchFamily="34" charset="0"/>
                <a:cs typeface="Calibri" panose="020F0502020204030204" pitchFamily="34" charset="0"/>
              </a:defRPr>
            </a:lvl1pPr>
            <a:lvl2pPr>
              <a:defRPr sz="2000">
                <a:solidFill>
                  <a:srgbClr val="002855"/>
                </a:solidFill>
                <a:latin typeface="Calibri" panose="020F0502020204030204" pitchFamily="34" charset="0"/>
                <a:cs typeface="Calibri" panose="020F0502020204030204" pitchFamily="34" charset="0"/>
              </a:defRPr>
            </a:lvl2pPr>
            <a:lvl3pPr>
              <a:defRPr sz="1800">
                <a:solidFill>
                  <a:srgbClr val="002855"/>
                </a:solidFill>
                <a:latin typeface="Calibri" panose="020F0502020204030204" pitchFamily="34" charset="0"/>
                <a:cs typeface="Calibri" panose="020F0502020204030204" pitchFamily="34" charset="0"/>
              </a:defRPr>
            </a:lvl3pPr>
            <a:lvl4pPr>
              <a:defRPr sz="1600">
                <a:solidFill>
                  <a:srgbClr val="002855"/>
                </a:solidFill>
                <a:latin typeface="Calibri" panose="020F0502020204030204" pitchFamily="34" charset="0"/>
                <a:cs typeface="Calibri" panose="020F0502020204030204" pitchFamily="34" charset="0"/>
              </a:defRPr>
            </a:lvl4pPr>
            <a:lvl5pPr>
              <a:defRPr sz="1600">
                <a:solidFill>
                  <a:srgbClr val="002855"/>
                </a:solidFill>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A3FBA54-5C1B-D348-9A99-18A91FDE7B7F}" type="slidenum">
              <a:rPr lang="en-US" smtClean="0"/>
              <a:t>‹#›</a:t>
            </a:fld>
            <a:endParaRPr lang="en-US" dirty="0"/>
          </a:p>
        </p:txBody>
      </p:sp>
    </p:spTree>
    <p:extLst>
      <p:ext uri="{BB962C8B-B14F-4D97-AF65-F5344CB8AC3E}">
        <p14:creationId xmlns:p14="http://schemas.microsoft.com/office/powerpoint/2010/main" val="3329576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US">
                <a:solidFill>
                  <a:schemeClr val="bg1"/>
                </a:solidFill>
              </a:defRPr>
            </a:lvl1pPr>
          </a:lstStyle>
          <a:p>
            <a:pPr lvl="0"/>
            <a:r>
              <a:rPr lang="en-US" dirty="0"/>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A3FBA54-5C1B-D348-9A99-18A91FDE7B7F}" type="slidenum">
              <a:rPr lang="en-US" smtClean="0"/>
              <a:t>‹#›</a:t>
            </a:fld>
            <a:endParaRPr lang="en-US" dirty="0"/>
          </a:p>
        </p:txBody>
      </p:sp>
    </p:spTree>
    <p:extLst>
      <p:ext uri="{BB962C8B-B14F-4D97-AF65-F5344CB8AC3E}">
        <p14:creationId xmlns:p14="http://schemas.microsoft.com/office/powerpoint/2010/main" val="3493541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A3FBA54-5C1B-D348-9A99-18A91FDE7B7F}" type="slidenum">
              <a:rPr lang="en-US" smtClean="0"/>
              <a:t>‹#›</a:t>
            </a:fld>
            <a:endParaRPr lang="en-US" dirty="0"/>
          </a:p>
        </p:txBody>
      </p:sp>
    </p:spTree>
    <p:extLst>
      <p:ext uri="{BB962C8B-B14F-4D97-AF65-F5344CB8AC3E}">
        <p14:creationId xmlns:p14="http://schemas.microsoft.com/office/powerpoint/2010/main" val="9023729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solidFill>
                  <a:srgbClr val="00285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3FBA54-5C1B-D348-9A99-18A91FDE7B7F}" type="slidenum">
              <a:rPr lang="en-US" smtClean="0"/>
              <a:t>‹#›</a:t>
            </a:fld>
            <a:endParaRPr lang="en-US" dirty="0"/>
          </a:p>
        </p:txBody>
      </p:sp>
    </p:spTree>
    <p:extLst>
      <p:ext uri="{BB962C8B-B14F-4D97-AF65-F5344CB8AC3E}">
        <p14:creationId xmlns:p14="http://schemas.microsoft.com/office/powerpoint/2010/main" val="3574089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71E2D0-2F73-4EE0-A281-C8159939C13A}" type="datetimeFigureOut">
              <a:rPr lang="en-US" smtClean="0"/>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F40C2-DAE2-4700-BC1D-C069A3165B24}" type="slidenum">
              <a:rPr lang="en-US" smtClean="0"/>
              <a:t>‹#›</a:t>
            </a:fld>
            <a:endParaRPr lang="en-US"/>
          </a:p>
        </p:txBody>
      </p:sp>
    </p:spTree>
    <p:extLst>
      <p:ext uri="{BB962C8B-B14F-4D97-AF65-F5344CB8AC3E}">
        <p14:creationId xmlns:p14="http://schemas.microsoft.com/office/powerpoint/2010/main" val="23469118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solidFill>
                  <a:schemeClr val="bg1"/>
                </a:solidFill>
              </a:defRPr>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3FBA54-5C1B-D348-9A99-18A91FDE7B7F}" type="slidenum">
              <a:rPr lang="en-US" smtClean="0"/>
              <a:t>‹#›</a:t>
            </a:fld>
            <a:endParaRPr lang="en-US" dirty="0"/>
          </a:p>
        </p:txBody>
      </p:sp>
    </p:spTree>
    <p:extLst>
      <p:ext uri="{BB962C8B-B14F-4D97-AF65-F5344CB8AC3E}">
        <p14:creationId xmlns:p14="http://schemas.microsoft.com/office/powerpoint/2010/main" val="4794226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vert="horz" lIns="91440" tIns="45720" rIns="91440" bIns="45720" rtlCol="0" anchor="ctr">
            <a:normAutofit/>
          </a:bodyPr>
          <a:lstStyle>
            <a:lvl1pPr>
              <a:defRPr lang="en-US"/>
            </a:lvl1pPr>
          </a:lstStyle>
          <a:p>
            <a:pPr lvl="0"/>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rgbClr val="00285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3FBA54-5C1B-D348-9A99-18A91FDE7B7F}" type="slidenum">
              <a:rPr lang="en-US" smtClean="0"/>
              <a:t>‹#›</a:t>
            </a:fld>
            <a:endParaRPr lang="en-US" dirty="0"/>
          </a:p>
        </p:txBody>
      </p:sp>
    </p:spTree>
    <p:extLst>
      <p:ext uri="{BB962C8B-B14F-4D97-AF65-F5344CB8AC3E}">
        <p14:creationId xmlns:p14="http://schemas.microsoft.com/office/powerpoint/2010/main" val="37955929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p:spPr>
        <p:txBody>
          <a:bodyPr/>
          <a:lstStyle>
            <a:lvl1pPr>
              <a:buClr>
                <a:srgbClr val="002855"/>
              </a:buClr>
              <a:defRPr>
                <a:solidFill>
                  <a:srgbClr val="002855"/>
                </a:solidFill>
              </a:defRPr>
            </a:lvl1pPr>
            <a:lvl2pPr>
              <a:buClr>
                <a:srgbClr val="002855"/>
              </a:buClr>
              <a:defRPr>
                <a:solidFill>
                  <a:srgbClr val="002855"/>
                </a:solidFill>
              </a:defRPr>
            </a:lvl2pPr>
            <a:lvl3pPr>
              <a:buClr>
                <a:srgbClr val="002855"/>
              </a:buClr>
              <a:defRPr>
                <a:solidFill>
                  <a:srgbClr val="002855"/>
                </a:solidFill>
              </a:defRPr>
            </a:lvl3pPr>
            <a:lvl4pPr>
              <a:buClr>
                <a:srgbClr val="002855"/>
              </a:buClr>
              <a:defRPr>
                <a:solidFill>
                  <a:srgbClr val="002855"/>
                </a:solidFill>
              </a:defRPr>
            </a:lvl4pPr>
            <a:lvl5pPr>
              <a:buClr>
                <a:srgbClr val="002855"/>
              </a:buClr>
              <a:defRPr>
                <a:solidFill>
                  <a:srgbClr val="00285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3FBA54-5C1B-D348-9A99-18A91FDE7B7F}" type="slidenum">
              <a:rPr lang="en-US" smtClean="0"/>
              <a:t>‹#›</a:t>
            </a:fld>
            <a:endParaRPr lang="en-US" dirty="0"/>
          </a:p>
        </p:txBody>
      </p:sp>
    </p:spTree>
    <p:extLst>
      <p:ext uri="{BB962C8B-B14F-4D97-AF65-F5344CB8AC3E}">
        <p14:creationId xmlns:p14="http://schemas.microsoft.com/office/powerpoint/2010/main" val="1254801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b="0">
                <a:solidFill>
                  <a:srgbClr val="00285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3FBA54-5C1B-D348-9A99-18A91FDE7B7F}" type="slidenum">
              <a:rPr lang="en-US" smtClean="0"/>
              <a:t>‹#›</a:t>
            </a:fld>
            <a:endParaRPr lang="en-US" dirty="0"/>
          </a:p>
        </p:txBody>
      </p:sp>
    </p:spTree>
    <p:extLst>
      <p:ext uri="{BB962C8B-B14F-4D97-AF65-F5344CB8AC3E}">
        <p14:creationId xmlns:p14="http://schemas.microsoft.com/office/powerpoint/2010/main" val="2025669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3FBA54-5C1B-D348-9A99-18A91FDE7B7F}" type="slidenum">
              <a:rPr lang="en-US" smtClean="0"/>
              <a:t>‹#›</a:t>
            </a:fld>
            <a:endParaRPr lang="en-US" dirty="0"/>
          </a:p>
        </p:txBody>
      </p:sp>
    </p:spTree>
    <p:extLst>
      <p:ext uri="{BB962C8B-B14F-4D97-AF65-F5344CB8AC3E}">
        <p14:creationId xmlns:p14="http://schemas.microsoft.com/office/powerpoint/2010/main" val="27239607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solidFill>
                  <a:srgbClr val="00285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buClr>
                <a:srgbClr val="002855"/>
              </a:buClr>
              <a:defRPr sz="2400"/>
            </a:lvl1pPr>
            <a:lvl2pPr>
              <a:buClr>
                <a:srgbClr val="002855"/>
              </a:buClr>
              <a:defRPr sz="2000"/>
            </a:lvl2pPr>
            <a:lvl3pPr>
              <a:buClr>
                <a:srgbClr val="002855"/>
              </a:buClr>
              <a:defRPr sz="1800"/>
            </a:lvl3pPr>
            <a:lvl4pPr>
              <a:buClr>
                <a:srgbClr val="002855"/>
              </a:buClr>
              <a:defRPr sz="1600"/>
            </a:lvl4pPr>
            <a:lvl5pPr>
              <a:buClr>
                <a:srgbClr val="002855"/>
              </a:buCl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solidFill>
                  <a:srgbClr val="00285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buClr>
                <a:srgbClr val="002855"/>
              </a:buClr>
              <a:defRPr sz="2400">
                <a:solidFill>
                  <a:srgbClr val="002855"/>
                </a:solidFill>
              </a:defRPr>
            </a:lvl1pPr>
            <a:lvl2pPr>
              <a:buClr>
                <a:srgbClr val="002855"/>
              </a:buClr>
              <a:defRPr sz="2000">
                <a:solidFill>
                  <a:srgbClr val="002855"/>
                </a:solidFill>
              </a:defRPr>
            </a:lvl2pPr>
            <a:lvl3pPr>
              <a:buClr>
                <a:srgbClr val="002855"/>
              </a:buClr>
              <a:defRPr sz="1800">
                <a:solidFill>
                  <a:srgbClr val="002855"/>
                </a:solidFill>
              </a:defRPr>
            </a:lvl3pPr>
            <a:lvl4pPr>
              <a:buClr>
                <a:srgbClr val="002855"/>
              </a:buClr>
              <a:defRPr sz="1600">
                <a:solidFill>
                  <a:srgbClr val="002855"/>
                </a:solidFill>
              </a:defRPr>
            </a:lvl4pPr>
            <a:lvl5pPr>
              <a:buClr>
                <a:srgbClr val="002855"/>
              </a:buClr>
              <a:defRPr sz="1600">
                <a:solidFill>
                  <a:srgbClr val="002855"/>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A3FBA54-5C1B-D348-9A99-18A91FDE7B7F}" type="slidenum">
              <a:rPr lang="en-US" smtClean="0"/>
              <a:t>‹#›</a:t>
            </a:fld>
            <a:endParaRPr lang="en-US" dirty="0"/>
          </a:p>
        </p:txBody>
      </p:sp>
    </p:spTree>
    <p:extLst>
      <p:ext uri="{BB962C8B-B14F-4D97-AF65-F5344CB8AC3E}">
        <p14:creationId xmlns:p14="http://schemas.microsoft.com/office/powerpoint/2010/main" val="32040196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US"/>
            </a:lvl1pPr>
          </a:lstStyle>
          <a:p>
            <a:pPr lvl="0"/>
            <a:r>
              <a:rPr lang="en-US"/>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A3FBA54-5C1B-D348-9A99-18A91FDE7B7F}" type="slidenum">
              <a:rPr lang="en-US" smtClean="0"/>
              <a:t>‹#›</a:t>
            </a:fld>
            <a:endParaRPr lang="en-US" dirty="0"/>
          </a:p>
        </p:txBody>
      </p:sp>
    </p:spTree>
    <p:extLst>
      <p:ext uri="{BB962C8B-B14F-4D97-AF65-F5344CB8AC3E}">
        <p14:creationId xmlns:p14="http://schemas.microsoft.com/office/powerpoint/2010/main" val="25588133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A3FBA54-5C1B-D348-9A99-18A91FDE7B7F}" type="slidenum">
              <a:rPr lang="en-US" smtClean="0"/>
              <a:t>‹#›</a:t>
            </a:fld>
            <a:endParaRPr lang="en-US" dirty="0"/>
          </a:p>
        </p:txBody>
      </p:sp>
    </p:spTree>
    <p:extLst>
      <p:ext uri="{BB962C8B-B14F-4D97-AF65-F5344CB8AC3E}">
        <p14:creationId xmlns:p14="http://schemas.microsoft.com/office/powerpoint/2010/main" val="24818092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buClr>
                <a:srgbClr val="002855"/>
              </a:buClr>
              <a:defRPr sz="3200"/>
            </a:lvl1pPr>
            <a:lvl2pPr>
              <a:buClr>
                <a:srgbClr val="002855"/>
              </a:buClr>
              <a:defRPr sz="2800"/>
            </a:lvl2pPr>
            <a:lvl3pPr>
              <a:buClr>
                <a:srgbClr val="002855"/>
              </a:buClr>
              <a:defRPr sz="2400"/>
            </a:lvl3pPr>
            <a:lvl4pPr>
              <a:buClr>
                <a:srgbClr val="002855"/>
              </a:buClr>
              <a:defRPr sz="2000"/>
            </a:lvl4pPr>
            <a:lvl5pPr>
              <a:buClr>
                <a:srgbClr val="002855"/>
              </a:buCl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solidFill>
                  <a:srgbClr val="00285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3FBA54-5C1B-D348-9A99-18A91FDE7B7F}" type="slidenum">
              <a:rPr lang="en-US" smtClean="0"/>
              <a:t>‹#›</a:t>
            </a:fld>
            <a:endParaRPr lang="en-US" dirty="0"/>
          </a:p>
        </p:txBody>
      </p:sp>
    </p:spTree>
    <p:extLst>
      <p:ext uri="{BB962C8B-B14F-4D97-AF65-F5344CB8AC3E}">
        <p14:creationId xmlns:p14="http://schemas.microsoft.com/office/powerpoint/2010/main" val="7341100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3FBA54-5C1B-D348-9A99-18A91FDE7B7F}" type="slidenum">
              <a:rPr lang="en-US" smtClean="0"/>
              <a:t>‹#›</a:t>
            </a:fld>
            <a:endParaRPr lang="en-US" dirty="0"/>
          </a:p>
        </p:txBody>
      </p:sp>
    </p:spTree>
    <p:extLst>
      <p:ext uri="{BB962C8B-B14F-4D97-AF65-F5344CB8AC3E}">
        <p14:creationId xmlns:p14="http://schemas.microsoft.com/office/powerpoint/2010/main" val="750548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871E2D0-2F73-4EE0-A281-C8159939C13A}" type="datetimeFigureOut">
              <a:rPr lang="en-US" smtClean="0"/>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F40C2-DAE2-4700-BC1D-C069A3165B24}" type="slidenum">
              <a:rPr lang="en-US" smtClean="0"/>
              <a:t>‹#›</a:t>
            </a:fld>
            <a:endParaRPr lang="en-US"/>
          </a:p>
        </p:txBody>
      </p:sp>
    </p:spTree>
    <p:extLst>
      <p:ext uri="{BB962C8B-B14F-4D97-AF65-F5344CB8AC3E}">
        <p14:creationId xmlns:p14="http://schemas.microsoft.com/office/powerpoint/2010/main" val="7236421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vert="horz" lIns="91440" tIns="45720" rIns="91440" bIns="45720" rtlCol="0" anchor="ctr">
            <a:normAutofit/>
          </a:bodyPr>
          <a:lstStyle>
            <a:lvl1pPr>
              <a:defRPr lang="en-US"/>
            </a:lvl1pPr>
          </a:lstStyle>
          <a:p>
            <a:pPr lvl="0"/>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rgbClr val="00285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3FBA54-5C1B-D348-9A99-18A91FDE7B7F}" type="slidenum">
              <a:rPr lang="en-US" smtClean="0"/>
              <a:t>‹#›</a:t>
            </a:fld>
            <a:endParaRPr lang="en-US" dirty="0"/>
          </a:p>
        </p:txBody>
      </p:sp>
    </p:spTree>
    <p:extLst>
      <p:ext uri="{BB962C8B-B14F-4D97-AF65-F5344CB8AC3E}">
        <p14:creationId xmlns:p14="http://schemas.microsoft.com/office/powerpoint/2010/main" val="10404856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rgbClr val="002855"/>
                </a:solidFill>
              </a:defRPr>
            </a:lvl1pPr>
            <a:lvl2pPr>
              <a:defRPr>
                <a:solidFill>
                  <a:srgbClr val="002855"/>
                </a:solidFill>
              </a:defRPr>
            </a:lvl2pPr>
            <a:lvl3pPr>
              <a:defRPr>
                <a:solidFill>
                  <a:srgbClr val="002855"/>
                </a:solidFill>
              </a:defRPr>
            </a:lvl3pPr>
            <a:lvl4pPr>
              <a:defRPr>
                <a:solidFill>
                  <a:srgbClr val="002855"/>
                </a:solidFill>
              </a:defRPr>
            </a:lvl4pPr>
            <a:lvl5pPr>
              <a:defRPr>
                <a:solidFill>
                  <a:srgbClr val="00285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3FBA54-5C1B-D348-9A99-18A91FDE7B7F}" type="slidenum">
              <a:rPr lang="en-US" smtClean="0"/>
              <a:t>‹#›</a:t>
            </a:fld>
            <a:endParaRPr lang="en-US" dirty="0"/>
          </a:p>
        </p:txBody>
      </p:sp>
    </p:spTree>
    <p:extLst>
      <p:ext uri="{BB962C8B-B14F-4D97-AF65-F5344CB8AC3E}">
        <p14:creationId xmlns:p14="http://schemas.microsoft.com/office/powerpoint/2010/main" val="11380086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b="0">
                <a:solidFill>
                  <a:srgbClr val="00285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3FBA54-5C1B-D348-9A99-18A91FDE7B7F}" type="slidenum">
              <a:rPr lang="en-US" smtClean="0"/>
              <a:t>‹#›</a:t>
            </a:fld>
            <a:endParaRPr lang="en-US" dirty="0"/>
          </a:p>
        </p:txBody>
      </p:sp>
    </p:spTree>
    <p:extLst>
      <p:ext uri="{BB962C8B-B14F-4D97-AF65-F5344CB8AC3E}">
        <p14:creationId xmlns:p14="http://schemas.microsoft.com/office/powerpoint/2010/main" val="25675280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solidFill>
                  <a:srgbClr val="002855"/>
                </a:solidFill>
              </a:defRPr>
            </a:lvl1pPr>
            <a:lvl2pPr>
              <a:defRPr sz="2400">
                <a:solidFill>
                  <a:srgbClr val="002855"/>
                </a:solidFill>
              </a:defRPr>
            </a:lvl2pPr>
            <a:lvl3pPr>
              <a:defRPr sz="2000">
                <a:solidFill>
                  <a:srgbClr val="002855"/>
                </a:solidFill>
              </a:defRPr>
            </a:lvl3pPr>
            <a:lvl4pPr>
              <a:defRPr sz="1800">
                <a:solidFill>
                  <a:srgbClr val="002855"/>
                </a:solidFill>
              </a:defRPr>
            </a:lvl4pPr>
            <a:lvl5pPr>
              <a:defRPr sz="1800">
                <a:solidFill>
                  <a:srgbClr val="002855"/>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solidFill>
                  <a:srgbClr val="002855"/>
                </a:solidFill>
              </a:defRPr>
            </a:lvl1pPr>
            <a:lvl2pPr>
              <a:defRPr sz="2400">
                <a:solidFill>
                  <a:srgbClr val="002855"/>
                </a:solidFill>
              </a:defRPr>
            </a:lvl2pPr>
            <a:lvl3pPr>
              <a:defRPr sz="2000">
                <a:solidFill>
                  <a:srgbClr val="002855"/>
                </a:solidFill>
              </a:defRPr>
            </a:lvl3pPr>
            <a:lvl4pPr>
              <a:defRPr sz="1800">
                <a:solidFill>
                  <a:srgbClr val="002855"/>
                </a:solidFill>
              </a:defRPr>
            </a:lvl4pPr>
            <a:lvl5pPr>
              <a:defRPr sz="1800">
                <a:solidFill>
                  <a:srgbClr val="002855"/>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3FBA54-5C1B-D348-9A99-18A91FDE7B7F}" type="slidenum">
              <a:rPr lang="en-US" smtClean="0"/>
              <a:t>‹#›</a:t>
            </a:fld>
            <a:endParaRPr lang="en-US" dirty="0"/>
          </a:p>
        </p:txBody>
      </p:sp>
    </p:spTree>
    <p:extLst>
      <p:ext uri="{BB962C8B-B14F-4D97-AF65-F5344CB8AC3E}">
        <p14:creationId xmlns:p14="http://schemas.microsoft.com/office/powerpoint/2010/main" val="28476813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solidFill>
                  <a:srgbClr val="00285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solidFill>
                  <a:srgbClr val="002855"/>
                </a:solidFill>
              </a:defRPr>
            </a:lvl1pPr>
            <a:lvl2pPr>
              <a:defRPr sz="2000">
                <a:solidFill>
                  <a:srgbClr val="002855"/>
                </a:solidFill>
              </a:defRPr>
            </a:lvl2pPr>
            <a:lvl3pPr>
              <a:defRPr sz="1800">
                <a:solidFill>
                  <a:srgbClr val="002855"/>
                </a:solidFill>
              </a:defRPr>
            </a:lvl3pPr>
            <a:lvl4pPr>
              <a:defRPr sz="1600">
                <a:solidFill>
                  <a:srgbClr val="002855"/>
                </a:solidFill>
              </a:defRPr>
            </a:lvl4pPr>
            <a:lvl5pPr>
              <a:defRPr sz="1600">
                <a:solidFill>
                  <a:srgbClr val="002855"/>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solidFill>
                  <a:srgbClr val="00285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solidFill>
                  <a:srgbClr val="002855"/>
                </a:solidFill>
              </a:defRPr>
            </a:lvl1pPr>
            <a:lvl2pPr>
              <a:defRPr sz="2000">
                <a:solidFill>
                  <a:srgbClr val="002855"/>
                </a:solidFill>
              </a:defRPr>
            </a:lvl2pPr>
            <a:lvl3pPr>
              <a:defRPr sz="1800">
                <a:solidFill>
                  <a:srgbClr val="002855"/>
                </a:solidFill>
              </a:defRPr>
            </a:lvl3pPr>
            <a:lvl4pPr>
              <a:defRPr sz="1600">
                <a:solidFill>
                  <a:srgbClr val="002855"/>
                </a:solidFill>
              </a:defRPr>
            </a:lvl4pPr>
            <a:lvl5pPr>
              <a:defRPr sz="1600">
                <a:solidFill>
                  <a:srgbClr val="002855"/>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A3FBA54-5C1B-D348-9A99-18A91FDE7B7F}" type="slidenum">
              <a:rPr lang="en-US" smtClean="0"/>
              <a:t>‹#›</a:t>
            </a:fld>
            <a:endParaRPr lang="en-US" dirty="0"/>
          </a:p>
        </p:txBody>
      </p:sp>
    </p:spTree>
    <p:extLst>
      <p:ext uri="{BB962C8B-B14F-4D97-AF65-F5344CB8AC3E}">
        <p14:creationId xmlns:p14="http://schemas.microsoft.com/office/powerpoint/2010/main" val="4024553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US"/>
            </a:lvl1pPr>
          </a:lstStyle>
          <a:p>
            <a:pPr lvl="0"/>
            <a:r>
              <a:rPr lang="en-US"/>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A3FBA54-5C1B-D348-9A99-18A91FDE7B7F}" type="slidenum">
              <a:rPr lang="en-US" smtClean="0"/>
              <a:t>‹#›</a:t>
            </a:fld>
            <a:endParaRPr lang="en-US" dirty="0"/>
          </a:p>
        </p:txBody>
      </p:sp>
    </p:spTree>
    <p:extLst>
      <p:ext uri="{BB962C8B-B14F-4D97-AF65-F5344CB8AC3E}">
        <p14:creationId xmlns:p14="http://schemas.microsoft.com/office/powerpoint/2010/main" val="19455297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A3FBA54-5C1B-D348-9A99-18A91FDE7B7F}" type="slidenum">
              <a:rPr lang="en-US" smtClean="0"/>
              <a:t>‹#›</a:t>
            </a:fld>
            <a:endParaRPr lang="en-US" dirty="0"/>
          </a:p>
        </p:txBody>
      </p:sp>
    </p:spTree>
    <p:extLst>
      <p:ext uri="{BB962C8B-B14F-4D97-AF65-F5344CB8AC3E}">
        <p14:creationId xmlns:p14="http://schemas.microsoft.com/office/powerpoint/2010/main" val="20317920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solidFill>
                  <a:srgbClr val="00285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3FBA54-5C1B-D348-9A99-18A91FDE7B7F}" type="slidenum">
              <a:rPr lang="en-US" smtClean="0"/>
              <a:t>‹#›</a:t>
            </a:fld>
            <a:endParaRPr lang="en-US" dirty="0"/>
          </a:p>
        </p:txBody>
      </p:sp>
    </p:spTree>
    <p:extLst>
      <p:ext uri="{BB962C8B-B14F-4D97-AF65-F5344CB8AC3E}">
        <p14:creationId xmlns:p14="http://schemas.microsoft.com/office/powerpoint/2010/main" val="28851307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3FBA54-5C1B-D348-9A99-18A91FDE7B7F}" type="slidenum">
              <a:rPr lang="en-US" smtClean="0"/>
              <a:t>‹#›</a:t>
            </a:fld>
            <a:endParaRPr lang="en-US" dirty="0"/>
          </a:p>
        </p:txBody>
      </p:sp>
    </p:spTree>
    <p:extLst>
      <p:ext uri="{BB962C8B-B14F-4D97-AF65-F5344CB8AC3E}">
        <p14:creationId xmlns:p14="http://schemas.microsoft.com/office/powerpoint/2010/main" val="8688084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4"/>
          </a:xfrm>
          <a:prstGeom prst="rect">
            <a:avLst/>
          </a:prstGeom>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3"/>
            <a:ext cx="2743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CD828698-F8E8-45C8-A455-752F9BF0BC0D}" type="datetimeFigureOut">
              <a:rPr lang="en-US" smtClean="0"/>
              <a:pPr/>
              <a:t>4/23/2020</a:t>
            </a:fld>
            <a:endParaRPr lang="en-US" dirty="0"/>
          </a:p>
        </p:txBody>
      </p:sp>
      <p:sp>
        <p:nvSpPr>
          <p:cNvPr id="5" name="Footer Placeholder 4"/>
          <p:cNvSpPr>
            <a:spLocks noGrp="1"/>
          </p:cNvSpPr>
          <p:nvPr>
            <p:ph type="ftr" sz="quarter" idx="11"/>
          </p:nvPr>
        </p:nvSpPr>
        <p:spPr>
          <a:xfrm>
            <a:off x="4038600" y="6356353"/>
            <a:ext cx="41148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8610600" y="6356353"/>
            <a:ext cx="2743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FF52E8B6-F744-4833-92D0-1503AB8C4D1C}" type="slidenum">
              <a:rPr lang="en-US" smtClean="0"/>
              <a:pPr/>
              <a:t>‹#›</a:t>
            </a:fld>
            <a:endParaRPr lang="en-US" dirty="0"/>
          </a:p>
        </p:txBody>
      </p:sp>
    </p:spTree>
    <p:extLst>
      <p:ext uri="{BB962C8B-B14F-4D97-AF65-F5344CB8AC3E}">
        <p14:creationId xmlns:p14="http://schemas.microsoft.com/office/powerpoint/2010/main" val="900404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71E2D0-2F73-4EE0-A281-C8159939C13A}" type="datetimeFigureOut">
              <a:rPr lang="en-US" smtClean="0"/>
              <a:t>4/23/2020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7F40C2-DAE2-4700-BC1D-C069A3165B24}" type="slidenum">
              <a:rPr lang="en-US" smtClean="0"/>
              <a:t>‹#›</a:t>
            </a:fld>
            <a:endParaRPr lang="en-US"/>
          </a:p>
        </p:txBody>
      </p:sp>
    </p:spTree>
    <p:extLst>
      <p:ext uri="{BB962C8B-B14F-4D97-AF65-F5344CB8AC3E}">
        <p14:creationId xmlns:p14="http://schemas.microsoft.com/office/powerpoint/2010/main" val="15479449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8"/>
            <a:ext cx="10515600" cy="1325563"/>
          </a:xfrm>
          <a:prstGeom prst="rect">
            <a:avLst/>
          </a:prstGeom>
          <a:solidFill>
            <a:schemeClr val="tx1"/>
          </a:solidFill>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838200" y="1825625"/>
            <a:ext cx="10515600" cy="4351339"/>
          </a:xfrm>
          <a:prstGeom prst="rect">
            <a:avLst/>
          </a:prstGeom>
          <a:solidFill>
            <a:schemeClr val="tx1"/>
          </a:solidFill>
        </p:spPr>
        <p:txBody>
          <a:bodyPr/>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3"/>
            <a:ext cx="2743200" cy="365125"/>
          </a:xfrm>
          <a:prstGeom prst="rect">
            <a:avLst/>
          </a:prstGeom>
          <a:solidFill>
            <a:schemeClr val="tx1"/>
          </a:solidFill>
        </p:spPr>
        <p:txBody>
          <a:bodyPr/>
          <a:lstStyle>
            <a:lvl1pPr>
              <a:defRPr>
                <a:solidFill>
                  <a:schemeClr val="bg1"/>
                </a:solidFill>
                <a:latin typeface="Arial" panose="020B0604020202020204" pitchFamily="34" charset="0"/>
                <a:cs typeface="Arial" panose="020B0604020202020204" pitchFamily="34" charset="0"/>
              </a:defRPr>
            </a:lvl1pPr>
          </a:lstStyle>
          <a:p>
            <a:fld id="{CD828698-F8E8-45C8-A455-752F9BF0BC0D}" type="datetimeFigureOut">
              <a:rPr lang="en-US" smtClean="0"/>
              <a:pPr/>
              <a:t>4/23/2020</a:t>
            </a:fld>
            <a:endParaRPr lang="en-US" dirty="0"/>
          </a:p>
        </p:txBody>
      </p:sp>
      <p:sp>
        <p:nvSpPr>
          <p:cNvPr id="5" name="Footer Placeholder 4"/>
          <p:cNvSpPr>
            <a:spLocks noGrp="1"/>
          </p:cNvSpPr>
          <p:nvPr>
            <p:ph type="ftr" sz="quarter" idx="11"/>
          </p:nvPr>
        </p:nvSpPr>
        <p:spPr>
          <a:xfrm>
            <a:off x="4038600" y="6356353"/>
            <a:ext cx="4114800" cy="365125"/>
          </a:xfrm>
          <a:prstGeom prst="rect">
            <a:avLst/>
          </a:prstGeom>
          <a:solidFill>
            <a:schemeClr val="tx1"/>
          </a:solidFill>
        </p:spPr>
        <p:txBody>
          <a:bodyPr/>
          <a:lstStyle>
            <a:lvl1pPr>
              <a:defRPr>
                <a:solidFill>
                  <a:schemeClr val="bg1"/>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8610600" y="6356353"/>
            <a:ext cx="2743200" cy="365125"/>
          </a:xfrm>
          <a:prstGeom prst="rect">
            <a:avLst/>
          </a:prstGeom>
          <a:solidFill>
            <a:schemeClr val="tx1"/>
          </a:solidFill>
        </p:spPr>
        <p:txBody>
          <a:bodyPr/>
          <a:lstStyle>
            <a:lvl1pPr>
              <a:defRPr>
                <a:solidFill>
                  <a:schemeClr val="bg1"/>
                </a:solidFill>
                <a:latin typeface="Arial" panose="020B0604020202020204" pitchFamily="34" charset="0"/>
                <a:cs typeface="Arial" panose="020B0604020202020204" pitchFamily="34" charset="0"/>
              </a:defRPr>
            </a:lvl1pPr>
          </a:lstStyle>
          <a:p>
            <a:fld id="{FF52E8B6-F744-4833-92D0-1503AB8C4D1C}" type="slidenum">
              <a:rPr lang="en-US" smtClean="0"/>
              <a:pPr/>
              <a:t>‹#›</a:t>
            </a:fld>
            <a:endParaRPr lang="en-US" dirty="0"/>
          </a:p>
        </p:txBody>
      </p:sp>
    </p:spTree>
    <p:extLst>
      <p:ext uri="{BB962C8B-B14F-4D97-AF65-F5344CB8AC3E}">
        <p14:creationId xmlns:p14="http://schemas.microsoft.com/office/powerpoint/2010/main" val="9022858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3"/>
            <a:ext cx="10515600" cy="2852737"/>
          </a:xfrm>
          <a:prstGeom prst="rect">
            <a:avLst/>
          </a:prstGeom>
        </p:spPr>
        <p:txBody>
          <a:bodyPr anchor="b"/>
          <a:lstStyle>
            <a:lvl1pPr>
              <a:defRPr sz="60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831851" y="4589466"/>
            <a:ext cx="10515600" cy="1500187"/>
          </a:xfrm>
          <a:prstGeom prst="rect">
            <a:avLst/>
          </a:prstGeom>
        </p:spPr>
        <p:txBody>
          <a:bodyPr/>
          <a:lstStyle>
            <a:lvl1pPr marL="0" indent="0">
              <a:buNone/>
              <a:defRPr sz="2400">
                <a:solidFill>
                  <a:schemeClr val="bg1"/>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3"/>
            <a:ext cx="2743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CD828698-F8E8-45C8-A455-752F9BF0BC0D}" type="datetimeFigureOut">
              <a:rPr lang="en-US" smtClean="0"/>
              <a:pPr/>
              <a:t>4/23/2020</a:t>
            </a:fld>
            <a:endParaRPr lang="en-US" dirty="0"/>
          </a:p>
        </p:txBody>
      </p:sp>
      <p:sp>
        <p:nvSpPr>
          <p:cNvPr id="5" name="Footer Placeholder 4"/>
          <p:cNvSpPr>
            <a:spLocks noGrp="1"/>
          </p:cNvSpPr>
          <p:nvPr>
            <p:ph type="ftr" sz="quarter" idx="11"/>
          </p:nvPr>
        </p:nvSpPr>
        <p:spPr>
          <a:xfrm>
            <a:off x="4038600" y="6356353"/>
            <a:ext cx="41148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8610600" y="6356353"/>
            <a:ext cx="2743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FF52E8B6-F744-4833-92D0-1503AB8C4D1C}" type="slidenum">
              <a:rPr lang="en-US" smtClean="0"/>
              <a:pPr/>
              <a:t>‹#›</a:t>
            </a:fld>
            <a:endParaRPr lang="en-US" dirty="0"/>
          </a:p>
        </p:txBody>
      </p:sp>
    </p:spTree>
    <p:extLst>
      <p:ext uri="{BB962C8B-B14F-4D97-AF65-F5344CB8AC3E}">
        <p14:creationId xmlns:p14="http://schemas.microsoft.com/office/powerpoint/2010/main" val="11512225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8"/>
            <a:ext cx="10515600" cy="1325563"/>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838200" y="1825625"/>
            <a:ext cx="5156200" cy="4351339"/>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9"/>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3"/>
            <a:ext cx="2743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CD828698-F8E8-45C8-A455-752F9BF0BC0D}" type="datetimeFigureOut">
              <a:rPr lang="en-US" smtClean="0"/>
              <a:pPr/>
              <a:t>4/23/2020</a:t>
            </a:fld>
            <a:endParaRPr lang="en-US" dirty="0"/>
          </a:p>
        </p:txBody>
      </p:sp>
      <p:sp>
        <p:nvSpPr>
          <p:cNvPr id="6" name="Footer Placeholder 5"/>
          <p:cNvSpPr>
            <a:spLocks noGrp="1"/>
          </p:cNvSpPr>
          <p:nvPr>
            <p:ph type="ftr" sz="quarter" idx="11"/>
          </p:nvPr>
        </p:nvSpPr>
        <p:spPr>
          <a:xfrm>
            <a:off x="4038600" y="6356353"/>
            <a:ext cx="41148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8610600" y="6356353"/>
            <a:ext cx="2743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FF52E8B6-F744-4833-92D0-1503AB8C4D1C}" type="slidenum">
              <a:rPr lang="en-US" smtClean="0"/>
              <a:pPr/>
              <a:t>‹#›</a:t>
            </a:fld>
            <a:endParaRPr lang="en-US" dirty="0"/>
          </a:p>
        </p:txBody>
      </p:sp>
    </p:spTree>
    <p:extLst>
      <p:ext uri="{BB962C8B-B14F-4D97-AF65-F5344CB8AC3E}">
        <p14:creationId xmlns:p14="http://schemas.microsoft.com/office/powerpoint/2010/main" val="35006875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8"/>
            <a:ext cx="10515600" cy="1325563"/>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840319" y="1681163"/>
            <a:ext cx="5158316" cy="823912"/>
          </a:xfrm>
          <a:prstGeom prst="rect">
            <a:avLst/>
          </a:prstGeom>
        </p:spPr>
        <p:txBody>
          <a:bodyPr anchor="b"/>
          <a:lstStyle>
            <a:lvl1pPr marL="0" indent="0">
              <a:buNone/>
              <a:defRPr sz="2400" b="1">
                <a:solidFill>
                  <a:schemeClr val="bg1"/>
                </a:solidFill>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9" y="2505076"/>
            <a:ext cx="5158316" cy="3684588"/>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a:prstGeom prst="rect">
            <a:avLst/>
          </a:prstGeom>
        </p:spPr>
        <p:txBody>
          <a:bodyPr anchor="b"/>
          <a:lstStyle>
            <a:lvl1pPr marL="0" indent="0">
              <a:buNone/>
              <a:defRPr sz="2400" b="1">
                <a:solidFill>
                  <a:schemeClr val="bg1"/>
                </a:solidFill>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6"/>
            <a:ext cx="5183717" cy="3684588"/>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3"/>
            <a:ext cx="2743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CD828698-F8E8-45C8-A455-752F9BF0BC0D}" type="datetimeFigureOut">
              <a:rPr lang="en-US" smtClean="0"/>
              <a:pPr/>
              <a:t>4/23/2020</a:t>
            </a:fld>
            <a:endParaRPr lang="en-US" dirty="0"/>
          </a:p>
        </p:txBody>
      </p:sp>
      <p:sp>
        <p:nvSpPr>
          <p:cNvPr id="8" name="Footer Placeholder 7"/>
          <p:cNvSpPr>
            <a:spLocks noGrp="1"/>
          </p:cNvSpPr>
          <p:nvPr>
            <p:ph type="ftr" sz="quarter" idx="11"/>
          </p:nvPr>
        </p:nvSpPr>
        <p:spPr>
          <a:xfrm>
            <a:off x="4038600" y="6356353"/>
            <a:ext cx="41148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endParaRPr lang="en-US" dirty="0"/>
          </a:p>
        </p:txBody>
      </p:sp>
      <p:sp>
        <p:nvSpPr>
          <p:cNvPr id="9" name="Slide Number Placeholder 8"/>
          <p:cNvSpPr>
            <a:spLocks noGrp="1"/>
          </p:cNvSpPr>
          <p:nvPr>
            <p:ph type="sldNum" sz="quarter" idx="12"/>
          </p:nvPr>
        </p:nvSpPr>
        <p:spPr>
          <a:xfrm>
            <a:off x="8610600" y="6356353"/>
            <a:ext cx="2743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FF52E8B6-F744-4833-92D0-1503AB8C4D1C}" type="slidenum">
              <a:rPr lang="en-US" smtClean="0"/>
              <a:pPr/>
              <a:t>‹#›</a:t>
            </a:fld>
            <a:endParaRPr lang="en-US" dirty="0"/>
          </a:p>
        </p:txBody>
      </p:sp>
    </p:spTree>
    <p:extLst>
      <p:ext uri="{BB962C8B-B14F-4D97-AF65-F5344CB8AC3E}">
        <p14:creationId xmlns:p14="http://schemas.microsoft.com/office/powerpoint/2010/main" val="2739854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8"/>
            <a:ext cx="10515600" cy="1325563"/>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Date Placeholder 2"/>
          <p:cNvSpPr>
            <a:spLocks noGrp="1"/>
          </p:cNvSpPr>
          <p:nvPr>
            <p:ph type="dt" sz="half" idx="10"/>
          </p:nvPr>
        </p:nvSpPr>
        <p:spPr>
          <a:xfrm>
            <a:off x="838200" y="6356353"/>
            <a:ext cx="2743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CD828698-F8E8-45C8-A455-752F9BF0BC0D}" type="datetimeFigureOut">
              <a:rPr lang="en-US" smtClean="0"/>
              <a:pPr/>
              <a:t>4/23/2020</a:t>
            </a:fld>
            <a:endParaRPr lang="en-US" dirty="0"/>
          </a:p>
        </p:txBody>
      </p:sp>
      <p:sp>
        <p:nvSpPr>
          <p:cNvPr id="4" name="Footer Placeholder 3"/>
          <p:cNvSpPr>
            <a:spLocks noGrp="1"/>
          </p:cNvSpPr>
          <p:nvPr>
            <p:ph type="ftr" sz="quarter" idx="11"/>
          </p:nvPr>
        </p:nvSpPr>
        <p:spPr>
          <a:xfrm>
            <a:off x="4038600" y="6356353"/>
            <a:ext cx="41148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endParaRPr lang="en-US" dirty="0"/>
          </a:p>
        </p:txBody>
      </p:sp>
      <p:sp>
        <p:nvSpPr>
          <p:cNvPr id="5" name="Slide Number Placeholder 4"/>
          <p:cNvSpPr>
            <a:spLocks noGrp="1"/>
          </p:cNvSpPr>
          <p:nvPr>
            <p:ph type="sldNum" sz="quarter" idx="12"/>
          </p:nvPr>
        </p:nvSpPr>
        <p:spPr>
          <a:xfrm>
            <a:off x="8610600" y="6356353"/>
            <a:ext cx="2743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FF52E8B6-F744-4833-92D0-1503AB8C4D1C}" type="slidenum">
              <a:rPr lang="en-US" smtClean="0"/>
              <a:pPr/>
              <a:t>‹#›</a:t>
            </a:fld>
            <a:endParaRPr lang="en-US" dirty="0"/>
          </a:p>
        </p:txBody>
      </p:sp>
    </p:spTree>
    <p:extLst>
      <p:ext uri="{BB962C8B-B14F-4D97-AF65-F5344CB8AC3E}">
        <p14:creationId xmlns:p14="http://schemas.microsoft.com/office/powerpoint/2010/main" val="38142330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3"/>
            <a:ext cx="2743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CD828698-F8E8-45C8-A455-752F9BF0BC0D}" type="datetimeFigureOut">
              <a:rPr lang="en-US" smtClean="0"/>
              <a:pPr/>
              <a:t>4/23/2020</a:t>
            </a:fld>
            <a:endParaRPr lang="en-US" dirty="0"/>
          </a:p>
        </p:txBody>
      </p:sp>
      <p:sp>
        <p:nvSpPr>
          <p:cNvPr id="3" name="Footer Placeholder 2"/>
          <p:cNvSpPr>
            <a:spLocks noGrp="1"/>
          </p:cNvSpPr>
          <p:nvPr>
            <p:ph type="ftr" sz="quarter" idx="11"/>
          </p:nvPr>
        </p:nvSpPr>
        <p:spPr>
          <a:xfrm>
            <a:off x="4038600" y="6356353"/>
            <a:ext cx="41148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endParaRPr lang="en-US" dirty="0"/>
          </a:p>
        </p:txBody>
      </p:sp>
      <p:sp>
        <p:nvSpPr>
          <p:cNvPr id="4" name="Slide Number Placeholder 3"/>
          <p:cNvSpPr>
            <a:spLocks noGrp="1"/>
          </p:cNvSpPr>
          <p:nvPr>
            <p:ph type="sldNum" sz="quarter" idx="12"/>
          </p:nvPr>
        </p:nvSpPr>
        <p:spPr>
          <a:xfrm>
            <a:off x="8610600" y="6356353"/>
            <a:ext cx="2743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FF52E8B6-F744-4833-92D0-1503AB8C4D1C}" type="slidenum">
              <a:rPr lang="en-US" smtClean="0"/>
              <a:pPr/>
              <a:t>‹#›</a:t>
            </a:fld>
            <a:endParaRPr lang="en-US" dirty="0"/>
          </a:p>
        </p:txBody>
      </p:sp>
    </p:spTree>
    <p:extLst>
      <p:ext uri="{BB962C8B-B14F-4D97-AF65-F5344CB8AC3E}">
        <p14:creationId xmlns:p14="http://schemas.microsoft.com/office/powerpoint/2010/main" val="29976118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21" y="457200"/>
            <a:ext cx="3932767" cy="1600200"/>
          </a:xfrm>
          <a:prstGeom prst="rect">
            <a:avLst/>
          </a:prstGeom>
        </p:spPr>
        <p:txBody>
          <a:bodyPr anchor="b"/>
          <a:lstStyle>
            <a:lvl1pPr>
              <a:defRPr sz="32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5183717" y="987428"/>
            <a:ext cx="6172200" cy="4873625"/>
          </a:xfrm>
          <a:prstGeom prst="rect">
            <a:avLst/>
          </a:prstGeom>
        </p:spPr>
        <p:txBody>
          <a:bodyPr/>
          <a:lstStyle>
            <a:lvl1pPr>
              <a:defRPr sz="3200">
                <a:solidFill>
                  <a:schemeClr val="bg1"/>
                </a:solidFill>
                <a:latin typeface="Arial" panose="020B0604020202020204" pitchFamily="34" charset="0"/>
                <a:cs typeface="Arial" panose="020B0604020202020204" pitchFamily="34" charset="0"/>
              </a:defRPr>
            </a:lvl1pPr>
            <a:lvl2pPr>
              <a:defRPr sz="2800">
                <a:solidFill>
                  <a:schemeClr val="bg1"/>
                </a:solidFill>
                <a:latin typeface="Arial" panose="020B0604020202020204" pitchFamily="34" charset="0"/>
                <a:cs typeface="Arial" panose="020B0604020202020204" pitchFamily="34" charset="0"/>
              </a:defRPr>
            </a:lvl2pPr>
            <a:lvl3pPr>
              <a:defRPr sz="24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21" y="2057402"/>
            <a:ext cx="3932767" cy="3811588"/>
          </a:xfrm>
          <a:prstGeom prst="rect">
            <a:avLst/>
          </a:prstGeom>
        </p:spPr>
        <p:txBody>
          <a:bodyPr/>
          <a:lstStyle>
            <a:lvl1pPr marL="0" indent="0">
              <a:buNone/>
              <a:defRPr sz="1600">
                <a:solidFill>
                  <a:schemeClr val="bg1"/>
                </a:solidFill>
                <a:latin typeface="Arial" panose="020B0604020202020204" pitchFamily="34" charset="0"/>
                <a:cs typeface="Arial" panose="020B06040202020202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3"/>
            <a:ext cx="2743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CD828698-F8E8-45C8-A455-752F9BF0BC0D}" type="datetimeFigureOut">
              <a:rPr lang="en-US" smtClean="0"/>
              <a:pPr/>
              <a:t>4/23/2020</a:t>
            </a:fld>
            <a:endParaRPr lang="en-US" dirty="0"/>
          </a:p>
        </p:txBody>
      </p:sp>
      <p:sp>
        <p:nvSpPr>
          <p:cNvPr id="6" name="Footer Placeholder 5"/>
          <p:cNvSpPr>
            <a:spLocks noGrp="1"/>
          </p:cNvSpPr>
          <p:nvPr>
            <p:ph type="ftr" sz="quarter" idx="11"/>
          </p:nvPr>
        </p:nvSpPr>
        <p:spPr>
          <a:xfrm>
            <a:off x="4038600" y="6356353"/>
            <a:ext cx="41148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8610600" y="6356353"/>
            <a:ext cx="2743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FF52E8B6-F744-4833-92D0-1503AB8C4D1C}" type="slidenum">
              <a:rPr lang="en-US" smtClean="0"/>
              <a:pPr/>
              <a:t>‹#›</a:t>
            </a:fld>
            <a:endParaRPr lang="en-US" dirty="0"/>
          </a:p>
        </p:txBody>
      </p:sp>
    </p:spTree>
    <p:extLst>
      <p:ext uri="{BB962C8B-B14F-4D97-AF65-F5344CB8AC3E}">
        <p14:creationId xmlns:p14="http://schemas.microsoft.com/office/powerpoint/2010/main" val="25709952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21" y="457200"/>
            <a:ext cx="3932767" cy="1600200"/>
          </a:xfrm>
          <a:prstGeom prst="rect">
            <a:avLst/>
          </a:prstGeom>
        </p:spPr>
        <p:txBody>
          <a:bodyPr anchor="b"/>
          <a:lstStyle>
            <a:lvl1pPr>
              <a:defRPr sz="32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5183717" y="987428"/>
            <a:ext cx="6172200" cy="4873625"/>
          </a:xfrm>
          <a:prstGeom prst="rect">
            <a:avLst/>
          </a:prstGeom>
        </p:spPr>
        <p:txBody>
          <a:bodyPr/>
          <a:lstStyle>
            <a:lvl1pPr marL="0" indent="0">
              <a:buNone/>
              <a:defRPr sz="3200">
                <a:solidFill>
                  <a:schemeClr val="bg1"/>
                </a:solidFill>
                <a:latin typeface="Arial" panose="020B0604020202020204" pitchFamily="34" charset="0"/>
                <a:cs typeface="Arial" panose="020B0604020202020204"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840321" y="2057402"/>
            <a:ext cx="3932767" cy="3811588"/>
          </a:xfrm>
          <a:prstGeom prst="rect">
            <a:avLst/>
          </a:prstGeom>
        </p:spPr>
        <p:txBody>
          <a:bodyPr/>
          <a:lstStyle>
            <a:lvl1pPr marL="0" indent="0">
              <a:buNone/>
              <a:defRPr sz="1600">
                <a:solidFill>
                  <a:schemeClr val="bg1"/>
                </a:solidFill>
                <a:latin typeface="Arial" panose="020B0604020202020204" pitchFamily="34" charset="0"/>
                <a:cs typeface="Arial" panose="020B06040202020202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3"/>
            <a:ext cx="2743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CD828698-F8E8-45C8-A455-752F9BF0BC0D}" type="datetimeFigureOut">
              <a:rPr lang="en-US" smtClean="0"/>
              <a:pPr/>
              <a:t>4/23/2020</a:t>
            </a:fld>
            <a:endParaRPr lang="en-US" dirty="0"/>
          </a:p>
        </p:txBody>
      </p:sp>
      <p:sp>
        <p:nvSpPr>
          <p:cNvPr id="6" name="Footer Placeholder 5"/>
          <p:cNvSpPr>
            <a:spLocks noGrp="1"/>
          </p:cNvSpPr>
          <p:nvPr>
            <p:ph type="ftr" sz="quarter" idx="11"/>
          </p:nvPr>
        </p:nvSpPr>
        <p:spPr>
          <a:xfrm>
            <a:off x="4038600" y="6356353"/>
            <a:ext cx="41148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8610600" y="6356353"/>
            <a:ext cx="2743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FF52E8B6-F744-4833-92D0-1503AB8C4D1C}" type="slidenum">
              <a:rPr lang="en-US" smtClean="0"/>
              <a:pPr/>
              <a:t>‹#›</a:t>
            </a:fld>
            <a:endParaRPr lang="en-US" dirty="0"/>
          </a:p>
        </p:txBody>
      </p:sp>
    </p:spTree>
    <p:extLst>
      <p:ext uri="{BB962C8B-B14F-4D97-AF65-F5344CB8AC3E}">
        <p14:creationId xmlns:p14="http://schemas.microsoft.com/office/powerpoint/2010/main" val="2127325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8"/>
            <a:ext cx="10515600" cy="1325563"/>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9"/>
          </a:xfrm>
          <a:prstGeom prst="rect">
            <a:avLst/>
          </a:prstGeom>
        </p:spPr>
        <p:txBody>
          <a:bodyPr vert="eaVert"/>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3"/>
            <a:ext cx="2743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CD828698-F8E8-45C8-A455-752F9BF0BC0D}" type="datetimeFigureOut">
              <a:rPr lang="en-US" smtClean="0"/>
              <a:pPr/>
              <a:t>4/23/2020</a:t>
            </a:fld>
            <a:endParaRPr lang="en-US" dirty="0"/>
          </a:p>
        </p:txBody>
      </p:sp>
      <p:sp>
        <p:nvSpPr>
          <p:cNvPr id="5" name="Footer Placeholder 4"/>
          <p:cNvSpPr>
            <a:spLocks noGrp="1"/>
          </p:cNvSpPr>
          <p:nvPr>
            <p:ph type="ftr" sz="quarter" idx="11"/>
          </p:nvPr>
        </p:nvSpPr>
        <p:spPr>
          <a:xfrm>
            <a:off x="4038600" y="6356353"/>
            <a:ext cx="41148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8610600" y="6356353"/>
            <a:ext cx="2743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FF52E8B6-F744-4833-92D0-1503AB8C4D1C}" type="slidenum">
              <a:rPr lang="en-US" smtClean="0"/>
              <a:pPr/>
              <a:t>‹#›</a:t>
            </a:fld>
            <a:endParaRPr lang="en-US" dirty="0"/>
          </a:p>
        </p:txBody>
      </p:sp>
    </p:spTree>
    <p:extLst>
      <p:ext uri="{BB962C8B-B14F-4D97-AF65-F5344CB8AC3E}">
        <p14:creationId xmlns:p14="http://schemas.microsoft.com/office/powerpoint/2010/main" val="27621941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7"/>
            <a:ext cx="2628900" cy="5811839"/>
          </a:xfrm>
          <a:prstGeom prst="rect">
            <a:avLst/>
          </a:prstGeom>
        </p:spPr>
        <p:txBody>
          <a:bodyPr vert="eaVert"/>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838203" y="365127"/>
            <a:ext cx="7683500" cy="5811839"/>
          </a:xfrm>
          <a:prstGeom prst="rect">
            <a:avLst/>
          </a:prstGeom>
        </p:spPr>
        <p:txBody>
          <a:bodyPr vert="eaVert"/>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3"/>
            <a:ext cx="2743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CD828698-F8E8-45C8-A455-752F9BF0BC0D}" type="datetimeFigureOut">
              <a:rPr lang="en-US" smtClean="0"/>
              <a:pPr/>
              <a:t>4/23/2020</a:t>
            </a:fld>
            <a:endParaRPr lang="en-US" dirty="0"/>
          </a:p>
        </p:txBody>
      </p:sp>
      <p:sp>
        <p:nvSpPr>
          <p:cNvPr id="5" name="Footer Placeholder 4"/>
          <p:cNvSpPr>
            <a:spLocks noGrp="1"/>
          </p:cNvSpPr>
          <p:nvPr>
            <p:ph type="ftr" sz="quarter" idx="11"/>
          </p:nvPr>
        </p:nvSpPr>
        <p:spPr>
          <a:xfrm>
            <a:off x="4038600" y="6356353"/>
            <a:ext cx="41148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8610600" y="6356353"/>
            <a:ext cx="2743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FF52E8B6-F744-4833-92D0-1503AB8C4D1C}" type="slidenum">
              <a:rPr lang="en-US" smtClean="0"/>
              <a:pPr/>
              <a:t>‹#›</a:t>
            </a:fld>
            <a:endParaRPr lang="en-US" dirty="0"/>
          </a:p>
        </p:txBody>
      </p:sp>
    </p:spTree>
    <p:extLst>
      <p:ext uri="{BB962C8B-B14F-4D97-AF65-F5344CB8AC3E}">
        <p14:creationId xmlns:p14="http://schemas.microsoft.com/office/powerpoint/2010/main" val="322497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71E2D0-2F73-4EE0-A281-C8159939C13A}" type="datetimeFigureOut">
              <a:rPr lang="en-US" smtClean="0"/>
              <a:t>4/23/2020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7F40C2-DAE2-4700-BC1D-C069A3165B24}" type="slidenum">
              <a:rPr lang="en-US" smtClean="0"/>
              <a:t>‹#›</a:t>
            </a:fld>
            <a:endParaRPr lang="en-US"/>
          </a:p>
        </p:txBody>
      </p:sp>
    </p:spTree>
    <p:extLst>
      <p:ext uri="{BB962C8B-B14F-4D97-AF65-F5344CB8AC3E}">
        <p14:creationId xmlns:p14="http://schemas.microsoft.com/office/powerpoint/2010/main" val="3810587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71E2D0-2F73-4EE0-A281-C8159939C13A}" type="datetimeFigureOut">
              <a:rPr lang="en-US" smtClean="0"/>
              <a:t>4/23/2020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7F40C2-DAE2-4700-BC1D-C069A3165B24}" type="slidenum">
              <a:rPr lang="en-US" smtClean="0"/>
              <a:t>‹#›</a:t>
            </a:fld>
            <a:endParaRPr lang="en-US"/>
          </a:p>
        </p:txBody>
      </p:sp>
    </p:spTree>
    <p:extLst>
      <p:ext uri="{BB962C8B-B14F-4D97-AF65-F5344CB8AC3E}">
        <p14:creationId xmlns:p14="http://schemas.microsoft.com/office/powerpoint/2010/main" val="3697631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71E2D0-2F73-4EE0-A281-C8159939C13A}" type="datetimeFigureOut">
              <a:rPr lang="en-US" smtClean="0"/>
              <a:t>4/23/2020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7F40C2-DAE2-4700-BC1D-C069A3165B24}" type="slidenum">
              <a:rPr lang="en-US" smtClean="0"/>
              <a:t>‹#›</a:t>
            </a:fld>
            <a:endParaRPr lang="en-US"/>
          </a:p>
        </p:txBody>
      </p:sp>
    </p:spTree>
    <p:extLst>
      <p:ext uri="{BB962C8B-B14F-4D97-AF65-F5344CB8AC3E}">
        <p14:creationId xmlns:p14="http://schemas.microsoft.com/office/powerpoint/2010/main" val="497794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871E2D0-2F73-4EE0-A281-C8159939C13A}" type="datetimeFigureOut">
              <a:rPr lang="en-US" smtClean="0"/>
              <a:t>4/23/2020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7F40C2-DAE2-4700-BC1D-C069A3165B24}" type="slidenum">
              <a:rPr lang="en-US" smtClean="0"/>
              <a:t>‹#›</a:t>
            </a:fld>
            <a:endParaRPr lang="en-US"/>
          </a:p>
        </p:txBody>
      </p:sp>
    </p:spTree>
    <p:extLst>
      <p:ext uri="{BB962C8B-B14F-4D97-AF65-F5344CB8AC3E}">
        <p14:creationId xmlns:p14="http://schemas.microsoft.com/office/powerpoint/2010/main" val="582977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871E2D0-2F73-4EE0-A281-C8159939C13A}" type="datetimeFigureOut">
              <a:rPr lang="en-US" smtClean="0"/>
              <a:t>4/23/2020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7F40C2-DAE2-4700-BC1D-C069A3165B24}" type="slidenum">
              <a:rPr lang="en-US" smtClean="0"/>
              <a:t>‹#›</a:t>
            </a:fld>
            <a:endParaRPr lang="en-US"/>
          </a:p>
        </p:txBody>
      </p:sp>
    </p:spTree>
    <p:extLst>
      <p:ext uri="{BB962C8B-B14F-4D97-AF65-F5344CB8AC3E}">
        <p14:creationId xmlns:p14="http://schemas.microsoft.com/office/powerpoint/2010/main" val="1456852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jp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1.jpg"/><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image" Target="../media/image1.jpg"/><Relationship Id="rId5" Type="http://schemas.openxmlformats.org/officeDocument/2006/relationships/slideLayout" Target="../slideLayouts/slideLayout34.xml"/><Relationship Id="rId10" Type="http://schemas.openxmlformats.org/officeDocument/2006/relationships/theme" Target="../theme/theme4.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1.jp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71E2D0-2F73-4EE0-A281-C8159939C13A}" type="datetimeFigureOut">
              <a:rPr lang="en-US" smtClean="0"/>
              <a:t>4/23/2020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7F40C2-DAE2-4700-BC1D-C069A3165B24}" type="slidenum">
              <a:rPr lang="en-US" smtClean="0"/>
              <a:t>‹#›</a:t>
            </a:fld>
            <a:endParaRPr lang="en-US"/>
          </a:p>
        </p:txBody>
      </p:sp>
    </p:spTree>
    <p:extLst>
      <p:ext uri="{BB962C8B-B14F-4D97-AF65-F5344CB8AC3E}">
        <p14:creationId xmlns:p14="http://schemas.microsoft.com/office/powerpoint/2010/main" val="25538176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pPr lvl="0"/>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5682341" y="6248401"/>
            <a:ext cx="3969659" cy="365125"/>
          </a:xfrm>
          <a:prstGeom prst="rect">
            <a:avLst/>
          </a:prstGeom>
        </p:spPr>
        <p:txBody>
          <a:bodyPr vert="horz" lIns="91440" tIns="45720" rIns="91440" bIns="45720" rtlCol="0" anchor="ctr"/>
          <a:lstStyle>
            <a:lvl1pPr algn="ctr">
              <a:defRPr sz="1200">
                <a:solidFill>
                  <a:srgbClr val="002855"/>
                </a:solidFill>
              </a:defRPr>
            </a:lvl1pPr>
          </a:lstStyle>
          <a:p>
            <a:endParaRPr lang="en-US" dirty="0"/>
          </a:p>
        </p:txBody>
      </p:sp>
      <p:sp>
        <p:nvSpPr>
          <p:cNvPr id="6" name="Slide Number Placeholder 5"/>
          <p:cNvSpPr>
            <a:spLocks noGrp="1"/>
          </p:cNvSpPr>
          <p:nvPr>
            <p:ph type="sldNum" sz="quarter" idx="4"/>
          </p:nvPr>
        </p:nvSpPr>
        <p:spPr>
          <a:xfrm>
            <a:off x="9855200" y="6248401"/>
            <a:ext cx="1727200" cy="365125"/>
          </a:xfrm>
          <a:prstGeom prst="rect">
            <a:avLst/>
          </a:prstGeom>
        </p:spPr>
        <p:txBody>
          <a:bodyPr vert="horz" lIns="91440" tIns="45720" rIns="91440" bIns="45720" rtlCol="0" anchor="ctr"/>
          <a:lstStyle>
            <a:lvl1pPr algn="r">
              <a:defRPr sz="1200">
                <a:solidFill>
                  <a:srgbClr val="002855"/>
                </a:solidFill>
              </a:defRPr>
            </a:lvl1pPr>
          </a:lstStyle>
          <a:p>
            <a:fld id="{4A3FBA54-5C1B-D348-9A99-18A91FDE7B7F}" type="slidenum">
              <a:rPr lang="en-US" smtClean="0"/>
              <a:pPr/>
              <a:t>‹#›</a:t>
            </a:fld>
            <a:endParaRPr lang="en-US" dirty="0"/>
          </a:p>
        </p:txBody>
      </p:sp>
    </p:spTree>
    <p:extLst>
      <p:ext uri="{BB962C8B-B14F-4D97-AF65-F5344CB8AC3E}">
        <p14:creationId xmlns:p14="http://schemas.microsoft.com/office/powerpoint/2010/main" val="337910227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Lst>
  <p:txStyles>
    <p:titleStyle>
      <a:lvl1pPr algn="ctr" defTabSz="457200" rtl="0" eaLnBrk="1" latinLnBrk="0" hangingPunct="1">
        <a:spcBef>
          <a:spcPct val="0"/>
        </a:spcBef>
        <a:buNone/>
        <a:defRPr lang="en-US" sz="4000" b="1" u="none" kern="1200" dirty="0">
          <a:solidFill>
            <a:srgbClr val="002855"/>
          </a:solidFill>
          <a:latin typeface="Calibri" panose="020F0502020204030204" pitchFamily="34" charset="0"/>
          <a:ea typeface="+mj-ea"/>
          <a:cs typeface="Calibri" panose="020F0502020204030204" pitchFamily="34" charset="0"/>
        </a:defRPr>
      </a:lvl1pPr>
    </p:titleStyle>
    <p:bodyStyle>
      <a:lvl1pPr marL="342900" indent="-342900" algn="l" defTabSz="457200" rtl="0" eaLnBrk="1" latinLnBrk="0" hangingPunct="1">
        <a:spcBef>
          <a:spcPct val="20000"/>
        </a:spcBef>
        <a:buClr>
          <a:srgbClr val="002855"/>
        </a:buClr>
        <a:buFont typeface="Arial"/>
        <a:buChar char="•"/>
        <a:defRPr sz="2800" kern="1200">
          <a:solidFill>
            <a:srgbClr val="002855"/>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ct val="20000"/>
        </a:spcBef>
        <a:buClr>
          <a:srgbClr val="002855"/>
        </a:buClr>
        <a:buFont typeface="Arial"/>
        <a:buChar char="•"/>
        <a:defRPr sz="2400" kern="1200">
          <a:solidFill>
            <a:srgbClr val="002855"/>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ct val="20000"/>
        </a:spcBef>
        <a:buClr>
          <a:srgbClr val="002855"/>
        </a:buClr>
        <a:buFont typeface="Arial"/>
        <a:buChar char="•"/>
        <a:defRPr sz="2400" kern="1200">
          <a:solidFill>
            <a:srgbClr val="002855"/>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ct val="20000"/>
        </a:spcBef>
        <a:buClr>
          <a:srgbClr val="002855"/>
        </a:buClr>
        <a:buFont typeface="Arial"/>
        <a:buChar char="•"/>
        <a:defRPr sz="2000" kern="1200">
          <a:solidFill>
            <a:srgbClr val="002855"/>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ct val="20000"/>
        </a:spcBef>
        <a:buClr>
          <a:srgbClr val="002855"/>
        </a:buClr>
        <a:buFont typeface="Arial"/>
        <a:buChar char="•"/>
        <a:defRPr sz="2000" kern="1200">
          <a:solidFill>
            <a:srgbClr val="002855"/>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pPr lvl="0"/>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5682341" y="6248401"/>
            <a:ext cx="3969659"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9855200" y="6248401"/>
            <a:ext cx="1727200" cy="365125"/>
          </a:xfrm>
          <a:prstGeom prst="rect">
            <a:avLst/>
          </a:prstGeom>
        </p:spPr>
        <p:txBody>
          <a:bodyPr vert="horz" lIns="91440" tIns="45720" rIns="91440" bIns="45720" rtlCol="0" anchor="ctr"/>
          <a:lstStyle>
            <a:lvl1pPr algn="r">
              <a:defRPr sz="1200">
                <a:solidFill>
                  <a:srgbClr val="FFFFFF"/>
                </a:solidFill>
              </a:defRPr>
            </a:lvl1pPr>
          </a:lstStyle>
          <a:p>
            <a:fld id="{4A3FBA54-5C1B-D348-9A99-18A91FDE7B7F}" type="slidenum">
              <a:rPr lang="en-US" smtClean="0"/>
              <a:pPr/>
              <a:t>‹#›</a:t>
            </a:fld>
            <a:endParaRPr lang="en-US" dirty="0"/>
          </a:p>
        </p:txBody>
      </p:sp>
    </p:spTree>
    <p:extLst>
      <p:ext uri="{BB962C8B-B14F-4D97-AF65-F5344CB8AC3E}">
        <p14:creationId xmlns:p14="http://schemas.microsoft.com/office/powerpoint/2010/main" val="422303259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Lst>
  <p:txStyles>
    <p:titleStyle>
      <a:lvl1pPr algn="ctr" defTabSz="457200" rtl="0" eaLnBrk="1" latinLnBrk="0" hangingPunct="1">
        <a:spcBef>
          <a:spcPct val="0"/>
        </a:spcBef>
        <a:buNone/>
        <a:defRPr lang="en-US" sz="4000" b="1" u="none" kern="1200" dirty="0">
          <a:solidFill>
            <a:srgbClr val="002855"/>
          </a:solidFill>
          <a:latin typeface="+mj-lt"/>
          <a:ea typeface="+mj-ea"/>
          <a:cs typeface="+mj-cs"/>
        </a:defRPr>
      </a:lvl1pPr>
    </p:titleStyle>
    <p:bodyStyle>
      <a:lvl1pPr marL="342900" indent="-342900" algn="l" defTabSz="457200" rtl="0" eaLnBrk="1" latinLnBrk="0" hangingPunct="1">
        <a:spcBef>
          <a:spcPct val="20000"/>
        </a:spcBef>
        <a:buClr>
          <a:srgbClr val="002855"/>
        </a:buClr>
        <a:buFont typeface="Arial"/>
        <a:buChar char="•"/>
        <a:defRPr sz="2800" kern="1200">
          <a:solidFill>
            <a:srgbClr val="002855"/>
          </a:solidFill>
          <a:latin typeface="+mn-lt"/>
          <a:ea typeface="+mn-ea"/>
          <a:cs typeface="+mn-cs"/>
        </a:defRPr>
      </a:lvl1pPr>
      <a:lvl2pPr marL="742950" indent="-285750" algn="l" defTabSz="457200" rtl="0" eaLnBrk="1" latinLnBrk="0" hangingPunct="1">
        <a:spcBef>
          <a:spcPct val="20000"/>
        </a:spcBef>
        <a:buClr>
          <a:srgbClr val="002855"/>
        </a:buClr>
        <a:buFont typeface="Arial"/>
        <a:buChar char="•"/>
        <a:defRPr sz="2400" kern="1200">
          <a:solidFill>
            <a:srgbClr val="002855"/>
          </a:solidFill>
          <a:latin typeface="+mn-lt"/>
          <a:ea typeface="+mn-ea"/>
          <a:cs typeface="+mn-cs"/>
        </a:defRPr>
      </a:lvl2pPr>
      <a:lvl3pPr marL="1143000" indent="-228600" algn="l" defTabSz="457200" rtl="0" eaLnBrk="1" latinLnBrk="0" hangingPunct="1">
        <a:spcBef>
          <a:spcPct val="20000"/>
        </a:spcBef>
        <a:buClr>
          <a:srgbClr val="002855"/>
        </a:buClr>
        <a:buFont typeface="Arial"/>
        <a:buChar char="•"/>
        <a:defRPr sz="2400" kern="1200">
          <a:solidFill>
            <a:srgbClr val="002855"/>
          </a:solidFill>
          <a:latin typeface="+mn-lt"/>
          <a:ea typeface="+mn-ea"/>
          <a:cs typeface="+mn-cs"/>
        </a:defRPr>
      </a:lvl3pPr>
      <a:lvl4pPr marL="1600200" indent="-228600" algn="l" defTabSz="457200" rtl="0" eaLnBrk="1" latinLnBrk="0" hangingPunct="1">
        <a:spcBef>
          <a:spcPct val="20000"/>
        </a:spcBef>
        <a:buClr>
          <a:srgbClr val="002855"/>
        </a:buClr>
        <a:buFont typeface="Arial"/>
        <a:buChar char="•"/>
        <a:defRPr sz="2000" kern="1200">
          <a:solidFill>
            <a:srgbClr val="002855"/>
          </a:solidFill>
          <a:latin typeface="+mn-lt"/>
          <a:ea typeface="+mn-ea"/>
          <a:cs typeface="+mn-cs"/>
        </a:defRPr>
      </a:lvl4pPr>
      <a:lvl5pPr marL="2057400" indent="-228600" algn="l" defTabSz="457200" rtl="0" eaLnBrk="1" latinLnBrk="0" hangingPunct="1">
        <a:spcBef>
          <a:spcPct val="20000"/>
        </a:spcBef>
        <a:buClr>
          <a:srgbClr val="002855"/>
        </a:buClr>
        <a:buFont typeface="Arial"/>
        <a:buChar char="•"/>
        <a:defRPr sz="2000" kern="1200">
          <a:solidFill>
            <a:srgbClr val="00285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pPr lvl="0"/>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5682341" y="6248401"/>
            <a:ext cx="3969659"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9855200" y="6248401"/>
            <a:ext cx="1727200" cy="365125"/>
          </a:xfrm>
          <a:prstGeom prst="rect">
            <a:avLst/>
          </a:prstGeom>
        </p:spPr>
        <p:txBody>
          <a:bodyPr vert="horz" lIns="91440" tIns="45720" rIns="91440" bIns="45720" rtlCol="0" anchor="ctr"/>
          <a:lstStyle>
            <a:lvl1pPr algn="r">
              <a:defRPr sz="1200">
                <a:solidFill>
                  <a:srgbClr val="FFFFFF"/>
                </a:solidFill>
              </a:defRPr>
            </a:lvl1pPr>
          </a:lstStyle>
          <a:p>
            <a:fld id="{4A3FBA54-5C1B-D348-9A99-18A91FDE7B7F}" type="slidenum">
              <a:rPr lang="en-US" smtClean="0"/>
              <a:pPr/>
              <a:t>‹#›</a:t>
            </a:fld>
            <a:endParaRPr lang="en-US" dirty="0"/>
          </a:p>
        </p:txBody>
      </p:sp>
    </p:spTree>
    <p:extLst>
      <p:ext uri="{BB962C8B-B14F-4D97-AF65-F5344CB8AC3E}">
        <p14:creationId xmlns:p14="http://schemas.microsoft.com/office/powerpoint/2010/main" val="209867990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Lst>
  <p:txStyles>
    <p:titleStyle>
      <a:lvl1pPr algn="ctr" defTabSz="457200" rtl="0" eaLnBrk="1" latinLnBrk="0" hangingPunct="1">
        <a:spcBef>
          <a:spcPct val="0"/>
        </a:spcBef>
        <a:buNone/>
        <a:defRPr lang="en-US" sz="4000" b="1" u="none" kern="1200" dirty="0">
          <a:solidFill>
            <a:srgbClr val="002855"/>
          </a:solidFill>
          <a:latin typeface="Calibri" panose="020F0502020204030204" pitchFamily="34" charset="0"/>
          <a:ea typeface="+mj-ea"/>
          <a:cs typeface="Calibri" panose="020F0502020204030204" pitchFamily="34" charset="0"/>
        </a:defRPr>
      </a:lvl1pPr>
    </p:titleStyle>
    <p:bodyStyle>
      <a:lvl1pPr marL="342900" indent="-342900" algn="l" defTabSz="457200" rtl="0" eaLnBrk="1" latinLnBrk="0" hangingPunct="1">
        <a:spcBef>
          <a:spcPct val="20000"/>
        </a:spcBef>
        <a:buClr>
          <a:srgbClr val="002855"/>
        </a:buClr>
        <a:buFont typeface="Arial"/>
        <a:buChar char="•"/>
        <a:defRPr sz="2800" kern="1200">
          <a:solidFill>
            <a:srgbClr val="002855"/>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ct val="20000"/>
        </a:spcBef>
        <a:buClr>
          <a:srgbClr val="002855"/>
        </a:buClr>
        <a:buFont typeface="Arial"/>
        <a:buChar char="•"/>
        <a:defRPr sz="2400" kern="1200">
          <a:solidFill>
            <a:srgbClr val="002855"/>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ct val="20000"/>
        </a:spcBef>
        <a:buClr>
          <a:srgbClr val="002855"/>
        </a:buClr>
        <a:buFont typeface="Arial"/>
        <a:buChar char="•"/>
        <a:defRPr sz="2400" kern="1200">
          <a:solidFill>
            <a:srgbClr val="002855"/>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ct val="20000"/>
        </a:spcBef>
        <a:buClr>
          <a:srgbClr val="002855"/>
        </a:buClr>
        <a:buFont typeface="Arial"/>
        <a:buChar char="•"/>
        <a:defRPr sz="2000" kern="1200">
          <a:solidFill>
            <a:srgbClr val="002855"/>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ct val="20000"/>
        </a:spcBef>
        <a:buClr>
          <a:srgbClr val="002855"/>
        </a:buClr>
        <a:buFont typeface="Arial"/>
        <a:buChar char="•"/>
        <a:defRPr sz="2000" kern="1200">
          <a:solidFill>
            <a:srgbClr val="002855"/>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0039414"/>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is.gd/lung_pre1" TargetMode="External"/><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hyperlink" Target="https://is.gd/lung_post1"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7.xml"/><Relationship Id="rId5" Type="http://schemas.openxmlformats.org/officeDocument/2006/relationships/image" Target="../media/image10.pn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1.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2.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2.xml"/><Relationship Id="rId4" Type="http://schemas.openxmlformats.org/officeDocument/2006/relationships/image" Target="../media/image35.png"/></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2.xml"/><Relationship Id="rId4" Type="http://schemas.openxmlformats.org/officeDocument/2006/relationships/image" Target="../media/image36.png"/></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22.xml"/><Relationship Id="rId4" Type="http://schemas.openxmlformats.org/officeDocument/2006/relationships/image" Target="../media/image41.png"/></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7.xml.rels><?xml version="1.0" encoding="UTF-8" standalone="yes"?>
<Relationships xmlns="http://schemas.openxmlformats.org/package/2006/relationships"><Relationship Id="rId3" Type="http://schemas.openxmlformats.org/officeDocument/2006/relationships/hyperlink" Target="https://www.uptodate.com/home" TargetMode="External"/><Relationship Id="rId2" Type="http://schemas.openxmlformats.org/officeDocument/2006/relationships/hyperlink" Target="https://www.nccn.org/professionals/physician_gls/default.aspx" TargetMode="External"/><Relationship Id="rId1" Type="http://schemas.openxmlformats.org/officeDocument/2006/relationships/slideLayout" Target="../slideLayouts/slideLayout22.xml"/><Relationship Id="rId4" Type="http://schemas.openxmlformats.org/officeDocument/2006/relationships/hyperlink" Target="https://seer.cancer.gov/statfacts/html/lungb.html" TargetMode="External"/></Relationships>
</file>

<file path=ppt/slides/_rels/slide5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Instructions for Use of These Slides</a:t>
            </a:r>
          </a:p>
        </p:txBody>
      </p:sp>
      <p:sp>
        <p:nvSpPr>
          <p:cNvPr id="3" name="Content Placeholder 2"/>
          <p:cNvSpPr>
            <a:spLocks noGrp="1"/>
          </p:cNvSpPr>
          <p:nvPr>
            <p:ph idx="1"/>
          </p:nvPr>
        </p:nvSpPr>
        <p:spPr>
          <a:xfrm>
            <a:off x="609600" y="1600201"/>
            <a:ext cx="10972800" cy="5257799"/>
          </a:xfrm>
        </p:spPr>
        <p:txBody>
          <a:bodyPr vert="horz" lIns="91440" tIns="45720" rIns="91440" bIns="45720" rtlCol="0" anchor="t">
            <a:normAutofit fontScale="62500" lnSpcReduction="20000"/>
          </a:bodyPr>
          <a:lstStyle/>
          <a:p>
            <a:r>
              <a:rPr lang="en-US" dirty="0"/>
              <a:t>The purpose of these slides is to serve as a resource that any radiation oncologist can use when speaking about the role of radiation therapy in treating lung cancer.</a:t>
            </a:r>
          </a:p>
          <a:p>
            <a:endParaRPr lang="en-US" dirty="0"/>
          </a:p>
          <a:p>
            <a:r>
              <a:rPr lang="en-US" dirty="0"/>
              <a:t>The target audience is residents/fellows in the fields of pulmonology, thoracic surgery and medical oncology. </a:t>
            </a:r>
          </a:p>
          <a:p>
            <a:pPr lvl="1"/>
            <a:r>
              <a:rPr lang="en-US" dirty="0"/>
              <a:t>However, any user is welcome to format the slides as needed to fit your target audience.  </a:t>
            </a:r>
          </a:p>
          <a:p>
            <a:endParaRPr lang="en-US" dirty="0"/>
          </a:p>
          <a:p>
            <a:r>
              <a:rPr lang="en-US" dirty="0"/>
              <a:t>Please ask attendees to complete either the pre-test or post-test so that we can assess the effectiveness of the slides. If you make significant changes to the content of the slides for your presentation, we prefer that you use the pre-test only. </a:t>
            </a:r>
            <a:r>
              <a:rPr lang="en-US" i="1" dirty="0"/>
              <a:t>Collected data is anonymous and will potentially be used for research purposes.</a:t>
            </a:r>
            <a:endParaRPr lang="en-US" dirty="0"/>
          </a:p>
          <a:p>
            <a:pPr lvl="1"/>
            <a:r>
              <a:rPr lang="en-US" dirty="0"/>
              <a:t>Pre-test link: </a:t>
            </a:r>
            <a:r>
              <a:rPr lang="en-US" u="sng" dirty="0">
                <a:hlinkClick r:id="rId3"/>
              </a:rPr>
              <a:t>https://is.gd/lung_pre1</a:t>
            </a:r>
            <a:br>
              <a:rPr lang="en-US" u="sng" dirty="0"/>
            </a:br>
            <a:r>
              <a:rPr lang="en-US" dirty="0"/>
              <a:t>Post-test link</a:t>
            </a:r>
            <a:r>
              <a:rPr lang="en-US"/>
              <a:t>: </a:t>
            </a:r>
            <a:r>
              <a:rPr lang="en-US" u="sng">
                <a:hlinkClick r:id="rId4"/>
              </a:rPr>
              <a:t>https://is.gd/lung_post1</a:t>
            </a:r>
            <a:endParaRPr lang="en-US" dirty="0"/>
          </a:p>
          <a:p>
            <a:pPr marL="0" indent="0">
              <a:buNone/>
            </a:pPr>
            <a:endParaRPr lang="en-US" dirty="0"/>
          </a:p>
          <a:p>
            <a:r>
              <a:rPr lang="en-US" dirty="0"/>
              <a:t>Primary Author(s): Malcolm Mattes, MD </a:t>
            </a:r>
          </a:p>
          <a:p>
            <a:r>
              <a:rPr lang="en-US" dirty="0"/>
              <a:t>Peer Reviewer(s): Shauna Campbell, DO; Skyler Johnson, MD;  Sabin B. </a:t>
            </a:r>
            <a:r>
              <a:rPr lang="en-US" dirty="0" err="1"/>
              <a:t>Motwani</a:t>
            </a:r>
            <a:r>
              <a:rPr lang="en-US" dirty="0"/>
              <a:t>, MD; </a:t>
            </a:r>
            <a:r>
              <a:rPr lang="en-US" dirty="0" err="1"/>
              <a:t>Akshar</a:t>
            </a:r>
            <a:r>
              <a:rPr lang="en-US" dirty="0"/>
              <a:t> Patel, MD; Abigail </a:t>
            </a:r>
            <a:r>
              <a:rPr lang="en-US" dirty="0" err="1"/>
              <a:t>Stockham</a:t>
            </a:r>
            <a:r>
              <a:rPr lang="en-US" dirty="0"/>
              <a:t>, MD; Stephen Rosenberg, MD; Mark Waddle, MD</a:t>
            </a:r>
          </a:p>
          <a:p>
            <a:r>
              <a:rPr lang="en-US" dirty="0"/>
              <a:t>Charles B. Simone, MD: ASTRO Lung Resource Panel</a:t>
            </a:r>
          </a:p>
          <a:p>
            <a:r>
              <a:rPr lang="en-US" dirty="0"/>
              <a:t>Additional Support: The ASTRO Communications Committee and ARRO Communications Subcommittee</a:t>
            </a:r>
          </a:p>
          <a:p>
            <a:endParaRPr lang="en-US" dirty="0"/>
          </a:p>
          <a:p>
            <a:r>
              <a:rPr lang="en-US" b="1" dirty="0"/>
              <a:t>Last updated in October 2019 </a:t>
            </a:r>
            <a:r>
              <a:rPr lang="en-US" dirty="0"/>
              <a:t>– newer data may impact the accuracy of the content of these slides</a:t>
            </a:r>
          </a:p>
          <a:p>
            <a:endParaRPr lang="en-US" dirty="0"/>
          </a:p>
        </p:txBody>
      </p:sp>
    </p:spTree>
    <p:extLst>
      <p:ext uri="{BB962C8B-B14F-4D97-AF65-F5344CB8AC3E}">
        <p14:creationId xmlns:p14="http://schemas.microsoft.com/office/powerpoint/2010/main" val="104981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12192000" cy="1143000"/>
          </a:xfrm>
          <a:prstGeom prst="rect">
            <a:avLst/>
          </a:prstGeom>
        </p:spPr>
        <p:txBody>
          <a:bodyPr>
            <a:noAutofit/>
          </a:bodyPr>
          <a:lstStyle/>
          <a:p>
            <a:pPr algn="ctr" defTabSz="457200"/>
            <a:r>
              <a:rPr lang="en-US" b="1" dirty="0">
                <a:solidFill>
                  <a:srgbClr val="002855"/>
                </a:solidFill>
                <a:cs typeface="Arial" panose="020B0604020202020204" pitchFamily="34" charset="0"/>
              </a:rPr>
              <a:t>Characterizing Tumor Motion with a 4-D CT</a:t>
            </a:r>
          </a:p>
        </p:txBody>
      </p:sp>
      <p:sp>
        <p:nvSpPr>
          <p:cNvPr id="12" name="Content Placeholder 2"/>
          <p:cNvSpPr>
            <a:spLocks noGrp="1"/>
          </p:cNvSpPr>
          <p:nvPr>
            <p:ph idx="4294967295"/>
          </p:nvPr>
        </p:nvSpPr>
        <p:spPr>
          <a:xfrm>
            <a:off x="775648" y="1143000"/>
            <a:ext cx="10482902" cy="2146087"/>
          </a:xfrm>
          <a:prstGeom prst="rect">
            <a:avLst/>
          </a:prstGeom>
        </p:spPr>
        <p:txBody>
          <a:bodyPr>
            <a:normAutofit/>
          </a:bodyPr>
          <a:lstStyle/>
          <a:p>
            <a:r>
              <a:rPr lang="en-US" dirty="0">
                <a:solidFill>
                  <a:schemeClr val="tx1">
                    <a:lumMod val="85000"/>
                    <a:lumOff val="15000"/>
                  </a:schemeClr>
                </a:solidFill>
                <a:latin typeface="Arial (Headings)"/>
                <a:ea typeface="Verdana" pitchFamily="34" charset="0"/>
                <a:cs typeface="Verdana" pitchFamily="34" charset="0"/>
              </a:rPr>
              <a:t>Infrared camera tracks the motion of a reflective marker, measuring respiratory patterns and excursion</a:t>
            </a:r>
          </a:p>
          <a:p>
            <a:pPr lvl="1"/>
            <a:r>
              <a:rPr lang="en-US" altLang="en-US" dirty="0">
                <a:latin typeface="Arial (Headings)"/>
              </a:rPr>
              <a:t>CT scan is correlated with respiratory trace </a:t>
            </a:r>
          </a:p>
          <a:p>
            <a:pPr lvl="1"/>
            <a:r>
              <a:rPr lang="en-US" altLang="en-US" dirty="0">
                <a:latin typeface="Arial (Headings)"/>
              </a:rPr>
              <a:t>Respiratory trace divided  into 8-10 respiratory “phases” </a:t>
            </a:r>
            <a:endParaRPr lang="en-US" b="0" i="0" u="none" dirty="0">
              <a:solidFill>
                <a:schemeClr val="tx1">
                  <a:lumMod val="85000"/>
                  <a:lumOff val="15000"/>
                </a:schemeClr>
              </a:solidFill>
              <a:effectLst/>
              <a:latin typeface="Arial (Headings)"/>
              <a:ea typeface="Verdana" pitchFamily="34" charset="0"/>
              <a:cs typeface="Verdana" pitchFamily="34" charset="0"/>
            </a:endParaRPr>
          </a:p>
        </p:txBody>
      </p:sp>
      <p:pic>
        <p:nvPicPr>
          <p:cNvPr id="7" name="Content Placeholder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54975" y="3569063"/>
            <a:ext cx="2603838" cy="2336962"/>
          </a:xfrm>
          <a:prstGeom prst="rect">
            <a:avLst/>
          </a:prstGeom>
          <a:noFill/>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1815" y="3541905"/>
            <a:ext cx="3871004" cy="2431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p:cNvSpPr>
            <a:spLocks noChangeArrowheads="1"/>
          </p:cNvSpPr>
          <p:nvPr/>
        </p:nvSpPr>
        <p:spPr bwMode="auto">
          <a:xfrm>
            <a:off x="775648" y="5677897"/>
            <a:ext cx="2209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solidFill>
                <a:srgbClr val="FF0000"/>
              </a:solidFill>
            </a:endParaRPr>
          </a:p>
          <a:p>
            <a:pPr eaLnBrk="1" hangingPunct="1"/>
            <a:r>
              <a:rPr lang="en-US" altLang="en-US" b="1" dirty="0">
                <a:solidFill>
                  <a:srgbClr val="FF0000"/>
                </a:solidFill>
              </a:rPr>
              <a:t>Infrared camera</a:t>
            </a:r>
            <a:endParaRPr lang="en-US" altLang="en-US" dirty="0">
              <a:solidFill>
                <a:srgbClr val="FF0000"/>
              </a:solidFill>
            </a:endParaRPr>
          </a:p>
        </p:txBody>
      </p:sp>
      <p:sp>
        <p:nvSpPr>
          <p:cNvPr id="10" name="Rectangle 6"/>
          <p:cNvSpPr>
            <a:spLocks noChangeArrowheads="1"/>
          </p:cNvSpPr>
          <p:nvPr/>
        </p:nvSpPr>
        <p:spPr bwMode="auto">
          <a:xfrm>
            <a:off x="3543303" y="5687992"/>
            <a:ext cx="3886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solidFill>
                <a:srgbClr val="FF0000"/>
              </a:solidFill>
            </a:endParaRPr>
          </a:p>
          <a:p>
            <a:pPr eaLnBrk="1" hangingPunct="1"/>
            <a:r>
              <a:rPr lang="en-US" altLang="en-US" b="1" dirty="0">
                <a:solidFill>
                  <a:srgbClr val="FF0000"/>
                </a:solidFill>
              </a:rPr>
              <a:t>Reflective respiration monitor</a:t>
            </a:r>
            <a:endParaRPr lang="en-US" altLang="en-US" dirty="0">
              <a:solidFill>
                <a:srgbClr val="FF0000"/>
              </a:solidFill>
            </a:endParaRPr>
          </a:p>
        </p:txBody>
      </p:sp>
      <p:pic>
        <p:nvPicPr>
          <p:cNvPr id="14" name="Picture 13"/>
          <p:cNvPicPr>
            <a:picLocks noChangeAspect="1"/>
          </p:cNvPicPr>
          <p:nvPr/>
        </p:nvPicPr>
        <p:blipFill>
          <a:blip r:embed="rId5"/>
          <a:stretch>
            <a:fillRect/>
          </a:stretch>
        </p:blipFill>
        <p:spPr>
          <a:xfrm>
            <a:off x="8791605" y="2983894"/>
            <a:ext cx="3350806" cy="3547913"/>
          </a:xfrm>
          <a:prstGeom prst="rect">
            <a:avLst/>
          </a:prstGeom>
        </p:spPr>
      </p:pic>
      <p:sp>
        <p:nvSpPr>
          <p:cNvPr id="3" name="Down Arrow 2"/>
          <p:cNvSpPr/>
          <p:nvPr/>
        </p:nvSpPr>
        <p:spPr>
          <a:xfrm rot="16200000">
            <a:off x="7517402" y="4119694"/>
            <a:ext cx="1037374" cy="119766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9572927" y="5687992"/>
            <a:ext cx="2204128" cy="830997"/>
          </a:xfrm>
          <a:prstGeom prst="rect">
            <a:avLst/>
          </a:prstGeom>
          <a:noFill/>
        </p:spPr>
        <p:txBody>
          <a:bodyPr wrap="square" rtlCol="0">
            <a:spAutoFit/>
          </a:bodyPr>
          <a:lstStyle/>
          <a:p>
            <a:r>
              <a:rPr lang="en-US" sz="1600" b="1" dirty="0" err="1">
                <a:solidFill>
                  <a:schemeClr val="accent1">
                    <a:lumMod val="60000"/>
                    <a:lumOff val="40000"/>
                  </a:schemeClr>
                </a:solidFill>
              </a:rPr>
              <a:t>iGTV</a:t>
            </a:r>
            <a:r>
              <a:rPr lang="en-US" sz="1600" dirty="0"/>
              <a:t> </a:t>
            </a:r>
            <a:r>
              <a:rPr lang="en-US" sz="1600" dirty="0">
                <a:solidFill>
                  <a:schemeClr val="bg1">
                    <a:lumMod val="95000"/>
                  </a:schemeClr>
                </a:solidFill>
              </a:rPr>
              <a:t>= envelope of respiratory motion of </a:t>
            </a:r>
            <a:r>
              <a:rPr lang="en-US" sz="1600" dirty="0">
                <a:solidFill>
                  <a:srgbClr val="FF0000"/>
                </a:solidFill>
              </a:rPr>
              <a:t>Gross Tumor Volume</a:t>
            </a:r>
          </a:p>
        </p:txBody>
      </p:sp>
    </p:spTree>
    <p:extLst>
      <p:ext uri="{BB962C8B-B14F-4D97-AF65-F5344CB8AC3E}">
        <p14:creationId xmlns:p14="http://schemas.microsoft.com/office/powerpoint/2010/main" val="3763832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noAutofit/>
          </a:bodyPr>
          <a:lstStyle/>
          <a:p>
            <a:r>
              <a:rPr lang="en-US" b="1" dirty="0">
                <a:latin typeface="Arial" panose="020B0604020202020204" pitchFamily="34" charset="0"/>
                <a:cs typeface="Arial" panose="020B0604020202020204" pitchFamily="34" charset="0"/>
              </a:rPr>
              <a:t>Respiratory Motion Management</a:t>
            </a:r>
          </a:p>
        </p:txBody>
      </p:sp>
      <p:sp>
        <p:nvSpPr>
          <p:cNvPr id="3" name="Content Placeholder 2"/>
          <p:cNvSpPr>
            <a:spLocks noGrp="1"/>
          </p:cNvSpPr>
          <p:nvPr>
            <p:ph idx="1"/>
          </p:nvPr>
        </p:nvSpPr>
        <p:spPr>
          <a:xfrm>
            <a:off x="323850" y="1600201"/>
            <a:ext cx="6397592" cy="4676774"/>
          </a:xfrm>
        </p:spPr>
        <p:txBody>
          <a:bodyPr/>
          <a:lstStyle/>
          <a:p>
            <a:pPr marL="0" indent="0">
              <a:buNone/>
            </a:pPr>
            <a:r>
              <a:rPr lang="en-US" sz="1800" b="1" dirty="0">
                <a:latin typeface="+mj-lt"/>
                <a:ea typeface="Verdana" panose="020B0604030504040204" pitchFamily="34" charset="0"/>
                <a:cs typeface="Verdana" panose="020B0604030504040204" pitchFamily="34" charset="0"/>
              </a:rPr>
              <a:t>Conventional (ITV-based)</a:t>
            </a:r>
          </a:p>
          <a:p>
            <a:pPr lvl="1"/>
            <a:r>
              <a:rPr lang="en-US" sz="1600" dirty="0">
                <a:latin typeface="+mj-lt"/>
                <a:ea typeface="Verdana" panose="020B0604030504040204" pitchFamily="34" charset="0"/>
                <a:cs typeface="Verdana" panose="020B0604030504040204" pitchFamily="34" charset="0"/>
              </a:rPr>
              <a:t>Contour and treat full tumor ROM</a:t>
            </a:r>
            <a:r>
              <a:rPr lang="en-US" sz="1400" dirty="0">
                <a:latin typeface="+mj-lt"/>
                <a:ea typeface="Verdana" panose="020B0604030504040204" pitchFamily="34" charset="0"/>
                <a:cs typeface="Verdana" panose="020B0604030504040204" pitchFamily="34" charset="0"/>
              </a:rPr>
              <a:t> </a:t>
            </a:r>
            <a:br>
              <a:rPr lang="en-US" sz="1400" dirty="0">
                <a:latin typeface="+mj-lt"/>
                <a:ea typeface="Verdana" panose="020B0604030504040204" pitchFamily="34" charset="0"/>
                <a:cs typeface="Verdana" panose="020B0604030504040204" pitchFamily="34" charset="0"/>
              </a:rPr>
            </a:br>
            <a:endParaRPr lang="en-US" sz="1400" dirty="0">
              <a:latin typeface="+mj-lt"/>
              <a:ea typeface="Verdana" panose="020B0604030504040204" pitchFamily="34" charset="0"/>
              <a:cs typeface="Verdana" panose="020B0604030504040204" pitchFamily="34" charset="0"/>
            </a:endParaRPr>
          </a:p>
          <a:p>
            <a:pPr marL="0" indent="0">
              <a:buNone/>
            </a:pPr>
            <a:r>
              <a:rPr lang="en-US" sz="1800" b="1" dirty="0">
                <a:latin typeface="+mj-lt"/>
                <a:ea typeface="Verdana" panose="020B0604030504040204" pitchFamily="34" charset="0"/>
                <a:cs typeface="Verdana" panose="020B0604030504040204" pitchFamily="34" charset="0"/>
              </a:rPr>
              <a:t>Accelerator beam gating</a:t>
            </a:r>
          </a:p>
          <a:p>
            <a:pPr lvl="1"/>
            <a:r>
              <a:rPr lang="en-US" sz="1600" dirty="0">
                <a:latin typeface="+mj-lt"/>
                <a:ea typeface="Verdana" panose="020B0604030504040204" pitchFamily="34" charset="0"/>
                <a:cs typeface="Verdana" panose="020B0604030504040204" pitchFamily="34" charset="0"/>
              </a:rPr>
              <a:t>Patient breathes normally; beam only on while patient is in a certain phase of the respiratory cycle</a:t>
            </a:r>
            <a:br>
              <a:rPr lang="en-US" sz="1600" dirty="0">
                <a:latin typeface="+mj-lt"/>
                <a:ea typeface="Verdana" panose="020B0604030504040204" pitchFamily="34" charset="0"/>
                <a:cs typeface="Verdana" panose="020B0604030504040204" pitchFamily="34" charset="0"/>
              </a:rPr>
            </a:br>
            <a:endParaRPr lang="en-US" sz="1600" dirty="0">
              <a:latin typeface="+mj-lt"/>
              <a:ea typeface="Verdana" panose="020B0604030504040204" pitchFamily="34" charset="0"/>
              <a:cs typeface="Verdana" panose="020B0604030504040204" pitchFamily="34" charset="0"/>
            </a:endParaRPr>
          </a:p>
          <a:p>
            <a:pPr marL="0" indent="0">
              <a:buNone/>
            </a:pPr>
            <a:r>
              <a:rPr lang="en-US" sz="1800" b="1" dirty="0">
                <a:latin typeface="+mj-lt"/>
                <a:ea typeface="Verdana" panose="020B0604030504040204" pitchFamily="34" charset="0"/>
                <a:cs typeface="Verdana" panose="020B0604030504040204" pitchFamily="34" charset="0"/>
              </a:rPr>
              <a:t>Active breathing control</a:t>
            </a:r>
          </a:p>
          <a:p>
            <a:pPr lvl="1"/>
            <a:r>
              <a:rPr lang="en-US" sz="1600" dirty="0">
                <a:latin typeface="+mj-lt"/>
                <a:ea typeface="Verdana" panose="020B0604030504040204" pitchFamily="34" charset="0"/>
                <a:cs typeface="Verdana" panose="020B0604030504040204" pitchFamily="34" charset="0"/>
              </a:rPr>
              <a:t>Patient holds breath in a certain position; beam only on in that phase of the respiratory cycle</a:t>
            </a:r>
            <a:br>
              <a:rPr lang="en-US" sz="1400" dirty="0">
                <a:latin typeface="+mj-lt"/>
                <a:ea typeface="Verdana" panose="020B0604030504040204" pitchFamily="34" charset="0"/>
                <a:cs typeface="Verdana" panose="020B0604030504040204" pitchFamily="34" charset="0"/>
              </a:rPr>
            </a:br>
            <a:endParaRPr lang="en-US" sz="1400" dirty="0">
              <a:latin typeface="+mj-lt"/>
              <a:ea typeface="Verdana" panose="020B0604030504040204" pitchFamily="34" charset="0"/>
              <a:cs typeface="Verdana" panose="020B0604030504040204" pitchFamily="34" charset="0"/>
            </a:endParaRPr>
          </a:p>
          <a:p>
            <a:pPr marL="0" indent="0">
              <a:buNone/>
            </a:pPr>
            <a:r>
              <a:rPr lang="en-US" sz="1800" b="1" dirty="0">
                <a:latin typeface="+mj-lt"/>
                <a:ea typeface="Verdana" panose="020B0604030504040204" pitchFamily="34" charset="0"/>
                <a:cs typeface="Verdana" panose="020B0604030504040204" pitchFamily="34" charset="0"/>
              </a:rPr>
              <a:t>Dynamic tumor tracking</a:t>
            </a:r>
          </a:p>
          <a:p>
            <a:pPr lvl="1"/>
            <a:r>
              <a:rPr lang="en-US" sz="1600" dirty="0">
                <a:latin typeface="+mj-lt"/>
                <a:ea typeface="Verdana" panose="020B0604030504040204" pitchFamily="34" charset="0"/>
                <a:cs typeface="Verdana" panose="020B0604030504040204" pitchFamily="34" charset="0"/>
              </a:rPr>
              <a:t>Patient breathes normally; tumor is tracked; beam always on and moves with tumor</a:t>
            </a:r>
            <a:endParaRPr lang="en-US" sz="1600" dirty="0">
              <a:latin typeface="+mj-lt"/>
            </a:endParaRPr>
          </a:p>
        </p:txBody>
      </p:sp>
      <p:pic>
        <p:nvPicPr>
          <p:cNvPr id="4" name="Picture 3"/>
          <p:cNvPicPr>
            <a:picLocks noChangeAspect="1"/>
          </p:cNvPicPr>
          <p:nvPr/>
        </p:nvPicPr>
        <p:blipFill>
          <a:blip r:embed="rId2"/>
          <a:stretch>
            <a:fillRect/>
          </a:stretch>
        </p:blipFill>
        <p:spPr>
          <a:xfrm>
            <a:off x="6872450" y="1600201"/>
            <a:ext cx="5127044" cy="3270182"/>
          </a:xfrm>
          <a:prstGeom prst="rect">
            <a:avLst/>
          </a:prstGeom>
        </p:spPr>
      </p:pic>
      <p:sp>
        <p:nvSpPr>
          <p:cNvPr id="7" name="Content Placeholder 5"/>
          <p:cNvSpPr txBox="1">
            <a:spLocks/>
          </p:cNvSpPr>
          <p:nvPr/>
        </p:nvSpPr>
        <p:spPr>
          <a:xfrm>
            <a:off x="1981200" y="1447802"/>
            <a:ext cx="8229600" cy="419099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4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extBox 4"/>
          <p:cNvSpPr txBox="1"/>
          <p:nvPr/>
        </p:nvSpPr>
        <p:spPr>
          <a:xfrm>
            <a:off x="6872450" y="5327584"/>
            <a:ext cx="5127044" cy="1446550"/>
          </a:xfrm>
          <a:prstGeom prst="rect">
            <a:avLst/>
          </a:prstGeom>
          <a:noFill/>
        </p:spPr>
        <p:txBody>
          <a:bodyPr wrap="square" rtlCol="0">
            <a:spAutoFit/>
          </a:bodyPr>
          <a:lstStyle/>
          <a:p>
            <a:r>
              <a:rPr lang="en-US" sz="2200" dirty="0">
                <a:solidFill>
                  <a:srgbClr val="FF0000"/>
                </a:solidFill>
              </a:rPr>
              <a:t>Regardless of the motion management used, an additional “CTV/PTV” margin around our target is needed to ensure that we hit it. </a:t>
            </a:r>
          </a:p>
        </p:txBody>
      </p:sp>
    </p:spTree>
    <p:extLst>
      <p:ext uri="{BB962C8B-B14F-4D97-AF65-F5344CB8AC3E}">
        <p14:creationId xmlns:p14="http://schemas.microsoft.com/office/powerpoint/2010/main" val="1912084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5000" b="1" dirty="0"/>
              <a:t>Radiotherapy Toxicity</a:t>
            </a:r>
          </a:p>
        </p:txBody>
      </p:sp>
    </p:spTree>
    <p:extLst>
      <p:ext uri="{BB962C8B-B14F-4D97-AF65-F5344CB8AC3E}">
        <p14:creationId xmlns:p14="http://schemas.microsoft.com/office/powerpoint/2010/main" val="140219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793"/>
            <a:ext cx="12192000" cy="1143000"/>
          </a:xfrm>
        </p:spPr>
        <p:txBody>
          <a:bodyPr>
            <a:normAutofit/>
          </a:bodyPr>
          <a:lstStyle/>
          <a:p>
            <a:r>
              <a:rPr lang="en-US" b="1" dirty="0">
                <a:latin typeface="Arial" panose="020B0604020202020204" pitchFamily="34" charset="0"/>
                <a:cs typeface="Arial" panose="020B0604020202020204" pitchFamily="34" charset="0"/>
              </a:rPr>
              <a:t>Potential SBRT Toxicity Depends on Tumor Site</a:t>
            </a:r>
          </a:p>
        </p:txBody>
      </p:sp>
      <p:sp>
        <p:nvSpPr>
          <p:cNvPr id="4" name="Content Placeholder 3"/>
          <p:cNvSpPr>
            <a:spLocks noGrp="1"/>
          </p:cNvSpPr>
          <p:nvPr>
            <p:ph idx="1"/>
          </p:nvPr>
        </p:nvSpPr>
        <p:spPr>
          <a:xfrm>
            <a:off x="1593605" y="3806424"/>
            <a:ext cx="5499100" cy="1913730"/>
          </a:xfrm>
        </p:spPr>
        <p:txBody>
          <a:bodyPr>
            <a:normAutofit/>
          </a:bodyPr>
          <a:lstStyle/>
          <a:p>
            <a:r>
              <a:rPr lang="en-US" dirty="0"/>
              <a:t>Fatigue</a:t>
            </a:r>
          </a:p>
          <a:p>
            <a:r>
              <a:rPr lang="en-US" dirty="0"/>
              <a:t>Rib fracture, chest wall pain</a:t>
            </a:r>
          </a:p>
          <a:p>
            <a:r>
              <a:rPr lang="en-US" dirty="0"/>
              <a:t>Skin Erythema/fibrosis</a:t>
            </a:r>
          </a:p>
        </p:txBody>
      </p:sp>
      <p:pic>
        <p:nvPicPr>
          <p:cNvPr id="5" name="Picture 4"/>
          <p:cNvPicPr>
            <a:picLocks noChangeAspect="1"/>
          </p:cNvPicPr>
          <p:nvPr/>
        </p:nvPicPr>
        <p:blipFill>
          <a:blip r:embed="rId3"/>
          <a:stretch>
            <a:fillRect/>
          </a:stretch>
        </p:blipFill>
        <p:spPr>
          <a:xfrm>
            <a:off x="1593605" y="1164491"/>
            <a:ext cx="3118095" cy="2641933"/>
          </a:xfrm>
          <a:prstGeom prst="rect">
            <a:avLst/>
          </a:prstGeom>
        </p:spPr>
      </p:pic>
      <p:pic>
        <p:nvPicPr>
          <p:cNvPr id="6" name="Picture 5"/>
          <p:cNvPicPr>
            <a:picLocks noChangeAspect="1"/>
          </p:cNvPicPr>
          <p:nvPr/>
        </p:nvPicPr>
        <p:blipFill>
          <a:blip r:embed="rId4"/>
          <a:stretch>
            <a:fillRect/>
          </a:stretch>
        </p:blipFill>
        <p:spPr>
          <a:xfrm>
            <a:off x="6781800" y="1262688"/>
            <a:ext cx="4202696" cy="2490787"/>
          </a:xfrm>
          <a:prstGeom prst="rect">
            <a:avLst/>
          </a:prstGeom>
        </p:spPr>
      </p:pic>
      <p:sp>
        <p:nvSpPr>
          <p:cNvPr id="7" name="Content Placeholder 3"/>
          <p:cNvSpPr txBox="1">
            <a:spLocks/>
          </p:cNvSpPr>
          <p:nvPr/>
        </p:nvSpPr>
        <p:spPr>
          <a:xfrm>
            <a:off x="6977179" y="3806424"/>
            <a:ext cx="5788325" cy="2286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457200">
              <a:buClr>
                <a:srgbClr val="002855"/>
              </a:buClr>
              <a:buFont typeface="Arial"/>
              <a:buChar char="•"/>
            </a:pPr>
            <a:r>
              <a:rPr lang="en-US" sz="2800" dirty="0">
                <a:solidFill>
                  <a:srgbClr val="002855"/>
                </a:solidFill>
              </a:rPr>
              <a:t>Fatigue</a:t>
            </a:r>
          </a:p>
          <a:p>
            <a:pPr defTabSz="457200">
              <a:buClr>
                <a:srgbClr val="002855"/>
              </a:buClr>
              <a:buFont typeface="Arial"/>
              <a:buChar char="•"/>
            </a:pPr>
            <a:r>
              <a:rPr lang="en-US" sz="2800" dirty="0">
                <a:solidFill>
                  <a:srgbClr val="002855"/>
                </a:solidFill>
              </a:rPr>
              <a:t>Pneumonitis, atelectasis hemoptysis, fibrosis</a:t>
            </a:r>
          </a:p>
          <a:p>
            <a:pPr defTabSz="457200">
              <a:buClr>
                <a:srgbClr val="002855"/>
              </a:buClr>
              <a:buFont typeface="Arial"/>
              <a:buChar char="•"/>
            </a:pPr>
            <a:r>
              <a:rPr lang="en-US" sz="2800" dirty="0">
                <a:solidFill>
                  <a:srgbClr val="002855"/>
                </a:solidFill>
              </a:rPr>
              <a:t>Rib fracture, chest wall pain</a:t>
            </a:r>
          </a:p>
        </p:txBody>
      </p:sp>
      <p:sp>
        <p:nvSpPr>
          <p:cNvPr id="3" name="TextBox 2"/>
          <p:cNvSpPr txBox="1"/>
          <p:nvPr/>
        </p:nvSpPr>
        <p:spPr>
          <a:xfrm>
            <a:off x="251791" y="6146496"/>
            <a:ext cx="11688417" cy="523220"/>
          </a:xfrm>
          <a:prstGeom prst="rect">
            <a:avLst/>
          </a:prstGeom>
          <a:noFill/>
        </p:spPr>
        <p:txBody>
          <a:bodyPr wrap="square" rtlCol="0">
            <a:spAutoFit/>
          </a:bodyPr>
          <a:lstStyle/>
          <a:p>
            <a:r>
              <a:rPr lang="en-US" sz="2800" dirty="0">
                <a:solidFill>
                  <a:srgbClr val="FF0000"/>
                </a:solidFill>
              </a:rPr>
              <a:t>Risk of toxicity can be mitigated through risk-adapted dose-fractionation</a:t>
            </a:r>
          </a:p>
        </p:txBody>
      </p:sp>
    </p:spTree>
    <p:extLst>
      <p:ext uri="{BB962C8B-B14F-4D97-AF65-F5344CB8AC3E}">
        <p14:creationId xmlns:p14="http://schemas.microsoft.com/office/powerpoint/2010/main" val="3246035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844" y="0"/>
            <a:ext cx="10972800" cy="1143000"/>
          </a:xfrm>
        </p:spPr>
        <p:txBody>
          <a:bodyPr>
            <a:normAutofit/>
          </a:bodyPr>
          <a:lstStyle/>
          <a:p>
            <a:r>
              <a:rPr lang="en-US" b="1" dirty="0">
                <a:ea typeface="Verdana" pitchFamily="34" charset="0"/>
                <a:cs typeface="Verdana" pitchFamily="34" charset="0"/>
              </a:rPr>
              <a:t>3-D CRT/IMRT Toxicity</a:t>
            </a:r>
            <a:endParaRPr lang="en-US" dirty="0"/>
          </a:p>
        </p:txBody>
      </p:sp>
      <p:sp>
        <p:nvSpPr>
          <p:cNvPr id="3" name="Content Placeholder 2"/>
          <p:cNvSpPr>
            <a:spLocks noGrp="1"/>
          </p:cNvSpPr>
          <p:nvPr>
            <p:ph idx="1"/>
          </p:nvPr>
        </p:nvSpPr>
        <p:spPr>
          <a:xfrm>
            <a:off x="775252" y="1308650"/>
            <a:ext cx="10561983" cy="5191541"/>
          </a:xfrm>
        </p:spPr>
        <p:txBody>
          <a:bodyPr>
            <a:normAutofit fontScale="70000" lnSpcReduction="20000"/>
          </a:bodyPr>
          <a:lstStyle/>
          <a:p>
            <a:pPr lvl="0"/>
            <a:r>
              <a:rPr lang="en-US" dirty="0">
                <a:latin typeface="Verdana" panose="020B0604030504040204" pitchFamily="34" charset="0"/>
                <a:ea typeface="Verdana" panose="020B0604030504040204" pitchFamily="34" charset="0"/>
                <a:cs typeface="Verdana" panose="020B0604030504040204" pitchFamily="34" charset="0"/>
              </a:rPr>
              <a:t>Risk and severity of toxicities depends mainly on the location and size of primary tumor and involved lymph nodes, type of concurrent chemotherapy, performance status of patient and RT technique.</a:t>
            </a:r>
          </a:p>
          <a:p>
            <a:pPr lvl="0"/>
            <a:endParaRPr lang="en-US" dirty="0">
              <a:latin typeface="Verdana" panose="020B0604030504040204" pitchFamily="34" charset="0"/>
              <a:ea typeface="Verdana" panose="020B0604030504040204" pitchFamily="34" charset="0"/>
              <a:cs typeface="Verdana" panose="020B0604030504040204" pitchFamily="34" charset="0"/>
            </a:endParaRPr>
          </a:p>
          <a:p>
            <a:pPr lvl="0"/>
            <a:r>
              <a:rPr lang="en-US" b="1" dirty="0">
                <a:latin typeface="Verdana" panose="020B0604030504040204" pitchFamily="34" charset="0"/>
                <a:ea typeface="Verdana" panose="020B0604030504040204" pitchFamily="34" charset="0"/>
                <a:cs typeface="Verdana" panose="020B0604030504040204" pitchFamily="34" charset="0"/>
              </a:rPr>
              <a:t>Acute Toxicity:</a:t>
            </a:r>
          </a:p>
          <a:p>
            <a:pPr lvl="1"/>
            <a:r>
              <a:rPr lang="en-US" u="sng" dirty="0">
                <a:latin typeface="Verdana" panose="020B0604030504040204" pitchFamily="34" charset="0"/>
                <a:ea typeface="Verdana" panose="020B0604030504040204" pitchFamily="34" charset="0"/>
                <a:cs typeface="Verdana" panose="020B0604030504040204" pitchFamily="34" charset="0"/>
              </a:rPr>
              <a:t>Acute esophagitis:</a:t>
            </a:r>
          </a:p>
          <a:p>
            <a:pPr lvl="2"/>
            <a:r>
              <a:rPr lang="en-US" dirty="0">
                <a:latin typeface="Verdana" panose="020B0604030504040204" pitchFamily="34" charset="0"/>
                <a:ea typeface="Verdana" panose="020B0604030504040204" pitchFamily="34" charset="0"/>
                <a:cs typeface="Verdana" panose="020B0604030504040204" pitchFamily="34" charset="0"/>
              </a:rPr>
              <a:t>Starts 3-4 weeks into treatment</a:t>
            </a:r>
          </a:p>
          <a:p>
            <a:pPr lvl="2"/>
            <a:r>
              <a:rPr lang="en-US" dirty="0">
                <a:latin typeface="Verdana" panose="020B0604030504040204" pitchFamily="34" charset="0"/>
                <a:ea typeface="Verdana" panose="020B0604030504040204" pitchFamily="34" charset="0"/>
                <a:cs typeface="Verdana" panose="020B0604030504040204" pitchFamily="34" charset="0"/>
              </a:rPr>
              <a:t>Distinguish from thrush and acid reflux</a:t>
            </a:r>
          </a:p>
          <a:p>
            <a:pPr lvl="2"/>
            <a:r>
              <a:rPr lang="en-US" dirty="0">
                <a:latin typeface="Verdana" panose="020B0604030504040204" pitchFamily="34" charset="0"/>
                <a:ea typeface="Verdana" panose="020B0604030504040204" pitchFamily="34" charset="0"/>
                <a:cs typeface="Verdana" panose="020B0604030504040204" pitchFamily="34" charset="0"/>
              </a:rPr>
              <a:t>Treat with PPI, magic mouthwash (viscous lidocaine, Mylanta, Benadryl), analgesics ± </a:t>
            </a:r>
            <a:r>
              <a:rPr lang="en-US" dirty="0" err="1">
                <a:latin typeface="Verdana" panose="020B0604030504040204" pitchFamily="34" charset="0"/>
                <a:ea typeface="Verdana" panose="020B0604030504040204" pitchFamily="34" charset="0"/>
                <a:cs typeface="Verdana" panose="020B0604030504040204" pitchFamily="34" charset="0"/>
              </a:rPr>
              <a:t>Diflucan</a:t>
            </a:r>
            <a:endParaRPr lang="en-US" dirty="0">
              <a:latin typeface="Verdana" panose="020B0604030504040204" pitchFamily="34" charset="0"/>
              <a:ea typeface="Verdana" panose="020B0604030504040204" pitchFamily="34" charset="0"/>
              <a:cs typeface="Verdana" panose="020B0604030504040204" pitchFamily="34" charset="0"/>
            </a:endParaRPr>
          </a:p>
          <a:p>
            <a:pPr lvl="1"/>
            <a:endParaRPr lang="en-US" dirty="0">
              <a:latin typeface="Verdana" panose="020B0604030504040204" pitchFamily="34" charset="0"/>
              <a:ea typeface="Verdana" panose="020B0604030504040204" pitchFamily="34" charset="0"/>
              <a:cs typeface="Verdana" panose="020B0604030504040204" pitchFamily="34" charset="0"/>
            </a:endParaRPr>
          </a:p>
          <a:p>
            <a:pPr lvl="1"/>
            <a:r>
              <a:rPr lang="en-US" dirty="0">
                <a:latin typeface="Verdana" panose="020B0604030504040204" pitchFamily="34" charset="0"/>
                <a:ea typeface="Verdana" panose="020B0604030504040204" pitchFamily="34" charset="0"/>
                <a:cs typeface="Verdana" panose="020B0604030504040204" pitchFamily="34" charset="0"/>
              </a:rPr>
              <a:t>Fatigue: </a:t>
            </a:r>
          </a:p>
          <a:p>
            <a:pPr lvl="2"/>
            <a:r>
              <a:rPr lang="en-US" dirty="0">
                <a:latin typeface="Verdana" panose="020B0604030504040204" pitchFamily="34" charset="0"/>
                <a:ea typeface="Verdana" panose="020B0604030504040204" pitchFamily="34" charset="0"/>
                <a:cs typeface="Verdana" panose="020B0604030504040204" pitchFamily="34" charset="0"/>
              </a:rPr>
              <a:t>Treat with exercise and </a:t>
            </a:r>
            <a:r>
              <a:rPr lang="en-US" dirty="0" err="1">
                <a:latin typeface="Verdana" panose="020B0604030504040204" pitchFamily="34" charset="0"/>
                <a:ea typeface="Verdana" panose="020B0604030504040204" pitchFamily="34" charset="0"/>
                <a:cs typeface="Verdana" panose="020B0604030504040204" pitchFamily="34" charset="0"/>
              </a:rPr>
              <a:t>pulm</a:t>
            </a:r>
            <a:r>
              <a:rPr lang="en-US" dirty="0">
                <a:latin typeface="Verdana" panose="020B0604030504040204" pitchFamily="34" charset="0"/>
                <a:ea typeface="Verdana" panose="020B0604030504040204" pitchFamily="34" charset="0"/>
                <a:cs typeface="Verdana" panose="020B0604030504040204" pitchFamily="34" charset="0"/>
              </a:rPr>
              <a:t> rehab before, during and after Tx. </a:t>
            </a:r>
          </a:p>
          <a:p>
            <a:pPr lvl="2"/>
            <a:r>
              <a:rPr lang="en-US" dirty="0">
                <a:latin typeface="Verdana" panose="020B0604030504040204" pitchFamily="34" charset="0"/>
                <a:ea typeface="Verdana" panose="020B0604030504040204" pitchFamily="34" charset="0"/>
                <a:cs typeface="Verdana" panose="020B0604030504040204" pitchFamily="34" charset="0"/>
              </a:rPr>
              <a:t>Look for other treatable causes (anemia, depression, infection, etc.)</a:t>
            </a:r>
          </a:p>
          <a:p>
            <a:pPr lvl="1"/>
            <a:endParaRPr lang="en-US" dirty="0">
              <a:latin typeface="Verdana" panose="020B0604030504040204" pitchFamily="34" charset="0"/>
              <a:ea typeface="Verdana" panose="020B0604030504040204" pitchFamily="34" charset="0"/>
              <a:cs typeface="Verdana" panose="020B0604030504040204" pitchFamily="34" charset="0"/>
            </a:endParaRPr>
          </a:p>
          <a:p>
            <a:pPr lvl="1"/>
            <a:r>
              <a:rPr lang="en-US" dirty="0">
                <a:latin typeface="Verdana" panose="020B0604030504040204" pitchFamily="34" charset="0"/>
                <a:ea typeface="Verdana" panose="020B0604030504040204" pitchFamily="34" charset="0"/>
                <a:cs typeface="Verdana" panose="020B0604030504040204" pitchFamily="34" charset="0"/>
              </a:rPr>
              <a:t>Dry, nonproductive cough </a:t>
            </a:r>
          </a:p>
          <a:p>
            <a:pPr lvl="2"/>
            <a:r>
              <a:rPr lang="en-US" dirty="0">
                <a:latin typeface="Verdana" panose="020B0604030504040204" pitchFamily="34" charset="0"/>
                <a:ea typeface="Verdana" panose="020B0604030504040204" pitchFamily="34" charset="0"/>
                <a:cs typeface="Verdana" panose="020B0604030504040204" pitchFamily="34" charset="0"/>
              </a:rPr>
              <a:t>Effect in the trachea and or bronchi</a:t>
            </a:r>
          </a:p>
          <a:p>
            <a:pPr lvl="1"/>
            <a:endParaRPr lang="en-US" dirty="0">
              <a:latin typeface="Verdana" panose="020B0604030504040204" pitchFamily="34" charset="0"/>
              <a:ea typeface="Verdana" panose="020B0604030504040204" pitchFamily="34" charset="0"/>
              <a:cs typeface="Verdana" panose="020B0604030504040204" pitchFamily="34" charset="0"/>
            </a:endParaRPr>
          </a:p>
          <a:p>
            <a:pPr lvl="1"/>
            <a:r>
              <a:rPr lang="en-US" dirty="0">
                <a:latin typeface="Verdana" panose="020B0604030504040204" pitchFamily="34" charset="0"/>
                <a:ea typeface="Verdana" panose="020B0604030504040204" pitchFamily="34" charset="0"/>
                <a:cs typeface="Verdana" panose="020B0604030504040204" pitchFamily="34" charset="0"/>
              </a:rPr>
              <a:t>Skin desquamation/dermatitis</a:t>
            </a:r>
          </a:p>
        </p:txBody>
      </p:sp>
    </p:spTree>
    <p:extLst>
      <p:ext uri="{BB962C8B-B14F-4D97-AF65-F5344CB8AC3E}">
        <p14:creationId xmlns:p14="http://schemas.microsoft.com/office/powerpoint/2010/main" val="1700575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normAutofit/>
          </a:bodyPr>
          <a:lstStyle/>
          <a:p>
            <a:r>
              <a:rPr lang="en-US" b="1" dirty="0">
                <a:ea typeface="Verdana" pitchFamily="34" charset="0"/>
                <a:cs typeface="Verdana" pitchFamily="34" charset="0"/>
              </a:rPr>
              <a:t>Radiation Pneumonitis</a:t>
            </a:r>
            <a:endParaRPr lang="en-US" dirty="0"/>
          </a:p>
        </p:txBody>
      </p:sp>
      <p:sp>
        <p:nvSpPr>
          <p:cNvPr id="3" name="Content Placeholder 2"/>
          <p:cNvSpPr>
            <a:spLocks noGrp="1"/>
          </p:cNvSpPr>
          <p:nvPr>
            <p:ph idx="1"/>
          </p:nvPr>
        </p:nvSpPr>
        <p:spPr>
          <a:xfrm>
            <a:off x="609599" y="1142999"/>
            <a:ext cx="11092069" cy="5715001"/>
          </a:xfrm>
        </p:spPr>
        <p:txBody>
          <a:bodyPr>
            <a:normAutofit fontScale="77500" lnSpcReduction="20000"/>
          </a:bodyPr>
          <a:lstStyle/>
          <a:p>
            <a:r>
              <a:rPr lang="en-US" b="1" dirty="0">
                <a:latin typeface="+mj-lt"/>
                <a:ea typeface="Verdana" panose="020B0604030504040204" pitchFamily="34" charset="0"/>
                <a:cs typeface="Verdana" panose="020B0604030504040204" pitchFamily="34" charset="0"/>
              </a:rPr>
              <a:t>NOT an acute toxicity – a delayed/subacute toxicity</a:t>
            </a:r>
          </a:p>
          <a:p>
            <a:pPr lvl="1"/>
            <a:r>
              <a:rPr lang="en-US" b="1" dirty="0">
                <a:latin typeface="+mj-lt"/>
                <a:ea typeface="Verdana" panose="020B0604030504040204" pitchFamily="34" charset="0"/>
                <a:cs typeface="Verdana" panose="020B0604030504040204" pitchFamily="34" charset="0"/>
              </a:rPr>
              <a:t>Usually develops 1-12 </a:t>
            </a:r>
            <a:r>
              <a:rPr lang="en-US" b="1" dirty="0" err="1">
                <a:latin typeface="+mj-lt"/>
                <a:ea typeface="Verdana" panose="020B0604030504040204" pitchFamily="34" charset="0"/>
                <a:cs typeface="Verdana" panose="020B0604030504040204" pitchFamily="34" charset="0"/>
              </a:rPr>
              <a:t>mo</a:t>
            </a:r>
            <a:r>
              <a:rPr lang="en-US" b="1" dirty="0">
                <a:latin typeface="+mj-lt"/>
                <a:ea typeface="Verdana" panose="020B0604030504040204" pitchFamily="34" charset="0"/>
                <a:cs typeface="Verdana" panose="020B0604030504040204" pitchFamily="34" charset="0"/>
              </a:rPr>
              <a:t> after RT (median 3-6 </a:t>
            </a:r>
            <a:r>
              <a:rPr lang="en-US" b="1" dirty="0" err="1">
                <a:latin typeface="+mj-lt"/>
                <a:ea typeface="Verdana" panose="020B0604030504040204" pitchFamily="34" charset="0"/>
                <a:cs typeface="Verdana" panose="020B0604030504040204" pitchFamily="34" charset="0"/>
              </a:rPr>
              <a:t>mo</a:t>
            </a:r>
            <a:r>
              <a:rPr lang="en-US" b="1" dirty="0">
                <a:latin typeface="+mj-lt"/>
                <a:ea typeface="Verdana" panose="020B0604030504040204" pitchFamily="34" charset="0"/>
                <a:cs typeface="Verdana" panose="020B0604030504040204" pitchFamily="34" charset="0"/>
              </a:rPr>
              <a:t>)</a:t>
            </a:r>
          </a:p>
          <a:p>
            <a:r>
              <a:rPr lang="en-US" dirty="0">
                <a:latin typeface="+mj-lt"/>
                <a:ea typeface="Verdana" panose="020B0604030504040204" pitchFamily="34" charset="0"/>
                <a:cs typeface="Verdana" panose="020B0604030504040204" pitchFamily="34" charset="0"/>
              </a:rPr>
              <a:t>Radiographic pneumonitis (grade 1) is common (~66%)</a:t>
            </a:r>
          </a:p>
          <a:p>
            <a:r>
              <a:rPr lang="en-US" dirty="0">
                <a:latin typeface="+mj-lt"/>
                <a:ea typeface="Verdana" panose="020B0604030504040204" pitchFamily="34" charset="0"/>
                <a:cs typeface="Verdana" panose="020B0604030504040204" pitchFamily="34" charset="0"/>
              </a:rPr>
              <a:t>Clinic symptoms (grade 2+) are less common (10-20%)</a:t>
            </a:r>
          </a:p>
          <a:p>
            <a:pPr lvl="1"/>
            <a:r>
              <a:rPr lang="en-US" dirty="0">
                <a:latin typeface="+mj-lt"/>
                <a:ea typeface="Verdana" panose="020B0604030504040204" pitchFamily="34" charset="0"/>
                <a:cs typeface="Verdana" panose="020B0604030504040204" pitchFamily="34" charset="0"/>
              </a:rPr>
              <a:t>Nonproductive cough, DOE, chest pain, malaise, +/- fever</a:t>
            </a:r>
          </a:p>
          <a:p>
            <a:r>
              <a:rPr lang="en-US" dirty="0">
                <a:latin typeface="+mj-lt"/>
                <a:ea typeface="Verdana" panose="020B0604030504040204" pitchFamily="34" charset="0"/>
                <a:cs typeface="Verdana" panose="020B0604030504040204" pitchFamily="34" charset="0"/>
              </a:rPr>
              <a:t>CT may show patchy alveolar ground glass or consolidative opacities</a:t>
            </a:r>
          </a:p>
          <a:p>
            <a:r>
              <a:rPr lang="en-US" dirty="0">
                <a:latin typeface="+mj-lt"/>
                <a:ea typeface="Verdana" panose="020B0604030504040204" pitchFamily="34" charset="0"/>
                <a:cs typeface="Verdana" panose="020B0604030504040204" pitchFamily="34" charset="0"/>
              </a:rPr>
              <a:t>PET may show some metabolic activity</a:t>
            </a:r>
          </a:p>
          <a:p>
            <a:endParaRPr lang="en-US" dirty="0">
              <a:latin typeface="+mj-lt"/>
              <a:ea typeface="Verdana" panose="020B0604030504040204" pitchFamily="34" charset="0"/>
              <a:cs typeface="Verdana" panose="020B0604030504040204" pitchFamily="34" charset="0"/>
            </a:endParaRPr>
          </a:p>
          <a:p>
            <a:endParaRPr lang="en-US" dirty="0">
              <a:latin typeface="+mj-lt"/>
              <a:ea typeface="Verdana" panose="020B0604030504040204" pitchFamily="34" charset="0"/>
              <a:cs typeface="Verdana" panose="020B0604030504040204" pitchFamily="34" charset="0"/>
            </a:endParaRPr>
          </a:p>
          <a:p>
            <a:endParaRPr lang="en-US" dirty="0">
              <a:latin typeface="+mj-lt"/>
              <a:ea typeface="Verdana" panose="020B0604030504040204" pitchFamily="34" charset="0"/>
              <a:cs typeface="Verdana" panose="020B0604030504040204" pitchFamily="34" charset="0"/>
            </a:endParaRPr>
          </a:p>
          <a:p>
            <a:endParaRPr lang="en-US" dirty="0">
              <a:latin typeface="+mj-lt"/>
              <a:ea typeface="Verdana" panose="020B0604030504040204" pitchFamily="34" charset="0"/>
              <a:cs typeface="Verdana" panose="020B0604030504040204" pitchFamily="34" charset="0"/>
            </a:endParaRPr>
          </a:p>
          <a:p>
            <a:endParaRPr lang="en-US" dirty="0">
              <a:latin typeface="+mj-lt"/>
              <a:ea typeface="Verdana" panose="020B0604030504040204" pitchFamily="34" charset="0"/>
              <a:cs typeface="Verdana" panose="020B0604030504040204" pitchFamily="34" charset="0"/>
            </a:endParaRPr>
          </a:p>
          <a:p>
            <a:endParaRPr lang="en-US" dirty="0">
              <a:latin typeface="+mj-lt"/>
              <a:ea typeface="Verdana" panose="020B0604030504040204" pitchFamily="34" charset="0"/>
              <a:cs typeface="Verdana" panose="020B0604030504040204" pitchFamily="34" charset="0"/>
            </a:endParaRPr>
          </a:p>
          <a:p>
            <a:pPr marL="0" indent="0">
              <a:buNone/>
            </a:pPr>
            <a:endParaRPr lang="en-US" dirty="0">
              <a:latin typeface="+mj-lt"/>
              <a:ea typeface="Verdana" panose="020B0604030504040204" pitchFamily="34" charset="0"/>
              <a:cs typeface="Verdana" panose="020B0604030504040204" pitchFamily="34" charset="0"/>
            </a:endParaRPr>
          </a:p>
          <a:p>
            <a:endParaRPr lang="en-US" dirty="0">
              <a:latin typeface="+mj-lt"/>
              <a:ea typeface="Verdana" panose="020B0604030504040204" pitchFamily="34" charset="0"/>
              <a:cs typeface="Verdana" panose="020B0604030504040204" pitchFamily="34" charset="0"/>
            </a:endParaRPr>
          </a:p>
          <a:p>
            <a:r>
              <a:rPr lang="en-US" dirty="0">
                <a:latin typeface="+mj-lt"/>
                <a:ea typeface="Verdana" panose="020B0604030504040204" pitchFamily="34" charset="0"/>
                <a:cs typeface="Verdana" panose="020B0604030504040204" pitchFamily="34" charset="0"/>
              </a:rPr>
              <a:t>Symptoms are usually self limiting, but can be alleviated with prednisone 1 mg/kg/d (up to 60mg daily) for 2 weeks </a:t>
            </a:r>
            <a:r>
              <a:rPr lang="en-US" dirty="0">
                <a:latin typeface="+mj-lt"/>
                <a:ea typeface="Verdana" panose="020B0604030504040204" pitchFamily="34" charset="0"/>
                <a:cs typeface="Verdana" panose="020B0604030504040204" pitchFamily="34" charset="0"/>
                <a:sym typeface="Wingdings" panose="05000000000000000000" pitchFamily="2" charset="2"/>
              </a:rPr>
              <a:t></a:t>
            </a:r>
            <a:r>
              <a:rPr lang="en-US" dirty="0">
                <a:latin typeface="+mj-lt"/>
                <a:ea typeface="Verdana" panose="020B0604030504040204" pitchFamily="34" charset="0"/>
                <a:cs typeface="Verdana" panose="020B0604030504040204" pitchFamily="34" charset="0"/>
              </a:rPr>
              <a:t> gradual taper over 3-12 weeks </a:t>
            </a:r>
          </a:p>
        </p:txBody>
      </p:sp>
      <p:pic>
        <p:nvPicPr>
          <p:cNvPr id="4" name="Picture 3"/>
          <p:cNvPicPr>
            <a:picLocks noChangeAspect="1"/>
          </p:cNvPicPr>
          <p:nvPr/>
        </p:nvPicPr>
        <p:blipFill>
          <a:blip r:embed="rId3"/>
          <a:stretch>
            <a:fillRect/>
          </a:stretch>
        </p:blipFill>
        <p:spPr>
          <a:xfrm>
            <a:off x="2027582" y="3436200"/>
            <a:ext cx="3341770" cy="2519802"/>
          </a:xfrm>
          <a:prstGeom prst="rect">
            <a:avLst/>
          </a:prstGeom>
        </p:spPr>
      </p:pic>
      <p:pic>
        <p:nvPicPr>
          <p:cNvPr id="5" name="Picture 4"/>
          <p:cNvPicPr>
            <a:picLocks noChangeAspect="1"/>
          </p:cNvPicPr>
          <p:nvPr/>
        </p:nvPicPr>
        <p:blipFill>
          <a:blip r:embed="rId4"/>
          <a:stretch>
            <a:fillRect/>
          </a:stretch>
        </p:blipFill>
        <p:spPr>
          <a:xfrm>
            <a:off x="5512534" y="3431024"/>
            <a:ext cx="3682260" cy="2524978"/>
          </a:xfrm>
          <a:prstGeom prst="rect">
            <a:avLst/>
          </a:prstGeom>
        </p:spPr>
      </p:pic>
    </p:spTree>
    <p:extLst>
      <p:ext uri="{BB962C8B-B14F-4D97-AF65-F5344CB8AC3E}">
        <p14:creationId xmlns:p14="http://schemas.microsoft.com/office/powerpoint/2010/main" val="1911067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853" y="0"/>
            <a:ext cx="10972800" cy="1143000"/>
          </a:xfrm>
        </p:spPr>
        <p:txBody>
          <a:bodyPr>
            <a:normAutofit/>
          </a:bodyPr>
          <a:lstStyle/>
          <a:p>
            <a:r>
              <a:rPr lang="en-US" b="1" dirty="0">
                <a:ea typeface="Verdana" pitchFamily="34" charset="0"/>
                <a:cs typeface="Verdana" pitchFamily="34" charset="0"/>
              </a:rPr>
              <a:t>Late Radiation Toxicity</a:t>
            </a:r>
            <a:endParaRPr lang="en-US" dirty="0"/>
          </a:p>
        </p:txBody>
      </p:sp>
      <p:sp>
        <p:nvSpPr>
          <p:cNvPr id="3" name="Content Placeholder 2"/>
          <p:cNvSpPr>
            <a:spLocks noGrp="1"/>
          </p:cNvSpPr>
          <p:nvPr>
            <p:ph idx="1"/>
          </p:nvPr>
        </p:nvSpPr>
        <p:spPr>
          <a:xfrm>
            <a:off x="397565" y="1337780"/>
            <a:ext cx="6155635" cy="4665455"/>
          </a:xfrm>
        </p:spPr>
        <p:txBody>
          <a:bodyPr>
            <a:normAutofit fontScale="70000" lnSpcReduction="20000"/>
          </a:bodyPr>
          <a:lstStyle/>
          <a:p>
            <a:r>
              <a:rPr lang="en-US" b="1" dirty="0">
                <a:latin typeface="Verdana" panose="020B0604030504040204" pitchFamily="34" charset="0"/>
                <a:ea typeface="Verdana" panose="020B0604030504040204" pitchFamily="34" charset="0"/>
                <a:cs typeface="Verdana" panose="020B0604030504040204" pitchFamily="34" charset="0"/>
              </a:rPr>
              <a:t>Lung Fibrosis: </a:t>
            </a:r>
            <a:endParaRPr lang="en-US" dirty="0">
              <a:latin typeface="Verdana" panose="020B0604030504040204" pitchFamily="34" charset="0"/>
              <a:ea typeface="Verdana" panose="020B0604030504040204" pitchFamily="34" charset="0"/>
              <a:cs typeface="Verdana" panose="020B0604030504040204" pitchFamily="34" charset="0"/>
            </a:endParaRPr>
          </a:p>
          <a:p>
            <a:pPr lvl="1"/>
            <a:r>
              <a:rPr lang="en-US" dirty="0">
                <a:latin typeface="Verdana" panose="020B0604030504040204" pitchFamily="34" charset="0"/>
                <a:ea typeface="Verdana" panose="020B0604030504040204" pitchFamily="34" charset="0"/>
                <a:cs typeface="Verdana" panose="020B0604030504040204" pitchFamily="34" charset="0"/>
              </a:rPr>
              <a:t>Often occurs in areas of prior subacute pneumonitis and high radiation dose region.</a:t>
            </a:r>
          </a:p>
          <a:p>
            <a:pPr lvl="1"/>
            <a:r>
              <a:rPr lang="en-US" dirty="0">
                <a:latin typeface="Verdana" panose="020B0604030504040204" pitchFamily="34" charset="0"/>
                <a:ea typeface="Verdana" panose="020B0604030504040204" pitchFamily="34" charset="0"/>
                <a:cs typeface="Verdana" panose="020B0604030504040204" pitchFamily="34" charset="0"/>
              </a:rPr>
              <a:t>Imaging: A </a:t>
            </a:r>
            <a:r>
              <a:rPr lang="en-US" b="1" dirty="0">
                <a:latin typeface="Verdana" panose="020B0604030504040204" pitchFamily="34" charset="0"/>
                <a:ea typeface="Verdana" panose="020B0604030504040204" pitchFamily="34" charset="0"/>
                <a:cs typeface="Verdana" panose="020B0604030504040204" pitchFamily="34" charset="0"/>
              </a:rPr>
              <a:t>visible line </a:t>
            </a:r>
            <a:r>
              <a:rPr lang="en-US" dirty="0">
                <a:latin typeface="Verdana" panose="020B0604030504040204" pitchFamily="34" charset="0"/>
                <a:ea typeface="Verdana" panose="020B0604030504040204" pitchFamily="34" charset="0"/>
                <a:cs typeface="Verdana" panose="020B0604030504040204" pitchFamily="34" charset="0"/>
              </a:rPr>
              <a:t>that correlates to </a:t>
            </a:r>
            <a:r>
              <a:rPr lang="en-US" dirty="0" err="1">
                <a:latin typeface="Verdana" panose="020B0604030504040204" pitchFamily="34" charset="0"/>
                <a:ea typeface="Verdana" panose="020B0604030504040204" pitchFamily="34" charset="0"/>
                <a:cs typeface="Verdana" panose="020B0604030504040204" pitchFamily="34" charset="0"/>
              </a:rPr>
              <a:t>isodose</a:t>
            </a:r>
            <a:r>
              <a:rPr lang="en-US" dirty="0">
                <a:latin typeface="Verdana" panose="020B0604030504040204" pitchFamily="34" charset="0"/>
                <a:ea typeface="Verdana" panose="020B0604030504040204" pitchFamily="34" charset="0"/>
                <a:cs typeface="Verdana" panose="020B0604030504040204" pitchFamily="34" charset="0"/>
              </a:rPr>
              <a:t> distribution is diagnostic</a:t>
            </a:r>
          </a:p>
          <a:p>
            <a:pPr lvl="1"/>
            <a:r>
              <a:rPr lang="en-US" dirty="0">
                <a:latin typeface="Verdana" panose="020B0604030504040204" pitchFamily="34" charset="0"/>
                <a:ea typeface="Verdana" panose="020B0604030504040204" pitchFamily="34" charset="0"/>
                <a:cs typeface="Verdana" panose="020B0604030504040204" pitchFamily="34" charset="0"/>
              </a:rPr>
              <a:t>Can </a:t>
            </a:r>
            <a:r>
              <a:rPr lang="en-US" dirty="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a:t>
            </a:r>
            <a:r>
              <a:rPr lang="en-US" dirty="0">
                <a:latin typeface="Verdana" panose="020B0604030504040204" pitchFamily="34" charset="0"/>
                <a:ea typeface="Verdana" panose="020B0604030504040204" pitchFamily="34" charset="0"/>
                <a:cs typeface="Verdana" panose="020B0604030504040204" pitchFamily="34" charset="0"/>
              </a:rPr>
              <a:t> major QOL impact</a:t>
            </a:r>
          </a:p>
          <a:p>
            <a:pPr lvl="1"/>
            <a:r>
              <a:rPr lang="en-US" dirty="0">
                <a:latin typeface="Verdana" panose="020B0604030504040204" pitchFamily="34" charset="0"/>
                <a:ea typeface="Verdana" panose="020B0604030504040204" pitchFamily="34" charset="0"/>
                <a:cs typeface="Verdana" panose="020B0604030504040204" pitchFamily="34" charset="0"/>
              </a:rPr>
              <a:t>No treatment (? prevention)</a:t>
            </a:r>
          </a:p>
          <a:p>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a:latin typeface="Verdana" panose="020B0604030504040204" pitchFamily="34" charset="0"/>
                <a:ea typeface="Verdana" panose="020B0604030504040204" pitchFamily="34" charset="0"/>
                <a:cs typeface="Verdana" panose="020B0604030504040204" pitchFamily="34" charset="0"/>
              </a:rPr>
              <a:t>Rib fracture (2-3%)</a:t>
            </a:r>
          </a:p>
          <a:p>
            <a:pPr lvl="1"/>
            <a:r>
              <a:rPr lang="en-US" u="sng" dirty="0">
                <a:latin typeface="Verdana" panose="020B0604030504040204" pitchFamily="34" charset="0"/>
                <a:ea typeface="Verdana" panose="020B0604030504040204" pitchFamily="34" charset="0"/>
                <a:cs typeface="Verdana" panose="020B0604030504040204" pitchFamily="34" charset="0"/>
              </a:rPr>
              <a:t>in high dose area</a:t>
            </a:r>
            <a:endParaRPr lang="en-US" dirty="0">
              <a:latin typeface="Verdana" panose="020B0604030504040204" pitchFamily="34" charset="0"/>
              <a:ea typeface="Verdana" panose="020B0604030504040204" pitchFamily="34" charset="0"/>
              <a:cs typeface="Verdana" panose="020B0604030504040204" pitchFamily="34" charset="0"/>
            </a:endParaRPr>
          </a:p>
          <a:p>
            <a:pPr lvl="1"/>
            <a:r>
              <a:rPr lang="en-US" dirty="0">
                <a:latin typeface="Verdana" panose="020B0604030504040204" pitchFamily="34" charset="0"/>
                <a:ea typeface="Verdana" panose="020B0604030504040204" pitchFamily="34" charset="0"/>
                <a:cs typeface="Verdana" panose="020B0604030504040204" pitchFamily="34" charset="0"/>
              </a:rPr>
              <a:t>median </a:t>
            </a:r>
            <a:r>
              <a:rPr lang="en-US" u="sng" dirty="0">
                <a:latin typeface="Verdana" panose="020B0604030504040204" pitchFamily="34" charset="0"/>
                <a:ea typeface="Verdana" panose="020B0604030504040204" pitchFamily="34" charset="0"/>
                <a:cs typeface="Verdana" panose="020B0604030504040204" pitchFamily="34" charset="0"/>
              </a:rPr>
              <a:t>18mo</a:t>
            </a:r>
            <a:r>
              <a:rPr lang="en-US" dirty="0">
                <a:latin typeface="Verdana" panose="020B0604030504040204" pitchFamily="34" charset="0"/>
                <a:ea typeface="Verdana" panose="020B0604030504040204" pitchFamily="34" charset="0"/>
                <a:cs typeface="Verdana" panose="020B0604030504040204" pitchFamily="34" charset="0"/>
              </a:rPr>
              <a:t> after </a:t>
            </a:r>
            <a:r>
              <a:rPr lang="en-US" dirty="0" err="1">
                <a:latin typeface="Verdana" panose="020B0604030504040204" pitchFamily="34" charset="0"/>
                <a:ea typeface="Verdana" panose="020B0604030504040204" pitchFamily="34" charset="0"/>
                <a:cs typeface="Verdana" panose="020B0604030504040204" pitchFamily="34" charset="0"/>
              </a:rPr>
              <a:t>Tx</a:t>
            </a:r>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a:latin typeface="Verdana" panose="020B0604030504040204" pitchFamily="34" charset="0"/>
                <a:ea typeface="Verdana" panose="020B0604030504040204" pitchFamily="34" charset="0"/>
                <a:cs typeface="Verdana" panose="020B0604030504040204" pitchFamily="34" charset="0"/>
              </a:rPr>
              <a:t>Esophageal Stricture (1-2%)</a:t>
            </a:r>
          </a:p>
          <a:p>
            <a:pPr lvl="1"/>
            <a:r>
              <a:rPr lang="en-US" dirty="0">
                <a:latin typeface="Verdana" panose="020B0604030504040204" pitchFamily="34" charset="0"/>
                <a:ea typeface="Verdana" panose="020B0604030504040204" pitchFamily="34" charset="0"/>
                <a:cs typeface="Verdana" panose="020B0604030504040204" pitchFamily="34" charset="0"/>
              </a:rPr>
              <a:t>Can occur 3-4 years s/p RT</a:t>
            </a:r>
          </a:p>
          <a:p>
            <a:pPr lvl="1"/>
            <a:r>
              <a:rPr lang="en-US" dirty="0">
                <a:latin typeface="Verdana" panose="020B0604030504040204" pitchFamily="34" charset="0"/>
                <a:ea typeface="Verdana" panose="020B0604030504040204" pitchFamily="34" charset="0"/>
                <a:cs typeface="Verdana" panose="020B0604030504040204" pitchFamily="34" charset="0"/>
              </a:rPr>
              <a:t>Treated with dilation</a:t>
            </a:r>
          </a:p>
          <a:p>
            <a:r>
              <a:rPr lang="en-US" dirty="0">
                <a:latin typeface="Verdana" panose="020B0604030504040204" pitchFamily="34" charset="0"/>
                <a:ea typeface="Verdana" panose="020B0604030504040204" pitchFamily="34" charset="0"/>
                <a:cs typeface="Verdana" panose="020B0604030504040204" pitchFamily="34" charset="0"/>
              </a:rPr>
              <a:t>Radiation injury to the heart</a:t>
            </a:r>
          </a:p>
          <a:p>
            <a:pPr lvl="1"/>
            <a:r>
              <a:rPr lang="en-US" dirty="0">
                <a:latin typeface="Verdana" panose="020B0604030504040204" pitchFamily="34" charset="0"/>
                <a:ea typeface="Verdana" panose="020B0604030504040204" pitchFamily="34" charset="0"/>
                <a:cs typeface="Verdana" panose="020B0604030504040204" pitchFamily="34" charset="0"/>
              </a:rPr>
              <a:t>Pericarditis, ischemia, effusions, etc.</a:t>
            </a:r>
          </a:p>
          <a:p>
            <a:pPr lvl="0"/>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a:blip r:embed="rId2"/>
          <a:stretch>
            <a:fillRect/>
          </a:stretch>
        </p:blipFill>
        <p:spPr>
          <a:xfrm>
            <a:off x="6553200" y="1569970"/>
            <a:ext cx="4817165" cy="3325019"/>
          </a:xfrm>
          <a:prstGeom prst="rect">
            <a:avLst/>
          </a:prstGeom>
        </p:spPr>
      </p:pic>
    </p:spTree>
    <p:extLst>
      <p:ext uri="{BB962C8B-B14F-4D97-AF65-F5344CB8AC3E}">
        <p14:creationId xmlns:p14="http://schemas.microsoft.com/office/powerpoint/2010/main" val="1410200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453" y="0"/>
            <a:ext cx="10972800" cy="1143000"/>
          </a:xfrm>
        </p:spPr>
        <p:txBody>
          <a:bodyPr>
            <a:normAutofit/>
          </a:bodyPr>
          <a:lstStyle/>
          <a:p>
            <a:r>
              <a:rPr lang="en-US" b="1" dirty="0"/>
              <a:t>Understanding RT Dose and Risk</a:t>
            </a:r>
          </a:p>
        </p:txBody>
      </p:sp>
      <p:pic>
        <p:nvPicPr>
          <p:cNvPr id="5" name="Picture 4"/>
          <p:cNvPicPr>
            <a:picLocks noChangeAspect="1"/>
          </p:cNvPicPr>
          <p:nvPr/>
        </p:nvPicPr>
        <p:blipFill>
          <a:blip r:embed="rId2"/>
          <a:stretch>
            <a:fillRect/>
          </a:stretch>
        </p:blipFill>
        <p:spPr>
          <a:xfrm>
            <a:off x="251901" y="1143000"/>
            <a:ext cx="6137023" cy="2778827"/>
          </a:xfrm>
          <a:prstGeom prst="rect">
            <a:avLst/>
          </a:prstGeom>
        </p:spPr>
      </p:pic>
      <p:pic>
        <p:nvPicPr>
          <p:cNvPr id="6" name="Picture 5"/>
          <p:cNvPicPr>
            <a:picLocks noChangeAspect="1"/>
          </p:cNvPicPr>
          <p:nvPr/>
        </p:nvPicPr>
        <p:blipFill>
          <a:blip r:embed="rId3"/>
          <a:stretch>
            <a:fillRect/>
          </a:stretch>
        </p:blipFill>
        <p:spPr>
          <a:xfrm>
            <a:off x="6507678" y="1467271"/>
            <a:ext cx="5684322" cy="2130283"/>
          </a:xfrm>
          <a:prstGeom prst="rect">
            <a:avLst/>
          </a:prstGeom>
        </p:spPr>
      </p:pic>
      <p:sp>
        <p:nvSpPr>
          <p:cNvPr id="7" name="Content Placeholder 2"/>
          <p:cNvSpPr>
            <a:spLocks noGrp="1"/>
          </p:cNvSpPr>
          <p:nvPr>
            <p:ph idx="1"/>
          </p:nvPr>
        </p:nvSpPr>
        <p:spPr>
          <a:xfrm>
            <a:off x="724395" y="4093349"/>
            <a:ext cx="11245931" cy="1986818"/>
          </a:xfrm>
        </p:spPr>
        <p:txBody>
          <a:bodyPr>
            <a:normAutofit fontScale="62500" lnSpcReduction="20000"/>
          </a:bodyPr>
          <a:lstStyle/>
          <a:p>
            <a:r>
              <a:rPr lang="en-US" b="1" dirty="0"/>
              <a:t>The total dose administered is just a number!</a:t>
            </a:r>
          </a:p>
          <a:p>
            <a:pPr lvl="1"/>
            <a:r>
              <a:rPr lang="en-US" dirty="0"/>
              <a:t>Tumor location(s) in relation to other organs is much more predictive of toxicity</a:t>
            </a:r>
          </a:p>
          <a:p>
            <a:endParaRPr lang="en-US" dirty="0"/>
          </a:p>
          <a:p>
            <a:r>
              <a:rPr lang="en-US" dirty="0"/>
              <a:t>Pulmonary risk ↑ for lower lobe tumors or when a long length of mediastinum is treated</a:t>
            </a:r>
          </a:p>
          <a:p>
            <a:endParaRPr lang="en-US" dirty="0"/>
          </a:p>
          <a:p>
            <a:r>
              <a:rPr lang="en-US" dirty="0"/>
              <a:t>If you want to understand surgical risk after neoadjuvant RT, talk to a Rad </a:t>
            </a:r>
            <a:r>
              <a:rPr lang="en-US" dirty="0" err="1"/>
              <a:t>Onc</a:t>
            </a:r>
            <a:r>
              <a:rPr lang="en-US" dirty="0"/>
              <a:t>!</a:t>
            </a:r>
          </a:p>
          <a:p>
            <a:pPr lvl="1"/>
            <a:r>
              <a:rPr lang="en-US" dirty="0"/>
              <a:t>It’s better to decide whether patient is likely to go for surgery up-front so that the RT risk is minimized</a:t>
            </a:r>
          </a:p>
        </p:txBody>
      </p:sp>
      <p:sp>
        <p:nvSpPr>
          <p:cNvPr id="3" name="TextBox 2"/>
          <p:cNvSpPr txBox="1"/>
          <p:nvPr/>
        </p:nvSpPr>
        <p:spPr>
          <a:xfrm>
            <a:off x="9077899" y="3737161"/>
            <a:ext cx="2985571" cy="369332"/>
          </a:xfrm>
          <a:prstGeom prst="rect">
            <a:avLst/>
          </a:prstGeom>
          <a:noFill/>
        </p:spPr>
        <p:txBody>
          <a:bodyPr wrap="square" rtlCol="0">
            <a:spAutoFit/>
          </a:bodyPr>
          <a:lstStyle/>
          <a:p>
            <a:r>
              <a:rPr lang="en-US" dirty="0"/>
              <a:t>Taken from NCCN 1.2020</a:t>
            </a:r>
          </a:p>
        </p:txBody>
      </p:sp>
    </p:spTree>
    <p:extLst>
      <p:ext uri="{BB962C8B-B14F-4D97-AF65-F5344CB8AC3E}">
        <p14:creationId xmlns:p14="http://schemas.microsoft.com/office/powerpoint/2010/main" val="4192792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5000" b="1" dirty="0"/>
              <a:t>Management of NSCLC</a:t>
            </a:r>
          </a:p>
        </p:txBody>
      </p:sp>
    </p:spTree>
    <p:extLst>
      <p:ext uri="{BB962C8B-B14F-4D97-AF65-F5344CB8AC3E}">
        <p14:creationId xmlns:p14="http://schemas.microsoft.com/office/powerpoint/2010/main" val="123105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657" y="0"/>
            <a:ext cx="10972800" cy="1143000"/>
          </a:xfrm>
        </p:spPr>
        <p:txBody>
          <a:bodyPr>
            <a:normAutofit/>
          </a:bodyPr>
          <a:lstStyle/>
          <a:p>
            <a:r>
              <a:rPr lang="en-US" b="1" dirty="0">
                <a:latin typeface="Arial" panose="020B0604020202020204" pitchFamily="34" charset="0"/>
                <a:cs typeface="Arial" panose="020B0604020202020204" pitchFamily="34" charset="0"/>
              </a:rPr>
              <a:t>AJCC 8</a:t>
            </a:r>
            <a:r>
              <a:rPr lang="en-US" b="1" baseline="30000" dirty="0">
                <a:latin typeface="Arial" panose="020B0604020202020204" pitchFamily="34" charset="0"/>
                <a:cs typeface="Arial" panose="020B0604020202020204" pitchFamily="34" charset="0"/>
              </a:rPr>
              <a:t>th</a:t>
            </a:r>
            <a:r>
              <a:rPr lang="en-US" b="1" dirty="0">
                <a:latin typeface="Arial" panose="020B0604020202020204" pitchFamily="34" charset="0"/>
                <a:cs typeface="Arial" panose="020B0604020202020204" pitchFamily="34" charset="0"/>
              </a:rPr>
              <a:t> Edition Staging</a:t>
            </a:r>
          </a:p>
        </p:txBody>
      </p:sp>
      <p:pic>
        <p:nvPicPr>
          <p:cNvPr id="5" name="Picture 4"/>
          <p:cNvPicPr>
            <a:picLocks noChangeAspect="1"/>
          </p:cNvPicPr>
          <p:nvPr/>
        </p:nvPicPr>
        <p:blipFill>
          <a:blip r:embed="rId3"/>
          <a:stretch>
            <a:fillRect/>
          </a:stretch>
        </p:blipFill>
        <p:spPr>
          <a:xfrm>
            <a:off x="281967" y="1143000"/>
            <a:ext cx="11358490" cy="5577294"/>
          </a:xfrm>
          <a:prstGeom prst="rect">
            <a:avLst/>
          </a:prstGeom>
        </p:spPr>
      </p:pic>
      <p:sp>
        <p:nvSpPr>
          <p:cNvPr id="6" name="Rectangle 5"/>
          <p:cNvSpPr/>
          <p:nvPr/>
        </p:nvSpPr>
        <p:spPr>
          <a:xfrm>
            <a:off x="1828800" y="3585411"/>
            <a:ext cx="180474" cy="192505"/>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828800" y="3979774"/>
            <a:ext cx="1311442" cy="243310"/>
          </a:xfrm>
          <a:prstGeom prst="rect">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1828800" y="4223084"/>
            <a:ext cx="1311442" cy="243310"/>
          </a:xfrm>
          <a:prstGeom prst="rect">
            <a:avLst/>
          </a:prstGeom>
          <a:no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828800" y="5085340"/>
            <a:ext cx="1299411" cy="244649"/>
          </a:xfrm>
          <a:prstGeom prst="rect">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828800" y="5366084"/>
            <a:ext cx="1311442" cy="243310"/>
          </a:xfrm>
          <a:prstGeom prst="rect">
            <a:avLst/>
          </a:prstGeom>
          <a:no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1828800" y="5641482"/>
            <a:ext cx="1311442" cy="181802"/>
          </a:xfrm>
          <a:prstGeom prst="rect">
            <a:avLst/>
          </a:prstGeom>
          <a:no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2120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2692714"/>
            <a:ext cx="12192000" cy="3827355"/>
          </a:xfrm>
        </p:spPr>
        <p:txBody>
          <a:bodyPr>
            <a:normAutofit/>
          </a:bodyPr>
          <a:lstStyle/>
          <a:p>
            <a:r>
              <a:rPr lang="en-US" sz="4400" b="1" dirty="0">
                <a:latin typeface="Calibri" panose="020F0502020204030204" pitchFamily="34" charset="0"/>
                <a:cs typeface="Calibri" panose="020F0502020204030204" pitchFamily="34" charset="0"/>
              </a:rPr>
              <a:t>Radiation Therapy As A Component of Multidisciplinary Lung Cancer Management</a:t>
            </a:r>
            <a:endParaRPr lang="en-US" sz="3600" b="1" dirty="0">
              <a:latin typeface="Calibri" panose="020F0502020204030204" pitchFamily="34" charset="0"/>
              <a:cs typeface="Calibri" panose="020F0502020204030204" pitchFamily="34" charset="0"/>
            </a:endParaRPr>
          </a:p>
        </p:txBody>
      </p:sp>
      <p:pic>
        <p:nvPicPr>
          <p:cNvPr id="3"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599661"/>
            <a:ext cx="1930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04101" y="1139387"/>
            <a:ext cx="2739591" cy="182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64664" y="1139387"/>
            <a:ext cx="2724836" cy="1816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3452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7142"/>
            <a:ext cx="10972800" cy="1143000"/>
          </a:xfrm>
        </p:spPr>
        <p:txBody>
          <a:bodyPr>
            <a:normAutofit/>
          </a:bodyPr>
          <a:lstStyle/>
          <a:p>
            <a:r>
              <a:rPr lang="en-US" b="1" dirty="0">
                <a:latin typeface="Arial" panose="020B0604020202020204" pitchFamily="34" charset="0"/>
                <a:cs typeface="Arial" panose="020B0604020202020204" pitchFamily="34" charset="0"/>
              </a:rPr>
              <a:t>AJCC 8</a:t>
            </a:r>
            <a:r>
              <a:rPr lang="en-US" b="1" baseline="30000" dirty="0">
                <a:latin typeface="Arial" panose="020B0604020202020204" pitchFamily="34" charset="0"/>
                <a:cs typeface="Arial" panose="020B0604020202020204" pitchFamily="34" charset="0"/>
              </a:rPr>
              <a:t>th</a:t>
            </a:r>
            <a:r>
              <a:rPr lang="en-US" b="1" dirty="0">
                <a:latin typeface="Arial" panose="020B0604020202020204" pitchFamily="34" charset="0"/>
                <a:cs typeface="Arial" panose="020B0604020202020204" pitchFamily="34" charset="0"/>
              </a:rPr>
              <a:t> Edition Staging</a:t>
            </a:r>
          </a:p>
        </p:txBody>
      </p:sp>
      <p:pic>
        <p:nvPicPr>
          <p:cNvPr id="6" name="Picture 5"/>
          <p:cNvPicPr>
            <a:picLocks noChangeAspect="1"/>
          </p:cNvPicPr>
          <p:nvPr/>
        </p:nvPicPr>
        <p:blipFill>
          <a:blip r:embed="rId3"/>
          <a:stretch>
            <a:fillRect/>
          </a:stretch>
        </p:blipFill>
        <p:spPr>
          <a:xfrm>
            <a:off x="437322" y="1150142"/>
            <a:ext cx="5468267" cy="4984758"/>
          </a:xfrm>
          <a:prstGeom prst="rect">
            <a:avLst/>
          </a:prstGeom>
        </p:spPr>
      </p:pic>
      <p:pic>
        <p:nvPicPr>
          <p:cNvPr id="7" name="Picture 6"/>
          <p:cNvPicPr>
            <a:picLocks noChangeAspect="1"/>
          </p:cNvPicPr>
          <p:nvPr/>
        </p:nvPicPr>
        <p:blipFill>
          <a:blip r:embed="rId4"/>
          <a:stretch>
            <a:fillRect/>
          </a:stretch>
        </p:blipFill>
        <p:spPr>
          <a:xfrm>
            <a:off x="6265230" y="1143271"/>
            <a:ext cx="5926770" cy="4991629"/>
          </a:xfrm>
          <a:prstGeom prst="rect">
            <a:avLst/>
          </a:prstGeom>
        </p:spPr>
      </p:pic>
    </p:spTree>
    <p:extLst>
      <p:ext uri="{BB962C8B-B14F-4D97-AF65-F5344CB8AC3E}">
        <p14:creationId xmlns:p14="http://schemas.microsoft.com/office/powerpoint/2010/main" val="106345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normAutofit/>
          </a:bodyPr>
          <a:lstStyle/>
          <a:p>
            <a:r>
              <a:rPr lang="en-US" b="1" dirty="0">
                <a:latin typeface="Arial" panose="020B0604020202020204" pitchFamily="34" charset="0"/>
                <a:cs typeface="Arial" panose="020B0604020202020204" pitchFamily="34" charset="0"/>
              </a:rPr>
              <a:t>Lung Cancer Incidence and Prognosis</a:t>
            </a:r>
          </a:p>
        </p:txBody>
      </p:sp>
      <p:pic>
        <p:nvPicPr>
          <p:cNvPr id="5" name="Picture 4"/>
          <p:cNvPicPr>
            <a:picLocks noChangeAspect="1"/>
          </p:cNvPicPr>
          <p:nvPr/>
        </p:nvPicPr>
        <p:blipFill>
          <a:blip r:embed="rId3"/>
          <a:stretch>
            <a:fillRect/>
          </a:stretch>
        </p:blipFill>
        <p:spPr>
          <a:xfrm>
            <a:off x="3833076" y="1143000"/>
            <a:ext cx="4237520" cy="2370254"/>
          </a:xfrm>
          <a:prstGeom prst="rect">
            <a:avLst/>
          </a:prstGeom>
        </p:spPr>
      </p:pic>
      <p:pic>
        <p:nvPicPr>
          <p:cNvPr id="6" name="Picture 5"/>
          <p:cNvPicPr>
            <a:picLocks noChangeAspect="1"/>
          </p:cNvPicPr>
          <p:nvPr/>
        </p:nvPicPr>
        <p:blipFill>
          <a:blip r:embed="rId4"/>
          <a:stretch>
            <a:fillRect/>
          </a:stretch>
        </p:blipFill>
        <p:spPr>
          <a:xfrm>
            <a:off x="8225107" y="1168292"/>
            <a:ext cx="3858608" cy="2319670"/>
          </a:xfrm>
          <a:prstGeom prst="rect">
            <a:avLst/>
          </a:prstGeom>
        </p:spPr>
      </p:pic>
      <p:pic>
        <p:nvPicPr>
          <p:cNvPr id="3" name="Picture 2"/>
          <p:cNvPicPr>
            <a:picLocks noChangeAspect="1"/>
          </p:cNvPicPr>
          <p:nvPr/>
        </p:nvPicPr>
        <p:blipFill>
          <a:blip r:embed="rId5"/>
          <a:stretch>
            <a:fillRect/>
          </a:stretch>
        </p:blipFill>
        <p:spPr>
          <a:xfrm>
            <a:off x="341611" y="4225569"/>
            <a:ext cx="5610225" cy="2133600"/>
          </a:xfrm>
          <a:prstGeom prst="rect">
            <a:avLst/>
          </a:prstGeom>
        </p:spPr>
      </p:pic>
      <p:pic>
        <p:nvPicPr>
          <p:cNvPr id="4" name="Picture 3"/>
          <p:cNvPicPr>
            <a:picLocks noChangeAspect="1"/>
          </p:cNvPicPr>
          <p:nvPr/>
        </p:nvPicPr>
        <p:blipFill>
          <a:blip r:embed="rId6"/>
          <a:stretch>
            <a:fillRect/>
          </a:stretch>
        </p:blipFill>
        <p:spPr>
          <a:xfrm>
            <a:off x="6238874" y="4268431"/>
            <a:ext cx="5572125" cy="2047875"/>
          </a:xfrm>
          <a:prstGeom prst="rect">
            <a:avLst/>
          </a:prstGeom>
        </p:spPr>
      </p:pic>
      <p:pic>
        <p:nvPicPr>
          <p:cNvPr id="7" name="Picture 6"/>
          <p:cNvPicPr>
            <a:picLocks noChangeAspect="1"/>
          </p:cNvPicPr>
          <p:nvPr/>
        </p:nvPicPr>
        <p:blipFill>
          <a:blip r:embed="rId7"/>
          <a:stretch>
            <a:fillRect/>
          </a:stretch>
        </p:blipFill>
        <p:spPr>
          <a:xfrm>
            <a:off x="2805112" y="6460958"/>
            <a:ext cx="5805649" cy="330640"/>
          </a:xfrm>
          <a:prstGeom prst="rect">
            <a:avLst/>
          </a:prstGeom>
        </p:spPr>
      </p:pic>
      <p:pic>
        <p:nvPicPr>
          <p:cNvPr id="8" name="Picture 7"/>
          <p:cNvPicPr>
            <a:picLocks noChangeAspect="1"/>
          </p:cNvPicPr>
          <p:nvPr/>
        </p:nvPicPr>
        <p:blipFill>
          <a:blip r:embed="rId8"/>
          <a:stretch>
            <a:fillRect/>
          </a:stretch>
        </p:blipFill>
        <p:spPr>
          <a:xfrm>
            <a:off x="341611" y="1177049"/>
            <a:ext cx="3505111" cy="2370054"/>
          </a:xfrm>
          <a:prstGeom prst="rect">
            <a:avLst/>
          </a:prstGeom>
        </p:spPr>
      </p:pic>
    </p:spTree>
    <p:extLst>
      <p:ext uri="{BB962C8B-B14F-4D97-AF65-F5344CB8AC3E}">
        <p14:creationId xmlns:p14="http://schemas.microsoft.com/office/powerpoint/2010/main" val="67434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What Do NCCN Guidelines Have to Say?</a:t>
            </a:r>
          </a:p>
        </p:txBody>
      </p:sp>
      <p:sp>
        <p:nvSpPr>
          <p:cNvPr id="3" name="Content Placeholder 2"/>
          <p:cNvSpPr>
            <a:spLocks noGrp="1"/>
          </p:cNvSpPr>
          <p:nvPr>
            <p:ph idx="1"/>
          </p:nvPr>
        </p:nvSpPr>
        <p:spPr>
          <a:xfrm>
            <a:off x="450574" y="1835081"/>
            <a:ext cx="4188031" cy="4525963"/>
          </a:xfrm>
        </p:spPr>
        <p:txBody>
          <a:bodyPr/>
          <a:lstStyle/>
          <a:p>
            <a:pPr marL="0" indent="0">
              <a:buNone/>
            </a:pPr>
            <a:r>
              <a:rPr lang="en-US" b="1" dirty="0"/>
              <a:t>Authors:</a:t>
            </a:r>
          </a:p>
          <a:p>
            <a:r>
              <a:rPr lang="en-US" dirty="0"/>
              <a:t>15 Med </a:t>
            </a:r>
            <a:r>
              <a:rPr lang="en-US" dirty="0" err="1"/>
              <a:t>Oncs</a:t>
            </a:r>
            <a:endParaRPr lang="en-US" dirty="0"/>
          </a:p>
          <a:p>
            <a:r>
              <a:rPr lang="en-US" dirty="0">
                <a:solidFill>
                  <a:srgbClr val="00B050"/>
                </a:solidFill>
              </a:rPr>
              <a:t>9 Surgeons</a:t>
            </a:r>
          </a:p>
          <a:p>
            <a:r>
              <a:rPr lang="en-US" dirty="0">
                <a:solidFill>
                  <a:srgbClr val="FF0000"/>
                </a:solidFill>
              </a:rPr>
              <a:t>5 Rad </a:t>
            </a:r>
            <a:r>
              <a:rPr lang="en-US" dirty="0" err="1">
                <a:solidFill>
                  <a:srgbClr val="FF0000"/>
                </a:solidFill>
              </a:rPr>
              <a:t>Oncs</a:t>
            </a:r>
            <a:endParaRPr lang="en-US" dirty="0">
              <a:solidFill>
                <a:srgbClr val="FF0000"/>
              </a:solidFill>
            </a:endParaRPr>
          </a:p>
        </p:txBody>
      </p:sp>
      <p:pic>
        <p:nvPicPr>
          <p:cNvPr id="5" name="Picture 4"/>
          <p:cNvPicPr>
            <a:picLocks noChangeAspect="1"/>
          </p:cNvPicPr>
          <p:nvPr/>
        </p:nvPicPr>
        <p:blipFill>
          <a:blip r:embed="rId3"/>
          <a:stretch>
            <a:fillRect/>
          </a:stretch>
        </p:blipFill>
        <p:spPr>
          <a:xfrm>
            <a:off x="4781109" y="1835081"/>
            <a:ext cx="7068918" cy="4577312"/>
          </a:xfrm>
          <a:prstGeom prst="rect">
            <a:avLst/>
          </a:prstGeom>
        </p:spPr>
      </p:pic>
    </p:spTree>
    <p:extLst>
      <p:ext uri="{BB962C8B-B14F-4D97-AF65-F5344CB8AC3E}">
        <p14:creationId xmlns:p14="http://schemas.microsoft.com/office/powerpoint/2010/main" val="13360830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Arial" panose="020B0604020202020204" pitchFamily="34" charset="0"/>
                <a:cs typeface="Arial" panose="020B0604020202020204" pitchFamily="34" charset="0"/>
              </a:rPr>
              <a:t>Early-Stage Node-Negative NSCLC</a:t>
            </a:r>
          </a:p>
        </p:txBody>
      </p:sp>
      <p:sp>
        <p:nvSpPr>
          <p:cNvPr id="3" name="Content Placeholder 2"/>
          <p:cNvSpPr>
            <a:spLocks noGrp="1"/>
          </p:cNvSpPr>
          <p:nvPr>
            <p:ph idx="1"/>
          </p:nvPr>
        </p:nvSpPr>
        <p:spPr/>
        <p:txBody>
          <a:bodyPr>
            <a:normAutofit lnSpcReduction="10000"/>
          </a:bodyPr>
          <a:lstStyle/>
          <a:p>
            <a:r>
              <a:rPr lang="en-US" b="1" dirty="0">
                <a:latin typeface="+mj-lt"/>
                <a:ea typeface="Verdana" pitchFamily="34" charset="0"/>
                <a:cs typeface="Verdana" pitchFamily="34" charset="0"/>
              </a:rPr>
              <a:t>Surgical resection </a:t>
            </a:r>
            <a:r>
              <a:rPr lang="en-US" dirty="0">
                <a:latin typeface="+mj-lt"/>
                <a:ea typeface="Verdana" pitchFamily="34" charset="0"/>
                <a:cs typeface="Verdana" pitchFamily="34" charset="0"/>
              </a:rPr>
              <a:t>is the preferred local treatment </a:t>
            </a:r>
          </a:p>
          <a:p>
            <a:pPr lvl="1"/>
            <a:r>
              <a:rPr lang="en-US" dirty="0">
                <a:latin typeface="+mj-lt"/>
                <a:ea typeface="Verdana" pitchFamily="34" charset="0"/>
                <a:cs typeface="Verdana" pitchFamily="34" charset="0"/>
              </a:rPr>
              <a:t>An anatomical resection with lobectomy or </a:t>
            </a:r>
            <a:r>
              <a:rPr lang="en-US" dirty="0" err="1">
                <a:latin typeface="+mj-lt"/>
                <a:ea typeface="Verdana" pitchFamily="34" charset="0"/>
                <a:cs typeface="Verdana" pitchFamily="34" charset="0"/>
              </a:rPr>
              <a:t>segmentectomy</a:t>
            </a:r>
            <a:r>
              <a:rPr lang="en-US" dirty="0">
                <a:latin typeface="+mj-lt"/>
                <a:ea typeface="Verdana" pitchFamily="34" charset="0"/>
                <a:cs typeface="Verdana" pitchFamily="34" charset="0"/>
              </a:rPr>
              <a:t> </a:t>
            </a:r>
            <a:r>
              <a:rPr lang="en-US" dirty="0">
                <a:ea typeface="Verdana" pitchFamily="34" charset="0"/>
                <a:cs typeface="Verdana" pitchFamily="34" charset="0"/>
              </a:rPr>
              <a:t>is preferred to </a:t>
            </a:r>
            <a:r>
              <a:rPr lang="en-US" dirty="0">
                <a:latin typeface="+mj-lt"/>
                <a:ea typeface="Verdana" pitchFamily="34" charset="0"/>
                <a:cs typeface="Verdana" pitchFamily="34" charset="0"/>
              </a:rPr>
              <a:t>wedge resection</a:t>
            </a:r>
          </a:p>
          <a:p>
            <a:pPr lvl="1"/>
            <a:r>
              <a:rPr lang="en-US" dirty="0">
                <a:latin typeface="+mj-lt"/>
                <a:ea typeface="Verdana" pitchFamily="34" charset="0"/>
                <a:cs typeface="Verdana" pitchFamily="34" charset="0"/>
              </a:rPr>
              <a:t>Includes </a:t>
            </a:r>
            <a:r>
              <a:rPr lang="en-US" dirty="0">
                <a:ea typeface="Verdana" pitchFamily="34" charset="0"/>
                <a:cs typeface="Verdana" pitchFamily="34" charset="0"/>
              </a:rPr>
              <a:t>sampling of</a:t>
            </a:r>
            <a:r>
              <a:rPr lang="en-US" dirty="0">
                <a:latin typeface="+mj-lt"/>
                <a:ea typeface="Verdana" pitchFamily="34" charset="0"/>
                <a:cs typeface="Verdana" pitchFamily="34" charset="0"/>
              </a:rPr>
              <a:t> at-risk ipsilateral hilar and mediastinal LN</a:t>
            </a:r>
          </a:p>
          <a:p>
            <a:endParaRPr lang="en-US" dirty="0">
              <a:latin typeface="+mj-lt"/>
              <a:ea typeface="Verdana" pitchFamily="34" charset="0"/>
              <a:cs typeface="Verdana" pitchFamily="34" charset="0"/>
            </a:endParaRPr>
          </a:p>
          <a:p>
            <a:r>
              <a:rPr lang="en-US" b="1" dirty="0">
                <a:latin typeface="+mj-lt"/>
                <a:ea typeface="Verdana" pitchFamily="34" charset="0"/>
                <a:cs typeface="Verdana" pitchFamily="34" charset="0"/>
              </a:rPr>
              <a:t>SBRT</a:t>
            </a:r>
            <a:r>
              <a:rPr lang="en-US" dirty="0">
                <a:latin typeface="+mj-lt"/>
                <a:ea typeface="Verdana" pitchFamily="34" charset="0"/>
                <a:cs typeface="Verdana" pitchFamily="34" charset="0"/>
              </a:rPr>
              <a:t> for patients who are medically inoperable </a:t>
            </a:r>
            <a:r>
              <a:rPr lang="en-US" u="sng" dirty="0">
                <a:latin typeface="+mj-lt"/>
                <a:ea typeface="Verdana" pitchFamily="34" charset="0"/>
                <a:cs typeface="Verdana" pitchFamily="34" charset="0"/>
              </a:rPr>
              <a:t>or</a:t>
            </a:r>
            <a:r>
              <a:rPr lang="en-US" dirty="0">
                <a:latin typeface="+mj-lt"/>
                <a:ea typeface="Verdana" pitchFamily="34" charset="0"/>
                <a:cs typeface="Verdana" pitchFamily="34" charset="0"/>
              </a:rPr>
              <a:t> refuse surgery</a:t>
            </a:r>
          </a:p>
          <a:p>
            <a:pPr lvl="1"/>
            <a:r>
              <a:rPr lang="en-US" dirty="0">
                <a:latin typeface="+mj-lt"/>
                <a:ea typeface="Verdana" pitchFamily="34" charset="0"/>
                <a:cs typeface="Verdana" pitchFamily="34" charset="0"/>
              </a:rPr>
              <a:t>SBRT or </a:t>
            </a:r>
            <a:r>
              <a:rPr lang="en-US" dirty="0" err="1">
                <a:latin typeface="+mj-lt"/>
                <a:ea typeface="Verdana" pitchFamily="34" charset="0"/>
                <a:cs typeface="Verdana" pitchFamily="34" charset="0"/>
              </a:rPr>
              <a:t>Hypofractionated</a:t>
            </a:r>
            <a:r>
              <a:rPr lang="en-US" dirty="0">
                <a:latin typeface="+mj-lt"/>
                <a:ea typeface="Verdana" pitchFamily="34" charset="0"/>
                <a:cs typeface="Verdana" pitchFamily="34" charset="0"/>
              </a:rPr>
              <a:t> RT for “ultra-central” tumors</a:t>
            </a:r>
          </a:p>
          <a:p>
            <a:pPr lvl="1"/>
            <a:r>
              <a:rPr lang="en-US" dirty="0">
                <a:latin typeface="+mj-lt"/>
                <a:ea typeface="Verdana" pitchFamily="34" charset="0"/>
                <a:cs typeface="Verdana" pitchFamily="34" charset="0"/>
              </a:rPr>
              <a:t>No data yet supporting the addition of systemic therapy to SBRT</a:t>
            </a:r>
          </a:p>
          <a:p>
            <a:endParaRPr lang="en-US" dirty="0">
              <a:latin typeface="+mj-lt"/>
              <a:ea typeface="Verdana" pitchFamily="34" charset="0"/>
              <a:cs typeface="Verdana" pitchFamily="34" charset="0"/>
            </a:endParaRPr>
          </a:p>
          <a:p>
            <a:r>
              <a:rPr lang="en-US" dirty="0">
                <a:latin typeface="+mj-lt"/>
                <a:ea typeface="Verdana" pitchFamily="34" charset="0"/>
                <a:cs typeface="Verdana" pitchFamily="34" charset="0"/>
              </a:rPr>
              <a:t>Other suboptimal options: RFA, cryotherapy, observation</a:t>
            </a:r>
          </a:p>
        </p:txBody>
      </p:sp>
    </p:spTree>
    <p:extLst>
      <p:ext uri="{BB962C8B-B14F-4D97-AF65-F5344CB8AC3E}">
        <p14:creationId xmlns:p14="http://schemas.microsoft.com/office/powerpoint/2010/main" val="3212379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normAutofit/>
          </a:bodyPr>
          <a:lstStyle/>
          <a:p>
            <a:r>
              <a:rPr lang="en-US" b="1" dirty="0">
                <a:latin typeface="Arial" panose="020B0604020202020204" pitchFamily="34" charset="0"/>
                <a:cs typeface="Arial" panose="020B0604020202020204" pitchFamily="34" charset="0"/>
              </a:rPr>
              <a:t>Basic Principles of Surgical Selection</a:t>
            </a:r>
          </a:p>
        </p:txBody>
      </p:sp>
      <p:sp>
        <p:nvSpPr>
          <p:cNvPr id="3" name="Content Placeholder 2"/>
          <p:cNvSpPr>
            <a:spLocks noGrp="1"/>
          </p:cNvSpPr>
          <p:nvPr>
            <p:ph idx="1"/>
          </p:nvPr>
        </p:nvSpPr>
        <p:spPr>
          <a:xfrm>
            <a:off x="609600" y="1142999"/>
            <a:ext cx="10972800" cy="5715001"/>
          </a:xfrm>
        </p:spPr>
        <p:txBody>
          <a:bodyPr>
            <a:normAutofit fontScale="85000" lnSpcReduction="10000"/>
          </a:bodyPr>
          <a:lstStyle/>
          <a:p>
            <a:r>
              <a:rPr lang="en-US" b="1" dirty="0"/>
              <a:t>The definition of medically inoperable varies substantially between surgeons</a:t>
            </a:r>
          </a:p>
          <a:p>
            <a:pPr fontAlgn="base"/>
            <a:endParaRPr lang="en-US" dirty="0"/>
          </a:p>
          <a:p>
            <a:pPr fontAlgn="base"/>
            <a:r>
              <a:rPr lang="en-US" dirty="0"/>
              <a:t>PFTs that suggest a patient should tolerate surgery include:</a:t>
            </a:r>
          </a:p>
          <a:p>
            <a:pPr lvl="1" fontAlgn="base"/>
            <a:r>
              <a:rPr lang="en-US" dirty="0"/>
              <a:t>Pre-op FEV</a:t>
            </a:r>
            <a:r>
              <a:rPr lang="en-US" baseline="-25000" dirty="0"/>
              <a:t>1</a:t>
            </a:r>
            <a:r>
              <a:rPr lang="en-US" dirty="0"/>
              <a:t> &gt;1.8-2 L (or ≥80% predicted) if patient needs a pneumonectomy  </a:t>
            </a:r>
          </a:p>
          <a:p>
            <a:pPr lvl="1" fontAlgn="base"/>
            <a:r>
              <a:rPr lang="en-US" dirty="0"/>
              <a:t>Pre-op FEV</a:t>
            </a:r>
            <a:r>
              <a:rPr lang="en-US" baseline="-25000" dirty="0"/>
              <a:t>1</a:t>
            </a:r>
            <a:r>
              <a:rPr lang="en-US" dirty="0"/>
              <a:t> &gt;1.2-1.5L if patient needs a lobectomy</a:t>
            </a:r>
          </a:p>
          <a:p>
            <a:pPr lvl="1" fontAlgn="base"/>
            <a:r>
              <a:rPr lang="en-US" dirty="0"/>
              <a:t>Predicted post-op FEV</a:t>
            </a:r>
            <a:r>
              <a:rPr lang="en-US" baseline="-25000" dirty="0"/>
              <a:t>1</a:t>
            </a:r>
            <a:r>
              <a:rPr lang="en-US" dirty="0"/>
              <a:t> &gt;800 mL (&gt;40% predicted)</a:t>
            </a:r>
          </a:p>
          <a:p>
            <a:pPr lvl="1" fontAlgn="base"/>
            <a:r>
              <a:rPr lang="en-US" dirty="0"/>
              <a:t>DLCO &gt; 50-60%</a:t>
            </a:r>
          </a:p>
          <a:p>
            <a:pPr lvl="1"/>
            <a:r>
              <a:rPr lang="en-US" dirty="0"/>
              <a:t>Resection of tumor in a dominant area of emphysema may have less impact on post-op lung function</a:t>
            </a:r>
          </a:p>
          <a:p>
            <a:pPr lvl="1"/>
            <a:endParaRPr lang="en-US" dirty="0"/>
          </a:p>
          <a:p>
            <a:r>
              <a:rPr lang="en-US" dirty="0"/>
              <a:t>Patients with cardiac risk factors should have a preoperative cardiologic evaluation </a:t>
            </a:r>
          </a:p>
          <a:p>
            <a:endParaRPr lang="en-US" dirty="0"/>
          </a:p>
          <a:p>
            <a:r>
              <a:rPr lang="en-US" dirty="0"/>
              <a:t>Contemporary 30-day mortality rates are 1-3% for lobectomy or </a:t>
            </a:r>
            <a:r>
              <a:rPr lang="en-US" dirty="0" err="1"/>
              <a:t>sublobar</a:t>
            </a:r>
            <a:r>
              <a:rPr lang="en-US" dirty="0"/>
              <a:t> resection and 2-11% for pneumonectomy </a:t>
            </a:r>
          </a:p>
          <a:p>
            <a:pPr lvl="1"/>
            <a:r>
              <a:rPr lang="en-US" dirty="0">
                <a:solidFill>
                  <a:schemeClr val="tx1">
                    <a:lumMod val="85000"/>
                    <a:lumOff val="15000"/>
                  </a:schemeClr>
                </a:solidFill>
                <a:ea typeface="Verdana" pitchFamily="34" charset="0"/>
                <a:cs typeface="Verdana" pitchFamily="34" charset="0"/>
              </a:rPr>
              <a:t>Active smokers have a mildly increased risk of post-op complications</a:t>
            </a:r>
          </a:p>
        </p:txBody>
      </p:sp>
    </p:spTree>
    <p:extLst>
      <p:ext uri="{BB962C8B-B14F-4D97-AF65-F5344CB8AC3E}">
        <p14:creationId xmlns:p14="http://schemas.microsoft.com/office/powerpoint/2010/main" val="221261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199" y="0"/>
            <a:ext cx="10972800" cy="1143000"/>
          </a:xfrm>
        </p:spPr>
        <p:txBody>
          <a:bodyPr>
            <a:noAutofit/>
          </a:bodyPr>
          <a:lstStyle/>
          <a:p>
            <a:r>
              <a:rPr lang="en-US" b="1" dirty="0">
                <a:latin typeface="Arial" panose="020B0604020202020204" pitchFamily="34" charset="0"/>
                <a:cs typeface="Arial" panose="020B0604020202020204" pitchFamily="34" charset="0"/>
              </a:rPr>
              <a:t>Outcomes of SBRT for Early Stage NSCLC</a:t>
            </a:r>
          </a:p>
        </p:txBody>
      </p:sp>
      <p:sp>
        <p:nvSpPr>
          <p:cNvPr id="3" name="Content Placeholder 2"/>
          <p:cNvSpPr>
            <a:spLocks noGrp="1"/>
          </p:cNvSpPr>
          <p:nvPr>
            <p:ph idx="1"/>
          </p:nvPr>
        </p:nvSpPr>
        <p:spPr>
          <a:xfrm>
            <a:off x="711199" y="5156940"/>
            <a:ext cx="11176001" cy="1362049"/>
          </a:xfrm>
        </p:spPr>
        <p:txBody>
          <a:bodyPr>
            <a:noAutofit/>
          </a:bodyPr>
          <a:lstStyle/>
          <a:p>
            <a:r>
              <a:rPr lang="en-US" altLang="en-US" sz="2400" b="1" dirty="0">
                <a:latin typeface="+mj-lt"/>
                <a:ea typeface="Verdana" panose="020B0604030504040204" pitchFamily="34" charset="0"/>
                <a:cs typeface="Verdana" panose="020B0604030504040204" pitchFamily="34" charset="0"/>
              </a:rPr>
              <a:t>Most recurrences are distant </a:t>
            </a:r>
            <a:r>
              <a:rPr lang="en-US" altLang="en-US" sz="2400" dirty="0">
                <a:latin typeface="+mj-lt"/>
                <a:ea typeface="Verdana" panose="020B0604030504040204" pitchFamily="34" charset="0"/>
                <a:cs typeface="Verdana" panose="020B0604030504040204" pitchFamily="34" charset="0"/>
              </a:rPr>
              <a:t>(~30%); </a:t>
            </a:r>
            <a:r>
              <a:rPr lang="en-US" altLang="en-US" sz="2400" b="1" dirty="0">
                <a:latin typeface="+mj-lt"/>
                <a:ea typeface="Verdana" panose="020B0604030504040204" pitchFamily="34" charset="0"/>
                <a:cs typeface="Verdana" panose="020B0604030504040204" pitchFamily="34" charset="0"/>
              </a:rPr>
              <a:t>most deaths are not cancer related</a:t>
            </a:r>
            <a:endParaRPr lang="en-US" altLang="en-US" sz="2400" dirty="0">
              <a:latin typeface="+mj-lt"/>
              <a:ea typeface="Verdana" panose="020B0604030504040204" pitchFamily="34" charset="0"/>
              <a:cs typeface="Verdana" panose="020B0604030504040204" pitchFamily="34" charset="0"/>
            </a:endParaRPr>
          </a:p>
          <a:p>
            <a:r>
              <a:rPr lang="en-US" altLang="en-US" sz="2400" dirty="0">
                <a:latin typeface="+mj-lt"/>
                <a:ea typeface="Verdana" panose="020B0604030504040204" pitchFamily="34" charset="0"/>
                <a:cs typeface="Verdana" panose="020B0604030504040204" pitchFamily="34" charset="0"/>
              </a:rPr>
              <a:t>Toxicity using risk-adapted dosing: </a:t>
            </a:r>
          </a:p>
          <a:p>
            <a:pPr lvl="1"/>
            <a:r>
              <a:rPr lang="en-US" altLang="en-US" sz="2000" dirty="0">
                <a:latin typeface="+mj-lt"/>
                <a:ea typeface="Verdana" panose="020B0604030504040204" pitchFamily="34" charset="0"/>
                <a:cs typeface="Verdana" panose="020B0604030504040204" pitchFamily="34" charset="0"/>
              </a:rPr>
              <a:t>Grade 3 in 10-15%, grade 4 in 3-5%, and grade 5 in &lt; 1%</a:t>
            </a:r>
          </a:p>
        </p:txBody>
      </p:sp>
      <p:graphicFrame>
        <p:nvGraphicFramePr>
          <p:cNvPr id="5" name="Table 4"/>
          <p:cNvGraphicFramePr>
            <a:graphicFrameLocks noGrp="1"/>
          </p:cNvGraphicFramePr>
          <p:nvPr>
            <p:extLst>
              <p:ext uri="{D42A27DB-BD31-4B8C-83A1-F6EECF244321}">
                <p14:modId xmlns:p14="http://schemas.microsoft.com/office/powerpoint/2010/main" val="3118037366"/>
              </p:ext>
            </p:extLst>
          </p:nvPr>
        </p:nvGraphicFramePr>
        <p:xfrm>
          <a:off x="1164622" y="1069910"/>
          <a:ext cx="10065954" cy="3860800"/>
        </p:xfrm>
        <a:graphic>
          <a:graphicData uri="http://schemas.openxmlformats.org/drawingml/2006/table">
            <a:tbl>
              <a:tblPr firstRow="1" bandRow="1">
                <a:tableStyleId>{00A15C55-8517-42AA-B614-E9B94910E393}</a:tableStyleId>
              </a:tblPr>
              <a:tblGrid>
                <a:gridCol w="2820226">
                  <a:extLst>
                    <a:ext uri="{9D8B030D-6E8A-4147-A177-3AD203B41FA5}">
                      <a16:colId xmlns:a16="http://schemas.microsoft.com/office/drawing/2014/main" val="2431301837"/>
                    </a:ext>
                  </a:extLst>
                </a:gridCol>
                <a:gridCol w="2341880">
                  <a:extLst>
                    <a:ext uri="{9D8B030D-6E8A-4147-A177-3AD203B41FA5}">
                      <a16:colId xmlns:a16="http://schemas.microsoft.com/office/drawing/2014/main" val="2187527138"/>
                    </a:ext>
                  </a:extLst>
                </a:gridCol>
                <a:gridCol w="2494280">
                  <a:extLst>
                    <a:ext uri="{9D8B030D-6E8A-4147-A177-3AD203B41FA5}">
                      <a16:colId xmlns:a16="http://schemas.microsoft.com/office/drawing/2014/main" val="358171965"/>
                    </a:ext>
                  </a:extLst>
                </a:gridCol>
                <a:gridCol w="2409568">
                  <a:extLst>
                    <a:ext uri="{9D8B030D-6E8A-4147-A177-3AD203B41FA5}">
                      <a16:colId xmlns:a16="http://schemas.microsoft.com/office/drawing/2014/main" val="356197643"/>
                    </a:ext>
                  </a:extLst>
                </a:gridCol>
              </a:tblGrid>
              <a:tr h="299630">
                <a:tc>
                  <a:txBody>
                    <a:bodyPr/>
                    <a:lstStyle/>
                    <a:p>
                      <a:endParaRPr lang="en-US" dirty="0"/>
                    </a:p>
                  </a:txBody>
                  <a:tcPr>
                    <a:solidFill>
                      <a:srgbClr val="002855"/>
                    </a:solidFill>
                  </a:tcPr>
                </a:tc>
                <a:tc>
                  <a:txBody>
                    <a:bodyPr/>
                    <a:lstStyle/>
                    <a:p>
                      <a:r>
                        <a:rPr lang="en-US" dirty="0"/>
                        <a:t>RTOG 0236</a:t>
                      </a:r>
                    </a:p>
                  </a:txBody>
                  <a:tcPr>
                    <a:solidFill>
                      <a:srgbClr val="002855"/>
                    </a:solidFill>
                  </a:tcPr>
                </a:tc>
                <a:tc>
                  <a:txBody>
                    <a:bodyPr/>
                    <a:lstStyle/>
                    <a:p>
                      <a:r>
                        <a:rPr lang="en-US" dirty="0"/>
                        <a:t>RTOG 0915</a:t>
                      </a:r>
                    </a:p>
                  </a:txBody>
                  <a:tcPr>
                    <a:solidFill>
                      <a:srgbClr val="002855"/>
                    </a:solidFill>
                  </a:tcPr>
                </a:tc>
                <a:tc>
                  <a:txBody>
                    <a:bodyPr/>
                    <a:lstStyle/>
                    <a:p>
                      <a:r>
                        <a:rPr lang="en-US" dirty="0"/>
                        <a:t>RTOG 0813</a:t>
                      </a:r>
                    </a:p>
                  </a:txBody>
                  <a:tcPr>
                    <a:solidFill>
                      <a:srgbClr val="002855"/>
                    </a:solidFill>
                  </a:tcPr>
                </a:tc>
                <a:extLst>
                  <a:ext uri="{0D108BD9-81ED-4DB2-BD59-A6C34878D82A}">
                    <a16:rowId xmlns:a16="http://schemas.microsoft.com/office/drawing/2014/main" val="467909933"/>
                  </a:ext>
                </a:extLst>
              </a:tr>
              <a:tr h="370840">
                <a:tc>
                  <a:txBody>
                    <a:bodyPr/>
                    <a:lstStyle/>
                    <a:p>
                      <a:r>
                        <a:rPr lang="en-US" dirty="0"/>
                        <a:t>Prospective Study Type</a:t>
                      </a:r>
                      <a:endParaRPr lang="en-US" b="1" dirty="0"/>
                    </a:p>
                  </a:txBody>
                  <a:tcPr/>
                </a:tc>
                <a:tc>
                  <a:txBody>
                    <a:bodyPr/>
                    <a:lstStyle/>
                    <a:p>
                      <a:r>
                        <a:rPr lang="en-US" baseline="0" dirty="0"/>
                        <a:t>Single Arm </a:t>
                      </a:r>
                    </a:p>
                    <a:p>
                      <a:r>
                        <a:rPr lang="en-US" baseline="0" dirty="0"/>
                        <a:t>Phase II</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Randomized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Phase II</a:t>
                      </a:r>
                      <a:endParaRPr lang="en-US" dirty="0"/>
                    </a:p>
                  </a:txBody>
                  <a:tcPr/>
                </a:tc>
                <a:tc>
                  <a:txBody>
                    <a:bodyPr/>
                    <a:lstStyle/>
                    <a:p>
                      <a:r>
                        <a:rPr lang="en-US" dirty="0"/>
                        <a:t>Single Arm </a:t>
                      </a:r>
                    </a:p>
                    <a:p>
                      <a:r>
                        <a:rPr lang="en-US" baseline="0" dirty="0"/>
                        <a:t>Phase I/II</a:t>
                      </a:r>
                      <a:endParaRPr lang="en-US" dirty="0"/>
                    </a:p>
                  </a:txBody>
                  <a:tcPr/>
                </a:tc>
                <a:extLst>
                  <a:ext uri="{0D108BD9-81ED-4DB2-BD59-A6C34878D82A}">
                    <a16:rowId xmlns:a16="http://schemas.microsoft.com/office/drawing/2014/main" val="2939107193"/>
                  </a:ext>
                </a:extLst>
              </a:tr>
              <a:tr h="370840">
                <a:tc>
                  <a:txBody>
                    <a:bodyPr/>
                    <a:lstStyle/>
                    <a:p>
                      <a:r>
                        <a:rPr lang="en-US" dirty="0"/>
                        <a:t># of patients</a:t>
                      </a:r>
                      <a:endParaRPr lang="en-US" b="1" dirty="0"/>
                    </a:p>
                  </a:txBody>
                  <a:tcPr/>
                </a:tc>
                <a:tc>
                  <a:txBody>
                    <a:bodyPr/>
                    <a:lstStyle/>
                    <a:p>
                      <a:r>
                        <a:rPr lang="en-US" dirty="0"/>
                        <a:t>55</a:t>
                      </a:r>
                    </a:p>
                  </a:txBody>
                  <a:tcPr/>
                </a:tc>
                <a:tc>
                  <a:txBody>
                    <a:bodyPr/>
                    <a:lstStyle/>
                    <a:p>
                      <a:r>
                        <a:rPr lang="en-US" dirty="0"/>
                        <a:t>94</a:t>
                      </a:r>
                    </a:p>
                  </a:txBody>
                  <a:tcPr/>
                </a:tc>
                <a:tc>
                  <a:txBody>
                    <a:bodyPr/>
                    <a:lstStyle/>
                    <a:p>
                      <a:r>
                        <a:rPr lang="en-US" dirty="0"/>
                        <a:t>120</a:t>
                      </a:r>
                    </a:p>
                  </a:txBody>
                  <a:tcPr/>
                </a:tc>
                <a:extLst>
                  <a:ext uri="{0D108BD9-81ED-4DB2-BD59-A6C34878D82A}">
                    <a16:rowId xmlns:a16="http://schemas.microsoft.com/office/drawing/2014/main" val="3438117563"/>
                  </a:ext>
                </a:extLst>
              </a:tr>
              <a:tr h="185420">
                <a:tc>
                  <a:txBody>
                    <a:bodyPr/>
                    <a:lstStyle/>
                    <a:p>
                      <a:r>
                        <a:rPr lang="en-US" dirty="0"/>
                        <a:t>Medically</a:t>
                      </a:r>
                      <a:r>
                        <a:rPr lang="en-US" baseline="0" dirty="0"/>
                        <a:t> </a:t>
                      </a:r>
                      <a:r>
                        <a:rPr lang="en-US" dirty="0"/>
                        <a:t>Operable?</a:t>
                      </a:r>
                      <a:endParaRPr lang="en-US" b="1" dirty="0"/>
                    </a:p>
                  </a:txBody>
                  <a:tcPr/>
                </a:tc>
                <a:tc>
                  <a:txBody>
                    <a:bodyPr/>
                    <a:lstStyle/>
                    <a:p>
                      <a:r>
                        <a:rPr lang="en-US" dirty="0"/>
                        <a:t>No</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No</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No</a:t>
                      </a:r>
                    </a:p>
                  </a:txBody>
                  <a:tcPr/>
                </a:tc>
                <a:extLst>
                  <a:ext uri="{0D108BD9-81ED-4DB2-BD59-A6C34878D82A}">
                    <a16:rowId xmlns:a16="http://schemas.microsoft.com/office/drawing/2014/main" val="1571004107"/>
                  </a:ext>
                </a:extLst>
              </a:tr>
              <a:tr h="185420">
                <a:tc>
                  <a:txBody>
                    <a:bodyPr/>
                    <a:lstStyle/>
                    <a:p>
                      <a:r>
                        <a:rPr lang="en-US" dirty="0"/>
                        <a:t>TNM</a:t>
                      </a:r>
                      <a:r>
                        <a:rPr lang="en-US" baseline="0" dirty="0"/>
                        <a:t> Stage</a:t>
                      </a:r>
                      <a:endParaRPr lang="en-US" b="1" dirty="0"/>
                    </a:p>
                  </a:txBody>
                  <a:tcPr/>
                </a:tc>
                <a:tc>
                  <a:txBody>
                    <a:bodyPr/>
                    <a:lstStyle/>
                    <a:p>
                      <a:r>
                        <a:rPr lang="en-US" dirty="0"/>
                        <a:t>cT1-2N0M0</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cT1-2N0M0</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cT1-2N0M0</a:t>
                      </a:r>
                    </a:p>
                  </a:txBody>
                  <a:tcPr/>
                </a:tc>
                <a:extLst>
                  <a:ext uri="{0D108BD9-81ED-4DB2-BD59-A6C34878D82A}">
                    <a16:rowId xmlns:a16="http://schemas.microsoft.com/office/drawing/2014/main" val="3447404149"/>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Tumor Location</a:t>
                      </a:r>
                    </a:p>
                    <a:p>
                      <a:endParaRPr lang="en-US" b="1" dirty="0"/>
                    </a:p>
                  </a:txBody>
                  <a:tcPr/>
                </a:tc>
                <a:tc>
                  <a:txBody>
                    <a:bodyPr/>
                    <a:lstStyle/>
                    <a:p>
                      <a:r>
                        <a:rPr lang="en-US" dirty="0"/>
                        <a:t>Peripheral</a:t>
                      </a:r>
                    </a:p>
                  </a:txBody>
                  <a:tcPr/>
                </a:tc>
                <a:tc>
                  <a:txBody>
                    <a:bodyPr/>
                    <a:lstStyle/>
                    <a:p>
                      <a:r>
                        <a:rPr lang="en-US" dirty="0"/>
                        <a:t>Peripheral</a:t>
                      </a:r>
                    </a:p>
                  </a:txBody>
                  <a:tcPr/>
                </a:tc>
                <a:tc>
                  <a:txBody>
                    <a:bodyPr/>
                    <a:lstStyle/>
                    <a:p>
                      <a:r>
                        <a:rPr lang="en-US" dirty="0"/>
                        <a:t>Central</a:t>
                      </a:r>
                    </a:p>
                  </a:txBody>
                  <a:tcPr/>
                </a:tc>
                <a:extLst>
                  <a:ext uri="{0D108BD9-81ED-4DB2-BD59-A6C34878D82A}">
                    <a16:rowId xmlns:a16="http://schemas.microsoft.com/office/drawing/2014/main" val="321498273"/>
                  </a:ext>
                </a:extLst>
              </a:tr>
              <a:tr h="370840">
                <a:tc>
                  <a:txBody>
                    <a:bodyPr/>
                    <a:lstStyle/>
                    <a:p>
                      <a:r>
                        <a:rPr lang="en-US" dirty="0"/>
                        <a:t>RT Dose/</a:t>
                      </a:r>
                      <a:r>
                        <a:rPr lang="en-US" dirty="0" err="1"/>
                        <a:t>Fx</a:t>
                      </a:r>
                      <a:endParaRPr lang="en-US" b="1" dirty="0"/>
                    </a:p>
                  </a:txBody>
                  <a:tcPr/>
                </a:tc>
                <a:tc>
                  <a:txBody>
                    <a:bodyPr/>
                    <a:lstStyle/>
                    <a:p>
                      <a:r>
                        <a:rPr lang="en-US" altLang="en-US" sz="1800" kern="1200" dirty="0"/>
                        <a:t>54Gy/3fx</a:t>
                      </a:r>
                      <a:endParaRPr lang="en-US" dirty="0"/>
                    </a:p>
                  </a:txBody>
                  <a:tcPr/>
                </a:tc>
                <a:tc>
                  <a:txBody>
                    <a:bodyPr/>
                    <a:lstStyle/>
                    <a:p>
                      <a:r>
                        <a:rPr lang="en-US" altLang="en-US" sz="1800" dirty="0"/>
                        <a:t>34Gy/1fx vs. 48Gy/4fx</a:t>
                      </a:r>
                      <a:endParaRPr lang="en-US" dirty="0"/>
                    </a:p>
                  </a:txBody>
                  <a:tcPr/>
                </a:tc>
                <a:tc>
                  <a:txBody>
                    <a:bodyPr/>
                    <a:lstStyle/>
                    <a:p>
                      <a:r>
                        <a:rPr lang="en-US" altLang="en-US" sz="1800" dirty="0"/>
                        <a:t>50-60Gy/5fx</a:t>
                      </a:r>
                      <a:endParaRPr lang="en-US" dirty="0"/>
                    </a:p>
                  </a:txBody>
                  <a:tcPr/>
                </a:tc>
                <a:extLst>
                  <a:ext uri="{0D108BD9-81ED-4DB2-BD59-A6C34878D82A}">
                    <a16:rowId xmlns:a16="http://schemas.microsoft.com/office/drawing/2014/main" val="2740937702"/>
                  </a:ext>
                </a:extLst>
              </a:tr>
              <a:tr h="370840">
                <a:tc>
                  <a:txBody>
                    <a:bodyPr/>
                    <a:lstStyle/>
                    <a:p>
                      <a:r>
                        <a:rPr lang="en-US" dirty="0"/>
                        <a:t>Local Control</a:t>
                      </a:r>
                      <a:endParaRPr lang="en-US" b="1" dirty="0"/>
                    </a:p>
                  </a:txBody>
                  <a:tcPr/>
                </a:tc>
                <a:tc>
                  <a:txBody>
                    <a:bodyPr/>
                    <a:lstStyle/>
                    <a:p>
                      <a:r>
                        <a:rPr lang="en-US" dirty="0"/>
                        <a:t>93% @ 5 years</a:t>
                      </a:r>
                    </a:p>
                  </a:txBody>
                  <a:tcPr/>
                </a:tc>
                <a:tc>
                  <a:txBody>
                    <a:bodyPr/>
                    <a:lstStyle/>
                    <a:p>
                      <a:r>
                        <a:rPr lang="en-US" dirty="0"/>
                        <a:t>89-93% @ 5 years</a:t>
                      </a:r>
                    </a:p>
                  </a:txBody>
                  <a:tcPr/>
                </a:tc>
                <a:tc>
                  <a:txBody>
                    <a:bodyPr/>
                    <a:lstStyle/>
                    <a:p>
                      <a:r>
                        <a:rPr lang="en-US" dirty="0"/>
                        <a:t>88% @ 2 years</a:t>
                      </a:r>
                    </a:p>
                  </a:txBody>
                  <a:tcPr/>
                </a:tc>
                <a:extLst>
                  <a:ext uri="{0D108BD9-81ED-4DB2-BD59-A6C34878D82A}">
                    <a16:rowId xmlns:a16="http://schemas.microsoft.com/office/drawing/2014/main" val="2878876908"/>
                  </a:ext>
                </a:extLst>
              </a:tr>
              <a:tr h="370840">
                <a:tc>
                  <a:txBody>
                    <a:bodyPr/>
                    <a:lstStyle/>
                    <a:p>
                      <a:r>
                        <a:rPr lang="en-US" dirty="0"/>
                        <a:t>Overall Survival</a:t>
                      </a:r>
                      <a:endParaRPr lang="en-US" b="1" dirty="0"/>
                    </a:p>
                  </a:txBody>
                  <a:tcPr/>
                </a:tc>
                <a:tc>
                  <a:txBody>
                    <a:bodyPr/>
                    <a:lstStyle/>
                    <a:p>
                      <a:r>
                        <a:rPr lang="en-US" dirty="0"/>
                        <a:t>40% @ 5 years</a:t>
                      </a:r>
                    </a:p>
                  </a:txBody>
                  <a:tcPr/>
                </a:tc>
                <a:tc>
                  <a:txBody>
                    <a:bodyPr/>
                    <a:lstStyle/>
                    <a:p>
                      <a:r>
                        <a:rPr lang="en-US" dirty="0"/>
                        <a:t>30-41%@ 5 years</a:t>
                      </a:r>
                    </a:p>
                  </a:txBody>
                  <a:tcPr/>
                </a:tc>
                <a:tc>
                  <a:txBody>
                    <a:bodyPr/>
                    <a:lstStyle/>
                    <a:p>
                      <a:r>
                        <a:rPr lang="en-US" dirty="0"/>
                        <a:t>70% @ 2 years</a:t>
                      </a:r>
                    </a:p>
                  </a:txBody>
                  <a:tcPr/>
                </a:tc>
                <a:extLst>
                  <a:ext uri="{0D108BD9-81ED-4DB2-BD59-A6C34878D82A}">
                    <a16:rowId xmlns:a16="http://schemas.microsoft.com/office/drawing/2014/main" val="1381565166"/>
                  </a:ext>
                </a:extLst>
              </a:tr>
            </a:tbl>
          </a:graphicData>
        </a:graphic>
      </p:graphicFrame>
    </p:spTree>
    <p:extLst>
      <p:ext uri="{BB962C8B-B14F-4D97-AF65-F5344CB8AC3E}">
        <p14:creationId xmlns:p14="http://schemas.microsoft.com/office/powerpoint/2010/main" val="10011464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noAutofit/>
          </a:bodyPr>
          <a:lstStyle/>
          <a:p>
            <a:r>
              <a:rPr lang="en-US" b="1" dirty="0">
                <a:latin typeface="Arial" panose="020B0604020202020204" pitchFamily="34" charset="0"/>
                <a:cs typeface="Arial" panose="020B0604020202020204" pitchFamily="34" charset="0"/>
              </a:rPr>
              <a:t>How Does SBRT Compare to Surgery?</a:t>
            </a:r>
          </a:p>
        </p:txBody>
      </p:sp>
      <p:sp>
        <p:nvSpPr>
          <p:cNvPr id="3" name="Content Placeholder 2"/>
          <p:cNvSpPr>
            <a:spLocks noGrp="1"/>
          </p:cNvSpPr>
          <p:nvPr>
            <p:ph idx="1"/>
          </p:nvPr>
        </p:nvSpPr>
        <p:spPr>
          <a:xfrm>
            <a:off x="609600" y="1143001"/>
            <a:ext cx="10972800" cy="4983164"/>
          </a:xfrm>
        </p:spPr>
        <p:txBody>
          <a:bodyPr>
            <a:normAutofit fontScale="85000" lnSpcReduction="10000"/>
          </a:bodyPr>
          <a:lstStyle/>
          <a:p>
            <a:pPr lvl="0"/>
            <a:r>
              <a:rPr lang="en-US" b="1" dirty="0">
                <a:latin typeface="+mj-lt"/>
              </a:rPr>
              <a:t>No fully enrolled randomized trials</a:t>
            </a:r>
            <a:endParaRPr lang="en-US" dirty="0">
              <a:latin typeface="+mj-lt"/>
            </a:endParaRPr>
          </a:p>
          <a:p>
            <a:r>
              <a:rPr lang="en-US" b="1" dirty="0">
                <a:latin typeface="+mj-lt"/>
              </a:rPr>
              <a:t>Selection bias</a:t>
            </a:r>
            <a:r>
              <a:rPr lang="en-US" dirty="0">
                <a:latin typeface="+mj-lt"/>
              </a:rPr>
              <a:t> when comparing survival numbers from non-randomized cohorts of patients are difficult to compare with surgery </a:t>
            </a:r>
          </a:p>
          <a:p>
            <a:pPr lvl="1"/>
            <a:r>
              <a:rPr lang="en-US" dirty="0">
                <a:latin typeface="+mj-lt"/>
              </a:rPr>
              <a:t>Radiation patients are generally medically inoperable, or older with worse PS and often don’t undergo full mediastinal staging</a:t>
            </a:r>
          </a:p>
          <a:p>
            <a:pPr lvl="0"/>
            <a:endParaRPr lang="en-US" b="1" dirty="0">
              <a:latin typeface="+mj-lt"/>
            </a:endParaRPr>
          </a:p>
          <a:p>
            <a:pPr lvl="0"/>
            <a:r>
              <a:rPr lang="en-US" b="1" dirty="0">
                <a:latin typeface="+mj-lt"/>
              </a:rPr>
              <a:t>Pooled Analysis of STARS and ROSEL Randomized Trials (Chang, Lancet </a:t>
            </a:r>
            <a:r>
              <a:rPr lang="en-US" b="1" dirty="0" err="1">
                <a:latin typeface="+mj-lt"/>
              </a:rPr>
              <a:t>Oncol</a:t>
            </a:r>
            <a:r>
              <a:rPr lang="en-US" b="1" dirty="0">
                <a:latin typeface="+mj-lt"/>
              </a:rPr>
              <a:t> 2015)</a:t>
            </a:r>
          </a:p>
          <a:p>
            <a:pPr lvl="1"/>
            <a:r>
              <a:rPr lang="en-US" dirty="0">
                <a:latin typeface="+mj-lt"/>
              </a:rPr>
              <a:t>58 pts, operable T1-2a (&lt;4 cm) N0 M0 NSCLC randomized to lobectomy vs. SBRT</a:t>
            </a:r>
          </a:p>
          <a:p>
            <a:pPr lvl="1"/>
            <a:r>
              <a:rPr lang="en-US" dirty="0">
                <a:latin typeface="+mj-lt"/>
              </a:rPr>
              <a:t>Results: SBRT </a:t>
            </a:r>
            <a:r>
              <a:rPr lang="en-US" dirty="0">
                <a:latin typeface="+mj-lt"/>
                <a:sym typeface="Wingdings" panose="05000000000000000000" pitchFamily="2" charset="2"/>
              </a:rPr>
              <a:t> </a:t>
            </a:r>
            <a:r>
              <a:rPr lang="en-US" b="1" dirty="0">
                <a:latin typeface="+mj-lt"/>
                <a:sym typeface="Wingdings" panose="05000000000000000000" pitchFamily="2" charset="2"/>
              </a:rPr>
              <a:t>↑ 3Y-OS </a:t>
            </a:r>
            <a:r>
              <a:rPr lang="en-US" dirty="0">
                <a:latin typeface="+mj-lt"/>
                <a:sym typeface="Wingdings" panose="05000000000000000000" pitchFamily="2" charset="2"/>
              </a:rPr>
              <a:t>(7995%) with no difference in RFS (~83%)</a:t>
            </a:r>
          </a:p>
          <a:p>
            <a:pPr lvl="1"/>
            <a:r>
              <a:rPr lang="en-US" dirty="0">
                <a:latin typeface="+mj-lt"/>
                <a:sym typeface="Wingdings" panose="05000000000000000000" pitchFamily="2" charset="2"/>
              </a:rPr>
              <a:t> Why the difference? </a:t>
            </a:r>
          </a:p>
          <a:p>
            <a:pPr lvl="2"/>
            <a:r>
              <a:rPr lang="en-US" dirty="0">
                <a:latin typeface="+mj-lt"/>
                <a:ea typeface="Verdana" panose="020B0604030504040204" pitchFamily="34" charset="0"/>
                <a:cs typeface="Verdana" panose="020B0604030504040204" pitchFamily="34" charset="0"/>
              </a:rPr>
              <a:t>Surgery has higher M&amp;M (</a:t>
            </a:r>
            <a:r>
              <a:rPr lang="en-US" dirty="0">
                <a:latin typeface="+mj-lt"/>
                <a:sym typeface="Wingdings" panose="05000000000000000000" pitchFamily="2" charset="2"/>
              </a:rPr>
              <a:t>G3-5 toxicity (48% vs. 10%).</a:t>
            </a:r>
          </a:p>
          <a:p>
            <a:pPr lvl="3"/>
            <a:r>
              <a:rPr lang="en-US" dirty="0">
                <a:latin typeface="+mj-lt"/>
                <a:sym typeface="Wingdings" panose="05000000000000000000" pitchFamily="2" charset="2"/>
              </a:rPr>
              <a:t>Grade 3+ toxicities SBRT were all Grade 3, i.e., no Grade 4 or 5 </a:t>
            </a:r>
          </a:p>
          <a:p>
            <a:pPr lvl="3"/>
            <a:r>
              <a:rPr lang="en-US" dirty="0">
                <a:latin typeface="+mj-lt"/>
                <a:sym typeface="Wingdings" panose="05000000000000000000" pitchFamily="2" charset="2"/>
              </a:rPr>
              <a:t>Surgery had 4% Grade 5 toxicity</a:t>
            </a:r>
            <a:endParaRPr lang="en-US" dirty="0">
              <a:latin typeface="+mj-lt"/>
            </a:endParaRPr>
          </a:p>
          <a:p>
            <a:pPr lvl="2"/>
            <a:r>
              <a:rPr lang="en-US" dirty="0" err="1">
                <a:latin typeface="+mj-lt"/>
                <a:ea typeface="Verdana" panose="020B0604030504040204" pitchFamily="34" charset="0"/>
                <a:cs typeface="Verdana" panose="020B0604030504040204" pitchFamily="34" charset="0"/>
              </a:rPr>
              <a:t>Abscopal</a:t>
            </a:r>
            <a:r>
              <a:rPr lang="en-US" dirty="0">
                <a:latin typeface="+mj-lt"/>
                <a:ea typeface="Verdana" panose="020B0604030504040204" pitchFamily="34" charset="0"/>
                <a:cs typeface="Verdana" panose="020B0604030504040204" pitchFamily="34" charset="0"/>
              </a:rPr>
              <a:t> effect from RT?</a:t>
            </a:r>
          </a:p>
        </p:txBody>
      </p:sp>
    </p:spTree>
    <p:extLst>
      <p:ext uri="{BB962C8B-B14F-4D97-AF65-F5344CB8AC3E}">
        <p14:creationId xmlns:p14="http://schemas.microsoft.com/office/powerpoint/2010/main" val="1327540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normAutofit/>
          </a:bodyPr>
          <a:lstStyle/>
          <a:p>
            <a:r>
              <a:rPr lang="en-US" b="1" dirty="0">
                <a:latin typeface="Arial" panose="020B0604020202020204" pitchFamily="34" charset="0"/>
                <a:cs typeface="Arial" panose="020B0604020202020204" pitchFamily="34" charset="0"/>
              </a:rPr>
              <a:t>Hilar LN Positive (cT1-4N1M0) NSCLC</a:t>
            </a:r>
          </a:p>
        </p:txBody>
      </p:sp>
      <p:sp>
        <p:nvSpPr>
          <p:cNvPr id="3" name="Content Placeholder 2"/>
          <p:cNvSpPr>
            <a:spLocks noGrp="1"/>
          </p:cNvSpPr>
          <p:nvPr>
            <p:ph idx="1"/>
          </p:nvPr>
        </p:nvSpPr>
        <p:spPr>
          <a:xfrm>
            <a:off x="609600" y="1382487"/>
            <a:ext cx="10972800" cy="4525963"/>
          </a:xfrm>
        </p:spPr>
        <p:txBody>
          <a:bodyPr>
            <a:normAutofit fontScale="92500" lnSpcReduction="20000"/>
          </a:bodyPr>
          <a:lstStyle/>
          <a:p>
            <a:r>
              <a:rPr lang="en-US" b="1" dirty="0">
                <a:ea typeface="Verdana" pitchFamily="34" charset="0"/>
                <a:cs typeface="Verdana" pitchFamily="34" charset="0"/>
              </a:rPr>
              <a:t>Surgical resection + LND </a:t>
            </a:r>
            <a:r>
              <a:rPr lang="en-US" dirty="0">
                <a:ea typeface="Verdana" pitchFamily="34" charset="0"/>
                <a:cs typeface="Verdana" pitchFamily="34" charset="0"/>
              </a:rPr>
              <a:t>is the preferred local treatment if patient is medically and surgically operable</a:t>
            </a:r>
          </a:p>
          <a:p>
            <a:pPr lvl="1"/>
            <a:r>
              <a:rPr lang="en-US" dirty="0">
                <a:ea typeface="Verdana" pitchFamily="34" charset="0"/>
                <a:cs typeface="Verdana" pitchFamily="34" charset="0"/>
              </a:rPr>
              <a:t>All patients receive adjuvant chemotherapy</a:t>
            </a:r>
          </a:p>
          <a:p>
            <a:pPr lvl="1"/>
            <a:r>
              <a:rPr lang="en-US" dirty="0">
                <a:ea typeface="Verdana" pitchFamily="34" charset="0"/>
                <a:cs typeface="Verdana" pitchFamily="34" charset="0"/>
              </a:rPr>
              <a:t>Neoadjuvant therapy may be given if surgically inoperable up-front or superior sulcus tumors</a:t>
            </a:r>
          </a:p>
          <a:p>
            <a:endParaRPr lang="en-US" b="1" dirty="0">
              <a:ea typeface="Verdana" pitchFamily="34" charset="0"/>
              <a:cs typeface="Verdana" pitchFamily="34" charset="0"/>
            </a:endParaRPr>
          </a:p>
          <a:p>
            <a:r>
              <a:rPr lang="en-US" b="1" dirty="0">
                <a:ea typeface="Verdana" pitchFamily="34" charset="0"/>
                <a:cs typeface="Verdana" pitchFamily="34" charset="0"/>
              </a:rPr>
              <a:t>Conventional 3-D CRT or IMRT over 6 weeks with concurrent chemotherapy </a:t>
            </a:r>
            <a:r>
              <a:rPr lang="en-US" dirty="0">
                <a:ea typeface="Verdana" pitchFamily="34" charset="0"/>
                <a:cs typeface="Verdana" pitchFamily="34" charset="0"/>
              </a:rPr>
              <a:t>for patients who are inoperable or refuse surgery</a:t>
            </a:r>
          </a:p>
          <a:p>
            <a:pPr lvl="1"/>
            <a:r>
              <a:rPr lang="en-US" dirty="0"/>
              <a:t>For frail patients, sequential chemo and RT, or RT alone (+/- altered fractionation), are appropriate options</a:t>
            </a:r>
          </a:p>
          <a:p>
            <a:pPr lvl="1"/>
            <a:endParaRPr lang="en-US" dirty="0"/>
          </a:p>
          <a:p>
            <a:r>
              <a:rPr lang="en-US" b="1" dirty="0">
                <a:ea typeface="Verdana" pitchFamily="34" charset="0"/>
                <a:cs typeface="Verdana" pitchFamily="34" charset="0"/>
              </a:rPr>
              <a:t>Proton therapy</a:t>
            </a:r>
          </a:p>
        </p:txBody>
      </p:sp>
    </p:spTree>
    <p:extLst>
      <p:ext uri="{BB962C8B-B14F-4D97-AF65-F5344CB8AC3E}">
        <p14:creationId xmlns:p14="http://schemas.microsoft.com/office/powerpoint/2010/main" val="39985389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normAutofit/>
          </a:bodyPr>
          <a:lstStyle/>
          <a:p>
            <a:r>
              <a:rPr lang="en-US" b="1" dirty="0">
                <a:latin typeface="Arial" panose="020B0604020202020204" pitchFamily="34" charset="0"/>
                <a:cs typeface="Arial" panose="020B0604020202020204" pitchFamily="34" charset="0"/>
              </a:rPr>
              <a:t>Mediastinal LN Positive (cT1-4N2M0) NSCLC</a:t>
            </a:r>
          </a:p>
        </p:txBody>
      </p:sp>
      <p:sp>
        <p:nvSpPr>
          <p:cNvPr id="3" name="Content Placeholder 2"/>
          <p:cNvSpPr>
            <a:spLocks noGrp="1"/>
          </p:cNvSpPr>
          <p:nvPr>
            <p:ph idx="1"/>
          </p:nvPr>
        </p:nvSpPr>
        <p:spPr>
          <a:xfrm>
            <a:off x="609600" y="1143000"/>
            <a:ext cx="10972800" cy="5257800"/>
          </a:xfrm>
        </p:spPr>
        <p:txBody>
          <a:bodyPr>
            <a:normAutofit fontScale="85000" lnSpcReduction="20000"/>
          </a:bodyPr>
          <a:lstStyle/>
          <a:p>
            <a:r>
              <a:rPr lang="en-US" dirty="0">
                <a:ea typeface="Verdana" pitchFamily="34" charset="0"/>
                <a:cs typeface="Verdana" pitchFamily="34" charset="0"/>
              </a:rPr>
              <a:t>Stage IIIA 5Y-OS ~20% </a:t>
            </a:r>
          </a:p>
          <a:p>
            <a:r>
              <a:rPr lang="en-US" dirty="0">
                <a:ea typeface="Verdana" pitchFamily="34" charset="0"/>
                <a:cs typeface="Verdana" pitchFamily="34" charset="0"/>
              </a:rPr>
              <a:t>Stage IIIB 5Y-OS ~10%</a:t>
            </a:r>
          </a:p>
          <a:p>
            <a:endParaRPr lang="en-US" dirty="0">
              <a:latin typeface="+mj-lt"/>
              <a:ea typeface="Verdana" pitchFamily="34" charset="0"/>
              <a:cs typeface="Verdana" pitchFamily="34" charset="0"/>
            </a:endParaRPr>
          </a:p>
          <a:p>
            <a:r>
              <a:rPr lang="en-US" dirty="0">
                <a:ea typeface="Verdana" pitchFamily="34" charset="0"/>
                <a:cs typeface="Verdana" pitchFamily="34" charset="0"/>
              </a:rPr>
              <a:t>High risk of distant </a:t>
            </a:r>
            <a:r>
              <a:rPr lang="en-US" dirty="0" err="1">
                <a:ea typeface="Verdana" pitchFamily="34" charset="0"/>
                <a:cs typeface="Verdana" pitchFamily="34" charset="0"/>
              </a:rPr>
              <a:t>micrometastatic</a:t>
            </a:r>
            <a:r>
              <a:rPr lang="en-US" dirty="0">
                <a:ea typeface="Verdana" pitchFamily="34" charset="0"/>
                <a:cs typeface="Verdana" pitchFamily="34" charset="0"/>
              </a:rPr>
              <a:t> disease at diagnosis </a:t>
            </a:r>
            <a:r>
              <a:rPr lang="en-US" dirty="0">
                <a:ea typeface="Verdana" pitchFamily="34" charset="0"/>
                <a:cs typeface="Verdana" pitchFamily="34" charset="0"/>
                <a:sym typeface="Wingdings" panose="05000000000000000000" pitchFamily="2" charset="2"/>
              </a:rPr>
              <a:t> </a:t>
            </a:r>
          </a:p>
          <a:p>
            <a:pPr lvl="1"/>
            <a:r>
              <a:rPr lang="en-US" dirty="0">
                <a:ea typeface="Verdana" pitchFamily="34" charset="0"/>
                <a:cs typeface="Verdana" pitchFamily="34" charset="0"/>
                <a:sym typeface="Wingdings" panose="05000000000000000000" pitchFamily="2" charset="2"/>
              </a:rPr>
              <a:t>Must balance optimizing </a:t>
            </a:r>
            <a:r>
              <a:rPr lang="en-US" dirty="0" err="1">
                <a:ea typeface="Verdana" pitchFamily="34" charset="0"/>
                <a:cs typeface="Verdana" pitchFamily="34" charset="0"/>
                <a:sym typeface="Wingdings" panose="05000000000000000000" pitchFamily="2" charset="2"/>
              </a:rPr>
              <a:t>locoregional</a:t>
            </a:r>
            <a:r>
              <a:rPr lang="en-US" dirty="0">
                <a:ea typeface="Verdana" pitchFamily="34" charset="0"/>
                <a:cs typeface="Verdana" pitchFamily="34" charset="0"/>
                <a:sym typeface="Wingdings" panose="05000000000000000000" pitchFamily="2" charset="2"/>
              </a:rPr>
              <a:t> control with minimizing morbidity in patient population that is unlikely to be cured (and often in poor health)</a:t>
            </a:r>
          </a:p>
          <a:p>
            <a:endParaRPr lang="en-US" dirty="0">
              <a:latin typeface="+mj-lt"/>
              <a:ea typeface="Verdana" pitchFamily="34" charset="0"/>
              <a:cs typeface="Verdana" pitchFamily="34" charset="0"/>
            </a:endParaRPr>
          </a:p>
          <a:p>
            <a:r>
              <a:rPr lang="en-US" dirty="0">
                <a:latin typeface="+mj-lt"/>
                <a:ea typeface="Verdana" pitchFamily="34" charset="0"/>
                <a:cs typeface="Verdana" pitchFamily="34" charset="0"/>
              </a:rPr>
              <a:t>Surgical resection is generally NOT recommended as the up-front treatment approach</a:t>
            </a:r>
          </a:p>
          <a:p>
            <a:pPr lvl="1"/>
            <a:r>
              <a:rPr lang="en-US" dirty="0">
                <a:ea typeface="Verdana" pitchFamily="34" charset="0"/>
                <a:cs typeface="Verdana" pitchFamily="34" charset="0"/>
              </a:rPr>
              <a:t>Multiple </a:t>
            </a:r>
            <a:r>
              <a:rPr lang="en-US" dirty="0"/>
              <a:t>randomized trials showed that surgery had no survival benefit, but well selected patients may benefit after neoadjuvant therapy</a:t>
            </a:r>
            <a:endParaRPr lang="en-US" dirty="0">
              <a:ea typeface="Verdana" pitchFamily="34" charset="0"/>
              <a:cs typeface="Verdana" pitchFamily="34" charset="0"/>
            </a:endParaRPr>
          </a:p>
          <a:p>
            <a:endParaRPr lang="en-US" dirty="0">
              <a:latin typeface="+mj-lt"/>
              <a:ea typeface="Verdana" pitchFamily="34" charset="0"/>
              <a:cs typeface="Verdana" pitchFamily="34" charset="0"/>
            </a:endParaRPr>
          </a:p>
          <a:p>
            <a:r>
              <a:rPr lang="en-US" dirty="0">
                <a:latin typeface="+mj-lt"/>
                <a:ea typeface="Verdana" pitchFamily="34" charset="0"/>
                <a:cs typeface="Verdana" pitchFamily="34" charset="0"/>
              </a:rPr>
              <a:t>Treatment options:</a:t>
            </a:r>
          </a:p>
          <a:p>
            <a:pPr lvl="1"/>
            <a:r>
              <a:rPr lang="en-US" b="0" i="0" u="none" dirty="0">
                <a:effectLst/>
                <a:latin typeface="+mj-lt"/>
                <a:ea typeface="Verdana" pitchFamily="34" charset="0"/>
                <a:cs typeface="Verdana" pitchFamily="34" charset="0"/>
              </a:rPr>
              <a:t>Definitive chemo-RT</a:t>
            </a:r>
          </a:p>
          <a:p>
            <a:pPr lvl="1"/>
            <a:r>
              <a:rPr lang="en-US" b="0" i="0" u="none" dirty="0" err="1">
                <a:effectLst/>
                <a:latin typeface="+mj-lt"/>
                <a:ea typeface="Verdana" pitchFamily="34" charset="0"/>
                <a:cs typeface="Verdana" pitchFamily="34" charset="0"/>
                <a:sym typeface="Wingdings" panose="05000000000000000000" pitchFamily="2" charset="2"/>
              </a:rPr>
              <a:t>Neoadjuvant</a:t>
            </a:r>
            <a:r>
              <a:rPr lang="en-US" b="0" i="0" u="none" dirty="0">
                <a:effectLst/>
                <a:latin typeface="+mj-lt"/>
                <a:ea typeface="Verdana" pitchFamily="34" charset="0"/>
                <a:cs typeface="Verdana" pitchFamily="34" charset="0"/>
                <a:sym typeface="Wingdings" panose="05000000000000000000" pitchFamily="2" charset="2"/>
              </a:rPr>
              <a:t> chem</a:t>
            </a:r>
            <a:r>
              <a:rPr lang="en-US" dirty="0">
                <a:latin typeface="+mj-lt"/>
                <a:ea typeface="Verdana" pitchFamily="34" charset="0"/>
                <a:cs typeface="Verdana" pitchFamily="34" charset="0"/>
                <a:sym typeface="Wingdings" panose="05000000000000000000" pitchFamily="2" charset="2"/>
              </a:rPr>
              <a:t>o </a:t>
            </a:r>
            <a:r>
              <a:rPr lang="en-US" u="sng" dirty="0">
                <a:latin typeface="+mj-lt"/>
                <a:ea typeface="Verdana" pitchFamily="34" charset="0"/>
                <a:cs typeface="Verdana" pitchFamily="34" charset="0"/>
                <a:sym typeface="Wingdings" panose="05000000000000000000" pitchFamily="2" charset="2"/>
              </a:rPr>
              <a:t>or</a:t>
            </a:r>
            <a:r>
              <a:rPr lang="en-US" dirty="0">
                <a:latin typeface="+mj-lt"/>
                <a:ea typeface="Verdana" pitchFamily="34" charset="0"/>
                <a:cs typeface="Verdana" pitchFamily="34" charset="0"/>
                <a:sym typeface="Wingdings" panose="05000000000000000000" pitchFamily="2" charset="2"/>
              </a:rPr>
              <a:t> </a:t>
            </a:r>
            <a:r>
              <a:rPr lang="en-US" b="0" i="0" u="none" dirty="0">
                <a:effectLst/>
                <a:latin typeface="+mj-lt"/>
                <a:ea typeface="Verdana" pitchFamily="34" charset="0"/>
                <a:cs typeface="Verdana" pitchFamily="34" charset="0"/>
                <a:sym typeface="Wingdings" panose="05000000000000000000" pitchFamily="2" charset="2"/>
              </a:rPr>
              <a:t>chemo-RT  surgery</a:t>
            </a:r>
          </a:p>
        </p:txBody>
      </p:sp>
    </p:spTree>
    <p:extLst>
      <p:ext uri="{BB962C8B-B14F-4D97-AF65-F5344CB8AC3E}">
        <p14:creationId xmlns:p14="http://schemas.microsoft.com/office/powerpoint/2010/main" val="26537717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noAutofit/>
          </a:bodyPr>
          <a:lstStyle/>
          <a:p>
            <a:r>
              <a:rPr lang="en-US" b="1" dirty="0">
                <a:latin typeface="Arial" panose="020B0604020202020204" pitchFamily="34" charset="0"/>
                <a:cs typeface="Arial" panose="020B0604020202020204" pitchFamily="34" charset="0"/>
              </a:rPr>
              <a:t>Factors Favoring Use of Surgery in N2 Patients</a:t>
            </a:r>
          </a:p>
        </p:txBody>
      </p:sp>
      <p:sp>
        <p:nvSpPr>
          <p:cNvPr id="3" name="Content Placeholder 2"/>
          <p:cNvSpPr>
            <a:spLocks noGrp="1"/>
          </p:cNvSpPr>
          <p:nvPr>
            <p:ph idx="1"/>
          </p:nvPr>
        </p:nvSpPr>
        <p:spPr>
          <a:xfrm>
            <a:off x="609600" y="1378226"/>
            <a:ext cx="10972800" cy="5234608"/>
          </a:xfrm>
        </p:spPr>
        <p:txBody>
          <a:bodyPr>
            <a:normAutofit fontScale="92500" lnSpcReduction="20000"/>
          </a:bodyPr>
          <a:lstStyle/>
          <a:p>
            <a:r>
              <a:rPr lang="en-US" dirty="0"/>
              <a:t>Single involved LN station &gt; multiple involved stations</a:t>
            </a:r>
          </a:p>
          <a:p>
            <a:endParaRPr lang="en-US" dirty="0"/>
          </a:p>
          <a:p>
            <a:r>
              <a:rPr lang="en-US" dirty="0"/>
              <a:t>Microscopic N2 &gt; clinical N2 (especially if bulky LN &gt;3cm)</a:t>
            </a:r>
          </a:p>
          <a:p>
            <a:endParaRPr lang="en-US" dirty="0"/>
          </a:p>
          <a:p>
            <a:r>
              <a:rPr lang="en-US" dirty="0"/>
              <a:t>Successful </a:t>
            </a:r>
            <a:r>
              <a:rPr lang="en-US" dirty="0" err="1"/>
              <a:t>downstaging</a:t>
            </a:r>
            <a:r>
              <a:rPr lang="en-US" dirty="0"/>
              <a:t> of the mediastinum s/p neoadjuvant therapy </a:t>
            </a:r>
          </a:p>
          <a:p>
            <a:endParaRPr lang="en-US" dirty="0"/>
          </a:p>
          <a:p>
            <a:r>
              <a:rPr lang="en-US" dirty="0"/>
              <a:t>Avoiding pneumonectomy (especially right pneumonectomy)</a:t>
            </a:r>
          </a:p>
          <a:p>
            <a:endParaRPr lang="en-US" dirty="0"/>
          </a:p>
          <a:p>
            <a:r>
              <a:rPr lang="en-US" dirty="0"/>
              <a:t>T3/4 due to size alone &gt; invasion/extension</a:t>
            </a:r>
          </a:p>
          <a:p>
            <a:endParaRPr lang="en-US" dirty="0"/>
          </a:p>
          <a:p>
            <a:r>
              <a:rPr lang="en-US" dirty="0"/>
              <a:t>Good PS, younger age, no weight loss, female gender</a:t>
            </a:r>
          </a:p>
          <a:p>
            <a:endParaRPr lang="en-US" dirty="0"/>
          </a:p>
          <a:p>
            <a:r>
              <a:rPr lang="en-US" dirty="0"/>
              <a:t>Surgery should </a:t>
            </a:r>
            <a:r>
              <a:rPr lang="en-US" b="1" dirty="0">
                <a:solidFill>
                  <a:srgbClr val="C00000"/>
                </a:solidFill>
              </a:rPr>
              <a:t>NOT</a:t>
            </a:r>
            <a:r>
              <a:rPr lang="en-US" dirty="0"/>
              <a:t> be pursued for </a:t>
            </a:r>
            <a:r>
              <a:rPr lang="en-US" b="1" dirty="0">
                <a:solidFill>
                  <a:srgbClr val="C00000"/>
                </a:solidFill>
              </a:rPr>
              <a:t>cN3</a:t>
            </a:r>
            <a:r>
              <a:rPr lang="en-US" dirty="0"/>
              <a:t> Patients</a:t>
            </a:r>
          </a:p>
        </p:txBody>
      </p:sp>
    </p:spTree>
    <p:extLst>
      <p:ext uri="{BB962C8B-B14F-4D97-AF65-F5344CB8AC3E}">
        <p14:creationId xmlns:p14="http://schemas.microsoft.com/office/powerpoint/2010/main" val="765828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lstStyle/>
          <a:p>
            <a:r>
              <a:rPr lang="en-US" b="1" dirty="0"/>
              <a:t>Learning Objectives</a:t>
            </a:r>
          </a:p>
        </p:txBody>
      </p:sp>
      <p:sp>
        <p:nvSpPr>
          <p:cNvPr id="3" name="Content Placeholder 2"/>
          <p:cNvSpPr>
            <a:spLocks noGrp="1"/>
          </p:cNvSpPr>
          <p:nvPr>
            <p:ph idx="1"/>
          </p:nvPr>
        </p:nvSpPr>
        <p:spPr/>
        <p:txBody>
          <a:bodyPr>
            <a:normAutofit fontScale="92500" lnSpcReduction="10000"/>
          </a:bodyPr>
          <a:lstStyle/>
          <a:p>
            <a:r>
              <a:rPr lang="en-US" dirty="0"/>
              <a:t>Understand current evidence-based strategies of integrating definitive (curative-intent) radiation therapy into the care of patients with NSCLC and SCLC</a:t>
            </a:r>
          </a:p>
          <a:p>
            <a:endParaRPr lang="en-US" dirty="0"/>
          </a:p>
          <a:p>
            <a:r>
              <a:rPr lang="en-US" dirty="0"/>
              <a:t>Compare surgical to radiation approaches for early-stage and locally-advanced NSCLC</a:t>
            </a:r>
          </a:p>
          <a:p>
            <a:endParaRPr lang="en-US" dirty="0"/>
          </a:p>
          <a:p>
            <a:r>
              <a:rPr lang="en-US" dirty="0"/>
              <a:t>Understand how to diagnose and treat radiation-induced toxicity</a:t>
            </a:r>
          </a:p>
          <a:p>
            <a:endParaRPr lang="en-US" dirty="0"/>
          </a:p>
          <a:p>
            <a:r>
              <a:rPr lang="en-US" dirty="0"/>
              <a:t>Discuss the emerging role of consolidative radiation therapy for oligometastatic NSCLC and extensive SCLC</a:t>
            </a:r>
          </a:p>
        </p:txBody>
      </p:sp>
    </p:spTree>
    <p:extLst>
      <p:ext uri="{BB962C8B-B14F-4D97-AF65-F5344CB8AC3E}">
        <p14:creationId xmlns:p14="http://schemas.microsoft.com/office/powerpoint/2010/main" val="16235572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noAutofit/>
          </a:bodyPr>
          <a:lstStyle/>
          <a:p>
            <a:r>
              <a:rPr lang="en-US" sz="3700" b="1" dirty="0"/>
              <a:t>Randomized Data Evaluating Surgery for IIIA NSCLC</a:t>
            </a:r>
            <a:endParaRPr lang="en-US" sz="37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70163" y="1143000"/>
            <a:ext cx="11651673" cy="5867400"/>
          </a:xfrm>
        </p:spPr>
        <p:txBody>
          <a:bodyPr>
            <a:normAutofit/>
          </a:bodyPr>
          <a:lstStyle/>
          <a:p>
            <a:pPr>
              <a:lnSpc>
                <a:spcPct val="110000"/>
              </a:lnSpc>
              <a:spcBef>
                <a:spcPts val="0"/>
              </a:spcBef>
            </a:pPr>
            <a:r>
              <a:rPr lang="en-US" b="1" dirty="0">
                <a:latin typeface="Arial (Body)"/>
              </a:rPr>
              <a:t>Intergroup 0139/RTOG 0939/SWOG 93-36 (</a:t>
            </a:r>
            <a:r>
              <a:rPr lang="en-US" b="1" dirty="0" err="1">
                <a:latin typeface="Arial (Body)"/>
              </a:rPr>
              <a:t>Albain</a:t>
            </a:r>
            <a:r>
              <a:rPr lang="en-US" b="1" dirty="0">
                <a:latin typeface="Arial (Body)"/>
              </a:rPr>
              <a:t> 2009)</a:t>
            </a:r>
          </a:p>
          <a:p>
            <a:pPr lvl="1">
              <a:lnSpc>
                <a:spcPct val="110000"/>
              </a:lnSpc>
              <a:spcBef>
                <a:spcPts val="0"/>
              </a:spcBef>
            </a:pPr>
            <a:r>
              <a:rPr lang="en-US" dirty="0">
                <a:latin typeface="Arial (Body)"/>
              </a:rPr>
              <a:t>396 pts, stage IIIA (cT1-3pN2)</a:t>
            </a:r>
          </a:p>
          <a:p>
            <a:pPr lvl="1">
              <a:lnSpc>
                <a:spcPct val="110000"/>
              </a:lnSpc>
              <a:spcBef>
                <a:spcPts val="0"/>
              </a:spcBef>
            </a:pPr>
            <a:r>
              <a:rPr lang="en-US" dirty="0">
                <a:latin typeface="Arial (Body)"/>
              </a:rPr>
              <a:t>Randomized to </a:t>
            </a:r>
            <a:r>
              <a:rPr lang="en-US" dirty="0" err="1">
                <a:latin typeface="Arial (Body)"/>
              </a:rPr>
              <a:t>NeoAdj</a:t>
            </a:r>
            <a:r>
              <a:rPr lang="en-US" dirty="0">
                <a:latin typeface="Arial (Body)"/>
              </a:rPr>
              <a:t> Chemo-RT </a:t>
            </a:r>
            <a:r>
              <a:rPr lang="en-US" dirty="0">
                <a:latin typeface="Arial (Body)"/>
                <a:sym typeface="Wingdings" panose="05000000000000000000" pitchFamily="2" charset="2"/>
              </a:rPr>
              <a:t> </a:t>
            </a:r>
            <a:r>
              <a:rPr lang="en-US" dirty="0">
                <a:latin typeface="Arial (Body)"/>
              </a:rPr>
              <a:t>Surgery vs. Definitive Chemo-RT</a:t>
            </a:r>
          </a:p>
          <a:p>
            <a:pPr lvl="1">
              <a:lnSpc>
                <a:spcPct val="110000"/>
              </a:lnSpc>
              <a:spcBef>
                <a:spcPts val="0"/>
              </a:spcBef>
            </a:pPr>
            <a:endParaRPr lang="en-US" dirty="0">
              <a:latin typeface="Arial (Body)"/>
            </a:endParaRPr>
          </a:p>
          <a:p>
            <a:pPr lvl="1">
              <a:lnSpc>
                <a:spcPct val="110000"/>
              </a:lnSpc>
              <a:spcBef>
                <a:spcPts val="0"/>
              </a:spcBef>
            </a:pPr>
            <a:endParaRPr lang="en-US" dirty="0">
              <a:latin typeface="Arial (Body)"/>
            </a:endParaRPr>
          </a:p>
          <a:p>
            <a:pPr lvl="1">
              <a:lnSpc>
                <a:spcPct val="110000"/>
              </a:lnSpc>
              <a:spcBef>
                <a:spcPts val="0"/>
              </a:spcBef>
            </a:pPr>
            <a:endParaRPr lang="en-US" dirty="0">
              <a:latin typeface="Arial (Body)"/>
            </a:endParaRPr>
          </a:p>
          <a:p>
            <a:pPr lvl="1">
              <a:lnSpc>
                <a:spcPct val="110000"/>
              </a:lnSpc>
              <a:spcBef>
                <a:spcPts val="0"/>
              </a:spcBef>
            </a:pPr>
            <a:endParaRPr lang="en-US" dirty="0">
              <a:latin typeface="Arial (Body)"/>
            </a:endParaRPr>
          </a:p>
          <a:p>
            <a:pPr lvl="1">
              <a:lnSpc>
                <a:spcPct val="110000"/>
              </a:lnSpc>
              <a:spcBef>
                <a:spcPts val="0"/>
              </a:spcBef>
            </a:pPr>
            <a:endParaRPr lang="en-US" u="sng" dirty="0">
              <a:latin typeface="Arial (Body)"/>
            </a:endParaRPr>
          </a:p>
          <a:p>
            <a:pPr lvl="1">
              <a:lnSpc>
                <a:spcPct val="110000"/>
              </a:lnSpc>
              <a:spcBef>
                <a:spcPts val="0"/>
              </a:spcBef>
            </a:pPr>
            <a:r>
              <a:rPr lang="en-US" u="sng" dirty="0">
                <a:latin typeface="Arial (Body)"/>
              </a:rPr>
              <a:t>Subset analysis:</a:t>
            </a:r>
            <a:r>
              <a:rPr lang="en-US" dirty="0">
                <a:latin typeface="Arial (Body)"/>
              </a:rPr>
              <a:t> </a:t>
            </a:r>
          </a:p>
          <a:p>
            <a:pPr lvl="2">
              <a:lnSpc>
                <a:spcPct val="110000"/>
              </a:lnSpc>
              <a:spcBef>
                <a:spcPts val="0"/>
              </a:spcBef>
            </a:pPr>
            <a:r>
              <a:rPr lang="en-US" b="1" dirty="0">
                <a:latin typeface="Arial (Body)"/>
              </a:rPr>
              <a:t>Lobectomy </a:t>
            </a:r>
            <a:r>
              <a:rPr lang="en-US" dirty="0">
                <a:latin typeface="Arial (Body)"/>
              </a:rPr>
              <a:t>vs. matched chemo-RT (MS 2.8 years vs. 1.8 years, </a:t>
            </a:r>
            <a:r>
              <a:rPr lang="en-US" b="1" dirty="0">
                <a:latin typeface="Arial (Body)"/>
              </a:rPr>
              <a:t>SS</a:t>
            </a:r>
            <a:r>
              <a:rPr lang="en-US" dirty="0">
                <a:latin typeface="Arial (Body)"/>
              </a:rPr>
              <a:t>) </a:t>
            </a:r>
          </a:p>
          <a:p>
            <a:pPr lvl="2">
              <a:lnSpc>
                <a:spcPct val="110000"/>
              </a:lnSpc>
              <a:spcBef>
                <a:spcPts val="0"/>
              </a:spcBef>
            </a:pPr>
            <a:r>
              <a:rPr lang="en-US" b="1" dirty="0">
                <a:latin typeface="Arial (Body)"/>
              </a:rPr>
              <a:t>Pneumonectomy</a:t>
            </a:r>
            <a:r>
              <a:rPr lang="en-US" dirty="0">
                <a:latin typeface="Arial (Body)"/>
              </a:rPr>
              <a:t> vs. matched chemo-RT (MS 1.6 years vs. 2.4 years, NS)</a:t>
            </a:r>
          </a:p>
          <a:p>
            <a:pPr lvl="3">
              <a:lnSpc>
                <a:spcPct val="110000"/>
              </a:lnSpc>
              <a:spcBef>
                <a:spcPts val="0"/>
              </a:spcBef>
            </a:pPr>
            <a:r>
              <a:rPr lang="en-US" dirty="0">
                <a:latin typeface="Arial (Body)"/>
              </a:rPr>
              <a:t>26% mortality rate in pneumonectomy group</a:t>
            </a:r>
          </a:p>
          <a:p>
            <a:pPr lvl="1">
              <a:lnSpc>
                <a:spcPct val="110000"/>
              </a:lnSpc>
              <a:spcBef>
                <a:spcPts val="0"/>
              </a:spcBef>
            </a:pPr>
            <a:r>
              <a:rPr lang="en-US" u="sng" dirty="0">
                <a:latin typeface="Arial (Body)"/>
              </a:rPr>
              <a:t>Conclusion:</a:t>
            </a:r>
            <a:r>
              <a:rPr lang="en-US" dirty="0">
                <a:latin typeface="Arial (Body)"/>
              </a:rPr>
              <a:t> Both approaches remain valid options</a:t>
            </a:r>
          </a:p>
        </p:txBody>
      </p:sp>
      <p:graphicFrame>
        <p:nvGraphicFramePr>
          <p:cNvPr id="5" name="Table 4"/>
          <p:cNvGraphicFramePr>
            <a:graphicFrameLocks noGrp="1"/>
          </p:cNvGraphicFramePr>
          <p:nvPr>
            <p:extLst>
              <p:ext uri="{D42A27DB-BD31-4B8C-83A1-F6EECF244321}">
                <p14:modId xmlns:p14="http://schemas.microsoft.com/office/powerpoint/2010/main" val="3273816510"/>
              </p:ext>
            </p:extLst>
          </p:nvPr>
        </p:nvGraphicFramePr>
        <p:xfrm>
          <a:off x="1214531" y="2954953"/>
          <a:ext cx="9762936" cy="1181864"/>
        </p:xfrm>
        <a:graphic>
          <a:graphicData uri="http://schemas.openxmlformats.org/drawingml/2006/table">
            <a:tbl>
              <a:tblPr firstRow="1" firstCol="1" bandRow="1">
                <a:tableStyleId>{00A15C55-8517-42AA-B614-E9B94910E393}</a:tableStyleId>
              </a:tblPr>
              <a:tblGrid>
                <a:gridCol w="2404110">
                  <a:extLst>
                    <a:ext uri="{9D8B030D-6E8A-4147-A177-3AD203B41FA5}">
                      <a16:colId xmlns:a16="http://schemas.microsoft.com/office/drawing/2014/main" val="20000"/>
                    </a:ext>
                  </a:extLst>
                </a:gridCol>
                <a:gridCol w="956310">
                  <a:extLst>
                    <a:ext uri="{9D8B030D-6E8A-4147-A177-3AD203B41FA5}">
                      <a16:colId xmlns:a16="http://schemas.microsoft.com/office/drawing/2014/main" val="20001"/>
                    </a:ext>
                  </a:extLst>
                </a:gridCol>
                <a:gridCol w="867474">
                  <a:extLst>
                    <a:ext uri="{9D8B030D-6E8A-4147-A177-3AD203B41FA5}">
                      <a16:colId xmlns:a16="http://schemas.microsoft.com/office/drawing/2014/main" val="20002"/>
                    </a:ext>
                  </a:extLst>
                </a:gridCol>
                <a:gridCol w="956310">
                  <a:extLst>
                    <a:ext uri="{9D8B030D-6E8A-4147-A177-3AD203B41FA5}">
                      <a16:colId xmlns:a16="http://schemas.microsoft.com/office/drawing/2014/main" val="20003"/>
                    </a:ext>
                  </a:extLst>
                </a:gridCol>
                <a:gridCol w="994474">
                  <a:extLst>
                    <a:ext uri="{9D8B030D-6E8A-4147-A177-3AD203B41FA5}">
                      <a16:colId xmlns:a16="http://schemas.microsoft.com/office/drawing/2014/main" val="20004"/>
                    </a:ext>
                  </a:extLst>
                </a:gridCol>
                <a:gridCol w="1757998">
                  <a:extLst>
                    <a:ext uri="{9D8B030D-6E8A-4147-A177-3AD203B41FA5}">
                      <a16:colId xmlns:a16="http://schemas.microsoft.com/office/drawing/2014/main" val="20005"/>
                    </a:ext>
                  </a:extLst>
                </a:gridCol>
                <a:gridCol w="1826260">
                  <a:extLst>
                    <a:ext uri="{9D8B030D-6E8A-4147-A177-3AD203B41FA5}">
                      <a16:colId xmlns:a16="http://schemas.microsoft.com/office/drawing/2014/main" val="20006"/>
                    </a:ext>
                  </a:extLst>
                </a:gridCol>
              </a:tblGrid>
              <a:tr h="0">
                <a:tc>
                  <a:txBody>
                    <a:bodyPr/>
                    <a:lstStyle/>
                    <a:p>
                      <a:pPr marL="0" marR="0" algn="l">
                        <a:lnSpc>
                          <a:spcPct val="115000"/>
                        </a:lnSpc>
                        <a:spcBef>
                          <a:spcPts val="0"/>
                        </a:spcBef>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endParaRPr>
                    </a:p>
                  </a:txBody>
                  <a:tcPr marL="68580" marR="68580" marT="0" marB="0">
                    <a:solidFill>
                      <a:srgbClr val="002855"/>
                    </a:solidFill>
                  </a:tcPr>
                </a:tc>
                <a:tc>
                  <a:txBody>
                    <a:bodyPr/>
                    <a:lstStyle/>
                    <a:p>
                      <a:pPr marL="0" marR="0" algn="ctr">
                        <a:lnSpc>
                          <a:spcPct val="115000"/>
                        </a:lnSpc>
                        <a:spcBef>
                          <a:spcPts val="0"/>
                        </a:spcBef>
                        <a:spcAft>
                          <a:spcPts val="0"/>
                        </a:spcAft>
                      </a:pPr>
                      <a:r>
                        <a:rPr lang="en-US" sz="1800">
                          <a:effectLst/>
                        </a:rPr>
                        <a:t>MS</a:t>
                      </a:r>
                      <a:endParaRPr lang="en-US" sz="1800">
                        <a:effectLst/>
                        <a:latin typeface="Times New Roman" panose="02020603050405020304" pitchFamily="18" charset="0"/>
                        <a:ea typeface="Times New Roman" panose="02020603050405020304" pitchFamily="18" charset="0"/>
                      </a:endParaRPr>
                    </a:p>
                  </a:txBody>
                  <a:tcPr marL="68580" marR="68580" marT="0" marB="0" anchor="ctr">
                    <a:solidFill>
                      <a:srgbClr val="002855"/>
                    </a:solidFill>
                  </a:tcPr>
                </a:tc>
                <a:tc>
                  <a:txBody>
                    <a:bodyPr/>
                    <a:lstStyle/>
                    <a:p>
                      <a:pPr marL="0" marR="0" algn="ctr">
                        <a:lnSpc>
                          <a:spcPct val="115000"/>
                        </a:lnSpc>
                        <a:spcBef>
                          <a:spcPts val="0"/>
                        </a:spcBef>
                        <a:spcAft>
                          <a:spcPts val="0"/>
                        </a:spcAft>
                      </a:pPr>
                      <a:r>
                        <a:rPr lang="en-US" sz="1800">
                          <a:effectLst/>
                        </a:rPr>
                        <a:t>5Y-OS</a:t>
                      </a:r>
                      <a:endParaRPr lang="en-US" sz="1800">
                        <a:effectLst/>
                        <a:latin typeface="Times New Roman" panose="02020603050405020304" pitchFamily="18" charset="0"/>
                        <a:ea typeface="Times New Roman" panose="02020603050405020304" pitchFamily="18" charset="0"/>
                      </a:endParaRPr>
                    </a:p>
                  </a:txBody>
                  <a:tcPr marL="68580" marR="68580" marT="0" marB="0" anchor="ctr">
                    <a:solidFill>
                      <a:srgbClr val="002855"/>
                    </a:solidFill>
                  </a:tcPr>
                </a:tc>
                <a:tc>
                  <a:txBody>
                    <a:bodyPr/>
                    <a:lstStyle/>
                    <a:p>
                      <a:pPr marL="0" marR="0" algn="ctr">
                        <a:lnSpc>
                          <a:spcPct val="115000"/>
                        </a:lnSpc>
                        <a:spcBef>
                          <a:spcPts val="0"/>
                        </a:spcBef>
                        <a:spcAft>
                          <a:spcPts val="0"/>
                        </a:spcAft>
                      </a:pPr>
                      <a:r>
                        <a:rPr lang="en-US" sz="1800">
                          <a:effectLst/>
                        </a:rPr>
                        <a:t>M-PFS</a:t>
                      </a:r>
                      <a:endParaRPr lang="en-US" sz="1800">
                        <a:effectLst/>
                        <a:latin typeface="Times New Roman" panose="02020603050405020304" pitchFamily="18" charset="0"/>
                        <a:ea typeface="Times New Roman" panose="02020603050405020304" pitchFamily="18" charset="0"/>
                      </a:endParaRPr>
                    </a:p>
                  </a:txBody>
                  <a:tcPr marL="68580" marR="68580" marT="0" marB="0" anchor="ctr">
                    <a:solidFill>
                      <a:srgbClr val="002855"/>
                    </a:solidFill>
                  </a:tcPr>
                </a:tc>
                <a:tc>
                  <a:txBody>
                    <a:bodyPr/>
                    <a:lstStyle/>
                    <a:p>
                      <a:pPr marL="0" marR="0" algn="ctr">
                        <a:lnSpc>
                          <a:spcPct val="115000"/>
                        </a:lnSpc>
                        <a:spcBef>
                          <a:spcPts val="0"/>
                        </a:spcBef>
                        <a:spcAft>
                          <a:spcPts val="0"/>
                        </a:spcAft>
                      </a:pPr>
                      <a:r>
                        <a:rPr lang="en-US" sz="1800">
                          <a:effectLst/>
                        </a:rPr>
                        <a:t>5Y-DFS</a:t>
                      </a:r>
                      <a:endParaRPr lang="en-US" sz="1800">
                        <a:effectLst/>
                        <a:latin typeface="Times New Roman" panose="02020603050405020304" pitchFamily="18" charset="0"/>
                        <a:ea typeface="Times New Roman" panose="02020603050405020304" pitchFamily="18" charset="0"/>
                      </a:endParaRPr>
                    </a:p>
                  </a:txBody>
                  <a:tcPr marL="68580" marR="68580" marT="0" marB="0" anchor="ctr">
                    <a:solidFill>
                      <a:srgbClr val="002855"/>
                    </a:solidFill>
                  </a:tcPr>
                </a:tc>
                <a:tc>
                  <a:txBody>
                    <a:bodyPr/>
                    <a:lstStyle/>
                    <a:p>
                      <a:pPr marL="0" marR="0" algn="ctr">
                        <a:lnSpc>
                          <a:spcPct val="115000"/>
                        </a:lnSpc>
                        <a:spcBef>
                          <a:spcPts val="0"/>
                        </a:spcBef>
                        <a:spcAft>
                          <a:spcPts val="0"/>
                        </a:spcAft>
                      </a:pPr>
                      <a:r>
                        <a:rPr lang="en-US" sz="1800" dirty="0" err="1">
                          <a:effectLst/>
                        </a:rPr>
                        <a:t>Tx</a:t>
                      </a:r>
                      <a:r>
                        <a:rPr lang="en-US" sz="1800" dirty="0">
                          <a:effectLst/>
                        </a:rPr>
                        <a:t>-related death</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solidFill>
                      <a:srgbClr val="002855"/>
                    </a:solidFill>
                  </a:tcPr>
                </a:tc>
                <a:tc>
                  <a:txBody>
                    <a:bodyPr/>
                    <a:lstStyle/>
                    <a:p>
                      <a:pPr marL="0" marR="0" algn="ctr">
                        <a:lnSpc>
                          <a:spcPct val="115000"/>
                        </a:lnSpc>
                        <a:spcBef>
                          <a:spcPts val="0"/>
                        </a:spcBef>
                        <a:spcAft>
                          <a:spcPts val="0"/>
                        </a:spcAft>
                      </a:pPr>
                      <a:r>
                        <a:rPr lang="en-US" sz="1800" dirty="0">
                          <a:effectLst/>
                        </a:rPr>
                        <a:t>G3-4 esophagitis</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solidFill>
                      <a:srgbClr val="002855"/>
                    </a:solidFill>
                  </a:tcPr>
                </a:tc>
                <a:extLst>
                  <a:ext uri="{0D108BD9-81ED-4DB2-BD59-A6C34878D82A}">
                    <a16:rowId xmlns:a16="http://schemas.microsoft.com/office/drawing/2014/main" val="10000"/>
                  </a:ext>
                </a:extLst>
              </a:tr>
              <a:tr h="0">
                <a:tc>
                  <a:txBody>
                    <a:bodyPr/>
                    <a:lstStyle/>
                    <a:p>
                      <a:pPr marL="0" marR="0" algn="l">
                        <a:lnSpc>
                          <a:spcPct val="115000"/>
                        </a:lnSpc>
                        <a:spcBef>
                          <a:spcPts val="0"/>
                        </a:spcBef>
                        <a:spcAft>
                          <a:spcPts val="0"/>
                        </a:spcAft>
                      </a:pPr>
                      <a:r>
                        <a:rPr lang="en-US" sz="1800" dirty="0" err="1">
                          <a:effectLst/>
                        </a:rPr>
                        <a:t>NeoAdj</a:t>
                      </a:r>
                      <a:r>
                        <a:rPr lang="en-US" sz="1800" dirty="0" err="1">
                          <a:effectLst/>
                          <a:sym typeface="Wingdings" panose="05000000000000000000" pitchFamily="2" charset="2"/>
                        </a:rPr>
                        <a:t></a:t>
                      </a:r>
                      <a:r>
                        <a:rPr lang="en-US" sz="1800" dirty="0" err="1">
                          <a:effectLst/>
                        </a:rPr>
                        <a:t>Surgery</a:t>
                      </a:r>
                      <a:endParaRPr lang="en-US" sz="1800" dirty="0">
                        <a:effectLst/>
                        <a:latin typeface="Times New Roman" panose="02020603050405020304" pitchFamily="18" charset="0"/>
                        <a:ea typeface="Times New Roman" panose="02020603050405020304" pitchFamily="18" charset="0"/>
                      </a:endParaRPr>
                    </a:p>
                  </a:txBody>
                  <a:tcPr marL="68580" marR="68580" marT="0" marB="0">
                    <a:solidFill>
                      <a:srgbClr val="002855"/>
                    </a:solidFill>
                  </a:tcPr>
                </a:tc>
                <a:tc>
                  <a:txBody>
                    <a:bodyPr/>
                    <a:lstStyle/>
                    <a:p>
                      <a:pPr marL="0" marR="0" algn="ctr">
                        <a:lnSpc>
                          <a:spcPct val="115000"/>
                        </a:lnSpc>
                        <a:spcBef>
                          <a:spcPts val="0"/>
                        </a:spcBef>
                        <a:spcAft>
                          <a:spcPts val="0"/>
                        </a:spcAft>
                      </a:pPr>
                      <a:r>
                        <a:rPr lang="en-US" sz="1800">
                          <a:effectLst/>
                        </a:rPr>
                        <a:t>23.6mo</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dirty="0">
                          <a:effectLst/>
                        </a:rPr>
                        <a:t>27%</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12.8mo</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22%</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8%</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10%</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0">
                <a:tc>
                  <a:txBody>
                    <a:bodyPr/>
                    <a:lstStyle/>
                    <a:p>
                      <a:pPr marL="0" marR="0" algn="l">
                        <a:lnSpc>
                          <a:spcPct val="115000"/>
                        </a:lnSpc>
                        <a:spcBef>
                          <a:spcPts val="0"/>
                        </a:spcBef>
                        <a:spcAft>
                          <a:spcPts val="0"/>
                        </a:spcAft>
                      </a:pPr>
                      <a:r>
                        <a:rPr lang="en-US" sz="1800" dirty="0">
                          <a:effectLst/>
                        </a:rPr>
                        <a:t>Definitive chemo-RT</a:t>
                      </a:r>
                      <a:endParaRPr lang="en-US" sz="1800" dirty="0">
                        <a:effectLst/>
                        <a:latin typeface="Times New Roman" panose="02020603050405020304" pitchFamily="18" charset="0"/>
                        <a:ea typeface="Times New Roman" panose="02020603050405020304" pitchFamily="18" charset="0"/>
                      </a:endParaRPr>
                    </a:p>
                  </a:txBody>
                  <a:tcPr marL="68580" marR="68580" marT="0" marB="0">
                    <a:solidFill>
                      <a:srgbClr val="002855"/>
                    </a:solidFill>
                  </a:tcPr>
                </a:tc>
                <a:tc>
                  <a:txBody>
                    <a:bodyPr/>
                    <a:lstStyle/>
                    <a:p>
                      <a:pPr marL="0" marR="0" algn="ctr">
                        <a:lnSpc>
                          <a:spcPct val="115000"/>
                        </a:lnSpc>
                        <a:spcBef>
                          <a:spcPts val="0"/>
                        </a:spcBef>
                        <a:spcAft>
                          <a:spcPts val="0"/>
                        </a:spcAft>
                      </a:pPr>
                      <a:r>
                        <a:rPr lang="en-US" sz="1800" dirty="0">
                          <a:effectLst/>
                        </a:rPr>
                        <a:t>22.2mo</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20%</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dirty="0">
                          <a:effectLst/>
                        </a:rPr>
                        <a:t>10.5mo</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11%</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2%</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23%</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0">
                <a:tc>
                  <a:txBody>
                    <a:bodyPr/>
                    <a:lstStyle/>
                    <a:p>
                      <a:pPr marL="0" marR="0" algn="l">
                        <a:lnSpc>
                          <a:spcPct val="115000"/>
                        </a:lnSpc>
                        <a:spcBef>
                          <a:spcPts val="0"/>
                        </a:spcBef>
                        <a:spcAft>
                          <a:spcPts val="0"/>
                        </a:spcAft>
                      </a:pPr>
                      <a:r>
                        <a:rPr lang="en-US" sz="1800" dirty="0">
                          <a:effectLst/>
                        </a:rPr>
                        <a:t>Significance</a:t>
                      </a:r>
                      <a:endParaRPr lang="en-US" sz="1800" dirty="0">
                        <a:effectLst/>
                        <a:latin typeface="Times New Roman" panose="02020603050405020304" pitchFamily="18" charset="0"/>
                        <a:ea typeface="Times New Roman" panose="02020603050405020304" pitchFamily="18" charset="0"/>
                      </a:endParaRPr>
                    </a:p>
                  </a:txBody>
                  <a:tcPr marL="68580" marR="68580" marT="0" marB="0">
                    <a:solidFill>
                      <a:srgbClr val="002855"/>
                    </a:solidFill>
                  </a:tcPr>
                </a:tc>
                <a:tc>
                  <a:txBody>
                    <a:bodyPr/>
                    <a:lstStyle/>
                    <a:p>
                      <a:pPr marL="0" marR="0" algn="ctr">
                        <a:lnSpc>
                          <a:spcPct val="115000"/>
                        </a:lnSpc>
                        <a:spcBef>
                          <a:spcPts val="0"/>
                        </a:spcBef>
                        <a:spcAft>
                          <a:spcPts val="0"/>
                        </a:spcAft>
                      </a:pPr>
                      <a:r>
                        <a:rPr lang="en-US" sz="1800" dirty="0">
                          <a:effectLst/>
                        </a:rPr>
                        <a:t>NS</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NS</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SS</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SS</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6463171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noAutofit/>
          </a:bodyPr>
          <a:lstStyle/>
          <a:p>
            <a:r>
              <a:rPr lang="en-US" sz="3700" b="1" dirty="0"/>
              <a:t>Randomized Data Evaluating Surgery for IIIA NSCLC</a:t>
            </a:r>
            <a:endParaRPr lang="en-US" sz="37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95300" y="1143000"/>
            <a:ext cx="11010900" cy="5715000"/>
          </a:xfrm>
        </p:spPr>
        <p:txBody>
          <a:bodyPr>
            <a:normAutofit/>
          </a:bodyPr>
          <a:lstStyle/>
          <a:p>
            <a:pPr lvl="0"/>
            <a:r>
              <a:rPr lang="en-US" sz="2400" b="1" dirty="0">
                <a:latin typeface="Arial (Body)"/>
              </a:rPr>
              <a:t>EORTC 08941 (van </a:t>
            </a:r>
            <a:r>
              <a:rPr lang="en-US" sz="2400" b="1" dirty="0" err="1">
                <a:latin typeface="Arial (Body)"/>
              </a:rPr>
              <a:t>Meerbeeck</a:t>
            </a:r>
            <a:r>
              <a:rPr lang="en-US" sz="2400" b="1" dirty="0">
                <a:latin typeface="Arial (Body)"/>
              </a:rPr>
              <a:t>, 2007)</a:t>
            </a:r>
            <a:endParaRPr lang="en-US" sz="2400" dirty="0">
              <a:latin typeface="Arial (Body)"/>
            </a:endParaRPr>
          </a:p>
          <a:p>
            <a:pPr lvl="1"/>
            <a:r>
              <a:rPr lang="en-US" sz="2000" dirty="0">
                <a:latin typeface="Arial (Body)"/>
              </a:rPr>
              <a:t>579 pts, "</a:t>
            </a:r>
            <a:r>
              <a:rPr lang="en-US" sz="2000" dirty="0" err="1">
                <a:latin typeface="Arial (Body)"/>
              </a:rPr>
              <a:t>unresectable</a:t>
            </a:r>
            <a:r>
              <a:rPr lang="en-US" sz="2000" dirty="0">
                <a:latin typeface="Arial (Body)"/>
              </a:rPr>
              <a:t>" N2 NSCLC received 3c induction Pt-based chemo </a:t>
            </a:r>
          </a:p>
          <a:p>
            <a:pPr lvl="1"/>
            <a:r>
              <a:rPr lang="en-US" sz="2000" dirty="0" err="1">
                <a:latin typeface="Arial (Body)"/>
              </a:rPr>
              <a:t>Nonprogressors</a:t>
            </a:r>
            <a:r>
              <a:rPr lang="en-US" sz="2000" dirty="0">
                <a:latin typeface="Arial (Body)"/>
              </a:rPr>
              <a:t> after chemotherapy randomized to surgery vs. RT </a:t>
            </a:r>
          </a:p>
          <a:p>
            <a:pPr lvl="2"/>
            <a:r>
              <a:rPr lang="en-US" sz="2000" dirty="0">
                <a:latin typeface="Arial (Body)"/>
              </a:rPr>
              <a:t>RT arm used older techniques of 3DCRT and included elective nodes</a:t>
            </a:r>
          </a:p>
          <a:p>
            <a:pPr lvl="2"/>
            <a:r>
              <a:rPr lang="en-US" sz="2000" dirty="0">
                <a:latin typeface="Arial (Body)"/>
              </a:rPr>
              <a:t>Surgery arm included 47% </a:t>
            </a:r>
            <a:r>
              <a:rPr lang="en-US" sz="2000" dirty="0" err="1">
                <a:latin typeface="Arial (Body)"/>
              </a:rPr>
              <a:t>pneumonectomies</a:t>
            </a:r>
            <a:r>
              <a:rPr lang="en-US" sz="2000" dirty="0">
                <a:latin typeface="Arial (Body)"/>
              </a:rPr>
              <a:t>; only 50% had R0 resection </a:t>
            </a:r>
          </a:p>
          <a:p>
            <a:pPr lvl="1"/>
            <a:endParaRPr lang="en-US" sz="2000" dirty="0">
              <a:latin typeface="Arial (Body)"/>
            </a:endParaRPr>
          </a:p>
          <a:p>
            <a:pPr lvl="1"/>
            <a:r>
              <a:rPr lang="en-US" sz="2000" dirty="0">
                <a:latin typeface="Arial (Body)"/>
              </a:rPr>
              <a:t>Results:</a:t>
            </a:r>
          </a:p>
          <a:p>
            <a:pPr lvl="2"/>
            <a:r>
              <a:rPr lang="en-US" sz="2000" dirty="0">
                <a:latin typeface="Arial (Body)"/>
              </a:rPr>
              <a:t>Surgery </a:t>
            </a:r>
            <a:r>
              <a:rPr lang="en-US" sz="2000" dirty="0">
                <a:latin typeface="Arial (Body)"/>
                <a:sym typeface="Wingdings" panose="05000000000000000000" pitchFamily="2" charset="2"/>
              </a:rPr>
              <a:t></a:t>
            </a:r>
            <a:r>
              <a:rPr lang="en-US" sz="2000" dirty="0">
                <a:latin typeface="Arial (Body)"/>
              </a:rPr>
              <a:t> ↑ LC but no difference in 5Y-OS (~15%) or MS (16.5mo) </a:t>
            </a:r>
          </a:p>
          <a:p>
            <a:pPr lvl="2"/>
            <a:r>
              <a:rPr lang="en-US" sz="2000" dirty="0">
                <a:latin typeface="Arial (Body)"/>
              </a:rPr>
              <a:t>Surgery </a:t>
            </a:r>
            <a:r>
              <a:rPr lang="en-US" sz="2000" dirty="0">
                <a:latin typeface="Arial (Body)"/>
                <a:sym typeface="Wingdings" panose="05000000000000000000" pitchFamily="2" charset="2"/>
              </a:rPr>
              <a:t> </a:t>
            </a:r>
            <a:r>
              <a:rPr lang="en-US" sz="2000" dirty="0">
                <a:latin typeface="Arial (Body)"/>
              </a:rPr>
              <a:t>↑  </a:t>
            </a:r>
            <a:r>
              <a:rPr lang="en-US" sz="2000" dirty="0" err="1">
                <a:latin typeface="Arial (Body)"/>
              </a:rPr>
              <a:t>Tx</a:t>
            </a:r>
            <a:r>
              <a:rPr lang="en-US" sz="2000" dirty="0">
                <a:latin typeface="Arial (Body)"/>
              </a:rPr>
              <a:t>-related mortality (9% vs. &lt;1%)</a:t>
            </a:r>
          </a:p>
          <a:p>
            <a:pPr lvl="1"/>
            <a:r>
              <a:rPr lang="en-US" sz="2000" dirty="0">
                <a:latin typeface="Arial (Body)"/>
              </a:rPr>
              <a:t>Conclusions: </a:t>
            </a:r>
          </a:p>
          <a:p>
            <a:pPr lvl="2"/>
            <a:r>
              <a:rPr lang="en-US" sz="2000" dirty="0">
                <a:latin typeface="Arial (Body)"/>
              </a:rPr>
              <a:t>Surgery did not improve OS or PFS. </a:t>
            </a:r>
          </a:p>
          <a:p>
            <a:pPr lvl="2"/>
            <a:r>
              <a:rPr lang="en-US" sz="2000" dirty="0">
                <a:latin typeface="Arial (Body)"/>
              </a:rPr>
              <a:t>Given low morbidity and mortality, RT should be preferred modality</a:t>
            </a:r>
          </a:p>
        </p:txBody>
      </p:sp>
    </p:spTree>
    <p:extLst>
      <p:ext uri="{BB962C8B-B14F-4D97-AF65-F5344CB8AC3E}">
        <p14:creationId xmlns:p14="http://schemas.microsoft.com/office/powerpoint/2010/main" val="1670072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6" y="66261"/>
            <a:ext cx="12192000" cy="1143000"/>
          </a:xfrm>
        </p:spPr>
        <p:txBody>
          <a:bodyPr>
            <a:noAutofit/>
          </a:bodyPr>
          <a:lstStyle/>
          <a:p>
            <a:r>
              <a:rPr lang="en-US" b="1" dirty="0">
                <a:solidFill>
                  <a:schemeClr val="tx2">
                    <a:lumMod val="75000"/>
                  </a:schemeClr>
                </a:solidFill>
                <a:ea typeface="Verdana" pitchFamily="34" charset="0"/>
                <a:cs typeface="Verdana" pitchFamily="34" charset="0"/>
              </a:rPr>
              <a:t>The Future…Immunotherapy May Change Our Approach to </a:t>
            </a:r>
            <a:r>
              <a:rPr lang="en-US" b="1" dirty="0" err="1">
                <a:solidFill>
                  <a:schemeClr val="tx2">
                    <a:lumMod val="75000"/>
                  </a:schemeClr>
                </a:solidFill>
                <a:ea typeface="Verdana" pitchFamily="34" charset="0"/>
                <a:cs typeface="Verdana" pitchFamily="34" charset="0"/>
              </a:rPr>
              <a:t>Locoregional</a:t>
            </a:r>
            <a:r>
              <a:rPr lang="en-US" b="1" dirty="0">
                <a:solidFill>
                  <a:schemeClr val="tx2">
                    <a:lumMod val="75000"/>
                  </a:schemeClr>
                </a:solidFill>
                <a:ea typeface="Verdana" pitchFamily="34" charset="0"/>
                <a:cs typeface="Verdana" pitchFamily="34" charset="0"/>
              </a:rPr>
              <a:t> Management Too </a:t>
            </a:r>
            <a:endParaRPr lang="en-US" b="1" dirty="0">
              <a:solidFill>
                <a:schemeClr val="tx2">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47090" y="1552656"/>
            <a:ext cx="11716612" cy="924339"/>
          </a:xfrm>
        </p:spPr>
        <p:txBody>
          <a:bodyPr>
            <a:normAutofit lnSpcReduction="10000"/>
          </a:bodyPr>
          <a:lstStyle/>
          <a:p>
            <a:r>
              <a:rPr lang="en-US" dirty="0">
                <a:solidFill>
                  <a:schemeClr val="tx1">
                    <a:lumMod val="85000"/>
                    <a:lumOff val="15000"/>
                  </a:schemeClr>
                </a:solidFill>
                <a:latin typeface="+mj-lt"/>
                <a:ea typeface="Verdana" pitchFamily="34" charset="0"/>
                <a:cs typeface="Verdana" pitchFamily="34" charset="0"/>
              </a:rPr>
              <a:t>A stronger immune response </a:t>
            </a:r>
            <a:r>
              <a:rPr lang="en-US" b="1" i="1" dirty="0">
                <a:solidFill>
                  <a:schemeClr val="tx1">
                    <a:lumMod val="85000"/>
                    <a:lumOff val="15000"/>
                  </a:schemeClr>
                </a:solidFill>
                <a:latin typeface="+mj-lt"/>
                <a:ea typeface="Verdana" pitchFamily="34" charset="0"/>
                <a:cs typeface="Verdana" pitchFamily="34" charset="0"/>
              </a:rPr>
              <a:t>may</a:t>
            </a:r>
            <a:r>
              <a:rPr lang="en-US" dirty="0">
                <a:solidFill>
                  <a:schemeClr val="tx1">
                    <a:lumMod val="85000"/>
                    <a:lumOff val="15000"/>
                  </a:schemeClr>
                </a:solidFill>
                <a:latin typeface="+mj-lt"/>
                <a:ea typeface="Verdana" pitchFamily="34" charset="0"/>
                <a:cs typeface="Verdana" pitchFamily="34" charset="0"/>
              </a:rPr>
              <a:t> be elicited by leaving a tumor in and irradiating it, rather than removing the largest source of antigenic stimulation</a:t>
            </a:r>
            <a:endParaRPr lang="en-US" b="0" i="0" u="none" dirty="0">
              <a:solidFill>
                <a:schemeClr val="tx1">
                  <a:lumMod val="85000"/>
                  <a:lumOff val="15000"/>
                </a:schemeClr>
              </a:solidFill>
              <a:effectLst/>
              <a:latin typeface="+mj-lt"/>
              <a:ea typeface="Verdana" pitchFamily="34" charset="0"/>
              <a:cs typeface="Verdana" pitchFamily="34" charset="0"/>
            </a:endParaRPr>
          </a:p>
        </p:txBody>
      </p:sp>
      <p:pic>
        <p:nvPicPr>
          <p:cNvPr id="4" name="Picture 3"/>
          <p:cNvPicPr>
            <a:picLocks noChangeAspect="1"/>
          </p:cNvPicPr>
          <p:nvPr/>
        </p:nvPicPr>
        <p:blipFill>
          <a:blip r:embed="rId3"/>
          <a:stretch>
            <a:fillRect/>
          </a:stretch>
        </p:blipFill>
        <p:spPr>
          <a:xfrm>
            <a:off x="6277141" y="2656480"/>
            <a:ext cx="5532064" cy="3851050"/>
          </a:xfrm>
          <a:prstGeom prst="rect">
            <a:avLst/>
          </a:prstGeom>
        </p:spPr>
      </p:pic>
      <p:pic>
        <p:nvPicPr>
          <p:cNvPr id="7" name="Picture 6"/>
          <p:cNvPicPr>
            <a:picLocks noChangeAspect="1"/>
          </p:cNvPicPr>
          <p:nvPr/>
        </p:nvPicPr>
        <p:blipFill>
          <a:blip r:embed="rId4"/>
          <a:stretch>
            <a:fillRect/>
          </a:stretch>
        </p:blipFill>
        <p:spPr>
          <a:xfrm>
            <a:off x="247090" y="2656480"/>
            <a:ext cx="6030051" cy="3851050"/>
          </a:xfrm>
          <a:prstGeom prst="rect">
            <a:avLst/>
          </a:prstGeom>
        </p:spPr>
      </p:pic>
      <p:sp>
        <p:nvSpPr>
          <p:cNvPr id="5" name="TextBox 4"/>
          <p:cNvSpPr txBox="1"/>
          <p:nvPr/>
        </p:nvSpPr>
        <p:spPr>
          <a:xfrm>
            <a:off x="8819147" y="6507530"/>
            <a:ext cx="2990058" cy="369332"/>
          </a:xfrm>
          <a:prstGeom prst="rect">
            <a:avLst/>
          </a:prstGeom>
          <a:noFill/>
        </p:spPr>
        <p:txBody>
          <a:bodyPr wrap="square" rtlCol="0">
            <a:spAutoFit/>
          </a:bodyPr>
          <a:lstStyle/>
          <a:p>
            <a:r>
              <a:rPr lang="en-US" dirty="0"/>
              <a:t>PACIFIC Trial, </a:t>
            </a:r>
            <a:r>
              <a:rPr lang="en-US" i="1" dirty="0"/>
              <a:t>NEJM, </a:t>
            </a:r>
            <a:r>
              <a:rPr lang="en-US" dirty="0"/>
              <a:t>2017</a:t>
            </a:r>
          </a:p>
        </p:txBody>
      </p:sp>
    </p:spTree>
    <p:extLst>
      <p:ext uri="{BB962C8B-B14F-4D97-AF65-F5344CB8AC3E}">
        <p14:creationId xmlns:p14="http://schemas.microsoft.com/office/powerpoint/2010/main" val="19806189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normAutofit/>
          </a:bodyPr>
          <a:lstStyle/>
          <a:p>
            <a:r>
              <a:rPr lang="en-US" b="1" dirty="0">
                <a:solidFill>
                  <a:schemeClr val="tx2">
                    <a:lumMod val="75000"/>
                  </a:schemeClr>
                </a:solidFill>
                <a:latin typeface="Arial" panose="020B0604020202020204" pitchFamily="34" charset="0"/>
                <a:cs typeface="Arial" panose="020B0604020202020204" pitchFamily="34" charset="0"/>
              </a:rPr>
              <a:t>Post-Operative Therapy</a:t>
            </a:r>
          </a:p>
        </p:txBody>
      </p:sp>
      <p:sp>
        <p:nvSpPr>
          <p:cNvPr id="3" name="Content Placeholder 2"/>
          <p:cNvSpPr>
            <a:spLocks noGrp="1"/>
          </p:cNvSpPr>
          <p:nvPr>
            <p:ph idx="1"/>
          </p:nvPr>
        </p:nvSpPr>
        <p:spPr>
          <a:xfrm>
            <a:off x="609600" y="1382487"/>
            <a:ext cx="10972800" cy="4525963"/>
          </a:xfrm>
        </p:spPr>
        <p:txBody>
          <a:bodyPr>
            <a:normAutofit/>
          </a:bodyPr>
          <a:lstStyle/>
          <a:p>
            <a:r>
              <a:rPr lang="en-US" dirty="0">
                <a:latin typeface="+mj-lt"/>
                <a:ea typeface="Verdana" pitchFamily="34" charset="0"/>
                <a:cs typeface="Verdana" pitchFamily="34" charset="0"/>
              </a:rPr>
              <a:t>Adjuvant Chemotherapy:</a:t>
            </a:r>
          </a:p>
          <a:p>
            <a:pPr marL="742950" lvl="2" indent="-342900"/>
            <a:r>
              <a:rPr lang="en-US" dirty="0" err="1">
                <a:ea typeface="Verdana" pitchFamily="34" charset="0"/>
                <a:cs typeface="Verdana" pitchFamily="34" charset="0"/>
              </a:rPr>
              <a:t>pN</a:t>
            </a:r>
            <a:r>
              <a:rPr lang="en-US" dirty="0">
                <a:ea typeface="Verdana" pitchFamily="34" charset="0"/>
                <a:cs typeface="Verdana" pitchFamily="34" charset="0"/>
              </a:rPr>
              <a:t>+</a:t>
            </a:r>
          </a:p>
          <a:p>
            <a:pPr marL="742950" lvl="2" indent="-342900"/>
            <a:r>
              <a:rPr lang="en-US" dirty="0">
                <a:ea typeface="Verdana" pitchFamily="34" charset="0"/>
                <a:cs typeface="Verdana" pitchFamily="34" charset="0"/>
              </a:rPr>
              <a:t>pT3-4</a:t>
            </a:r>
          </a:p>
          <a:p>
            <a:pPr marL="742950" lvl="2" indent="-342900"/>
            <a:r>
              <a:rPr lang="en-US" dirty="0">
                <a:ea typeface="Verdana" pitchFamily="34" charset="0"/>
                <a:cs typeface="Verdana" pitchFamily="34" charset="0"/>
              </a:rPr>
              <a:t>+/- pT2a/b N0 if high risk features (</a:t>
            </a:r>
            <a:r>
              <a:rPr lang="en-US" dirty="0"/>
              <a:t>&gt;4cm tumor, </a:t>
            </a:r>
            <a:r>
              <a:rPr lang="en-US" dirty="0">
                <a:ea typeface="Verdana" pitchFamily="34" charset="0"/>
                <a:cs typeface="Verdana" pitchFamily="34" charset="0"/>
              </a:rPr>
              <a:t>high grade</a:t>
            </a:r>
            <a:r>
              <a:rPr lang="en-US" dirty="0"/>
              <a:t>, LVSI, visceral pleural involvement, or </a:t>
            </a:r>
            <a:r>
              <a:rPr lang="en-US" dirty="0" err="1"/>
              <a:t>pNx</a:t>
            </a:r>
            <a:endParaRPr lang="en-US" dirty="0"/>
          </a:p>
          <a:p>
            <a:pPr marL="742950" lvl="2" indent="-342900"/>
            <a:endParaRPr lang="en-US" dirty="0">
              <a:ea typeface="Verdana" pitchFamily="34" charset="0"/>
              <a:cs typeface="Verdana" pitchFamily="34" charset="0"/>
            </a:endParaRPr>
          </a:p>
          <a:p>
            <a:r>
              <a:rPr lang="en-US" dirty="0">
                <a:ea typeface="Verdana" pitchFamily="34" charset="0"/>
                <a:cs typeface="Verdana" pitchFamily="34" charset="0"/>
              </a:rPr>
              <a:t>Adjuvant Radiation:</a:t>
            </a:r>
          </a:p>
          <a:p>
            <a:pPr lvl="1"/>
            <a:r>
              <a:rPr lang="en-US" dirty="0">
                <a:ea typeface="Verdana" pitchFamily="34" charset="0"/>
                <a:cs typeface="Verdana" pitchFamily="34" charset="0"/>
              </a:rPr>
              <a:t>Positive margin not amenable to re-resection</a:t>
            </a:r>
          </a:p>
          <a:p>
            <a:pPr lvl="1"/>
            <a:r>
              <a:rPr lang="en-US" dirty="0">
                <a:ea typeface="Verdana" pitchFamily="34" charset="0"/>
                <a:cs typeface="Verdana" pitchFamily="34" charset="0"/>
              </a:rPr>
              <a:t>pN2</a:t>
            </a:r>
          </a:p>
          <a:p>
            <a:pPr lvl="1"/>
            <a:r>
              <a:rPr lang="en-US" dirty="0">
                <a:ea typeface="Verdana" pitchFamily="34" charset="0"/>
                <a:cs typeface="Verdana" pitchFamily="34" charset="0"/>
              </a:rPr>
              <a:t>+/- pN1 in patient not getting adjuvant chemotherapy</a:t>
            </a:r>
          </a:p>
          <a:p>
            <a:pPr lvl="1"/>
            <a:endParaRPr lang="en-US" dirty="0">
              <a:ea typeface="Verdana" pitchFamily="34" charset="0"/>
              <a:cs typeface="Verdana" pitchFamily="34" charset="0"/>
            </a:endParaRPr>
          </a:p>
          <a:p>
            <a:pPr lvl="1"/>
            <a:endParaRPr lang="en-US" dirty="0">
              <a:ea typeface="Verdana" pitchFamily="34" charset="0"/>
              <a:cs typeface="Verdana" pitchFamily="34" charset="0"/>
            </a:endParaRPr>
          </a:p>
          <a:p>
            <a:pPr marL="742950" lvl="2" indent="-342900"/>
            <a:endParaRPr lang="en-US" dirty="0">
              <a:ea typeface="Verdana" pitchFamily="34" charset="0"/>
              <a:cs typeface="Verdana" pitchFamily="34" charset="0"/>
            </a:endParaRPr>
          </a:p>
          <a:p>
            <a:endParaRPr lang="en-US" b="0" i="0" u="none" dirty="0">
              <a:effectLst/>
              <a:latin typeface="+mj-lt"/>
              <a:ea typeface="Verdana" pitchFamily="34" charset="0"/>
              <a:cs typeface="Verdana" pitchFamily="34" charset="0"/>
            </a:endParaRPr>
          </a:p>
        </p:txBody>
      </p:sp>
    </p:spTree>
    <p:extLst>
      <p:ext uri="{BB962C8B-B14F-4D97-AF65-F5344CB8AC3E}">
        <p14:creationId xmlns:p14="http://schemas.microsoft.com/office/powerpoint/2010/main" val="2321250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normAutofit/>
          </a:bodyPr>
          <a:lstStyle/>
          <a:p>
            <a:r>
              <a:rPr lang="en-US" b="1" dirty="0">
                <a:solidFill>
                  <a:schemeClr val="tx2">
                    <a:lumMod val="75000"/>
                  </a:schemeClr>
                </a:solidFill>
                <a:ea typeface="Verdana" pitchFamily="34" charset="0"/>
                <a:cs typeface="Verdana" pitchFamily="34" charset="0"/>
              </a:rPr>
              <a:t>How to Add Chemo to Definitive RT</a:t>
            </a:r>
            <a:endParaRPr lang="en-US" dirty="0">
              <a:solidFill>
                <a:schemeClr val="tx2">
                  <a:lumMod val="75000"/>
                </a:schemeClr>
              </a:solidFill>
            </a:endParaRPr>
          </a:p>
        </p:txBody>
      </p:sp>
      <p:sp>
        <p:nvSpPr>
          <p:cNvPr id="3" name="Content Placeholder 2"/>
          <p:cNvSpPr>
            <a:spLocks noGrp="1"/>
          </p:cNvSpPr>
          <p:nvPr>
            <p:ph idx="1"/>
          </p:nvPr>
        </p:nvSpPr>
        <p:spPr>
          <a:xfrm>
            <a:off x="420756" y="1143000"/>
            <a:ext cx="11350487" cy="1639955"/>
          </a:xfrm>
        </p:spPr>
        <p:txBody>
          <a:bodyPr>
            <a:normAutofit/>
          </a:bodyPr>
          <a:lstStyle/>
          <a:p>
            <a:pPr lvl="0"/>
            <a:r>
              <a:rPr lang="en-US" dirty="0">
                <a:latin typeface="+mj-lt"/>
              </a:rPr>
              <a:t>Both sequential and concurrent chemo </a:t>
            </a:r>
            <a:r>
              <a:rPr lang="en-US" dirty="0">
                <a:latin typeface="+mj-lt"/>
                <a:sym typeface="Wingdings" panose="05000000000000000000" pitchFamily="2" charset="2"/>
              </a:rPr>
              <a:t> </a:t>
            </a:r>
            <a:r>
              <a:rPr lang="en-US" dirty="0">
                <a:latin typeface="+mj-lt"/>
              </a:rPr>
              <a:t>survival benefit </a:t>
            </a:r>
          </a:p>
          <a:p>
            <a:pPr lvl="1"/>
            <a:r>
              <a:rPr lang="en-US" dirty="0">
                <a:latin typeface="+mj-lt"/>
              </a:rPr>
              <a:t>Concurrent chemo </a:t>
            </a:r>
            <a:r>
              <a:rPr lang="en-US" dirty="0">
                <a:latin typeface="+mj-lt"/>
                <a:sym typeface="Wingdings" panose="05000000000000000000" pitchFamily="2" charset="2"/>
              </a:rPr>
              <a:t> </a:t>
            </a:r>
            <a:r>
              <a:rPr lang="en-US" dirty="0">
                <a:latin typeface="+mj-lt"/>
              </a:rPr>
              <a:t>improved local control </a:t>
            </a:r>
            <a:r>
              <a:rPr lang="en-US" dirty="0">
                <a:sym typeface="Wingdings" panose="05000000000000000000" pitchFamily="2" charset="2"/>
              </a:rPr>
              <a:t> improved survival</a:t>
            </a:r>
          </a:p>
          <a:p>
            <a:pPr lvl="2"/>
            <a:r>
              <a:rPr lang="en-US" sz="2000" dirty="0"/>
              <a:t>At expense of ↑ in-field toxicity (especially esophagitis)</a:t>
            </a:r>
          </a:p>
        </p:txBody>
      </p:sp>
      <p:pic>
        <p:nvPicPr>
          <p:cNvPr id="4" name="Picture 3"/>
          <p:cNvPicPr/>
          <p:nvPr/>
        </p:nvPicPr>
        <p:blipFill>
          <a:blip r:embed="rId2" cstate="print"/>
          <a:srcRect/>
          <a:stretch>
            <a:fillRect/>
          </a:stretch>
        </p:blipFill>
        <p:spPr bwMode="auto">
          <a:xfrm>
            <a:off x="2027585" y="2782955"/>
            <a:ext cx="7557050" cy="3816627"/>
          </a:xfrm>
          <a:prstGeom prst="rect">
            <a:avLst/>
          </a:prstGeom>
          <a:noFill/>
          <a:ln w="9525">
            <a:noFill/>
            <a:miter lim="800000"/>
            <a:headEnd/>
            <a:tailEnd/>
          </a:ln>
        </p:spPr>
      </p:pic>
    </p:spTree>
    <p:extLst>
      <p:ext uri="{BB962C8B-B14F-4D97-AF65-F5344CB8AC3E}">
        <p14:creationId xmlns:p14="http://schemas.microsoft.com/office/powerpoint/2010/main" val="30358312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516" y="0"/>
            <a:ext cx="10972800" cy="1143000"/>
          </a:xfrm>
        </p:spPr>
        <p:txBody>
          <a:bodyPr/>
          <a:lstStyle/>
          <a:p>
            <a:r>
              <a:rPr lang="en-US" b="1" dirty="0"/>
              <a:t>What Type of Chemotherapy is Used?</a:t>
            </a:r>
          </a:p>
        </p:txBody>
      </p:sp>
      <p:sp>
        <p:nvSpPr>
          <p:cNvPr id="3" name="Content Placeholder 2"/>
          <p:cNvSpPr>
            <a:spLocks noGrp="1"/>
          </p:cNvSpPr>
          <p:nvPr>
            <p:ph idx="1"/>
          </p:nvPr>
        </p:nvSpPr>
        <p:spPr>
          <a:xfrm>
            <a:off x="439386" y="1338944"/>
            <a:ext cx="11329059" cy="4525963"/>
          </a:xfrm>
        </p:spPr>
        <p:txBody>
          <a:bodyPr>
            <a:normAutofit fontScale="92500" lnSpcReduction="20000"/>
          </a:bodyPr>
          <a:lstStyle/>
          <a:p>
            <a:r>
              <a:rPr lang="en-US" dirty="0" err="1"/>
              <a:t>Neoadjuvant</a:t>
            </a:r>
            <a:r>
              <a:rPr lang="en-US" dirty="0"/>
              <a:t>/Adjuvant/Sequential:</a:t>
            </a:r>
          </a:p>
          <a:p>
            <a:pPr lvl="1"/>
            <a:r>
              <a:rPr lang="en-US" dirty="0"/>
              <a:t>Cisplatin + (vinorelbine, etoposide, gemcitabine, docetaxel or pemetrexed*)</a:t>
            </a:r>
          </a:p>
          <a:p>
            <a:pPr lvl="1"/>
            <a:r>
              <a:rPr lang="en-US" dirty="0"/>
              <a:t>Carboplatin + (paclitaxel, gemcitabine or pemetrexed*)</a:t>
            </a:r>
          </a:p>
          <a:p>
            <a:endParaRPr lang="en-US" dirty="0"/>
          </a:p>
          <a:p>
            <a:r>
              <a:rPr lang="en-US" dirty="0"/>
              <a:t>Concurrent with RT:</a:t>
            </a:r>
          </a:p>
          <a:p>
            <a:pPr lvl="1"/>
            <a:r>
              <a:rPr lang="en-US" dirty="0"/>
              <a:t>Cisplatin + (etoposide, vinblastine or pemetrexed*)</a:t>
            </a:r>
          </a:p>
          <a:p>
            <a:pPr lvl="1"/>
            <a:r>
              <a:rPr lang="en-US" dirty="0"/>
              <a:t>Carboplatin + paclitaxel (+/- 2 additional full-dose cycles)</a:t>
            </a:r>
            <a:endParaRPr lang="en-US" b="1" dirty="0"/>
          </a:p>
          <a:p>
            <a:endParaRPr lang="en-US" b="1" dirty="0"/>
          </a:p>
          <a:p>
            <a:r>
              <a:rPr lang="en-US" dirty="0"/>
              <a:t>Consolidation after chemo-RT:</a:t>
            </a:r>
          </a:p>
          <a:p>
            <a:pPr lvl="1"/>
            <a:r>
              <a:rPr lang="en-US" dirty="0" err="1"/>
              <a:t>Durvalumab</a:t>
            </a:r>
            <a:r>
              <a:rPr lang="en-US" dirty="0"/>
              <a:t> q2weeks for up to 12 months</a:t>
            </a:r>
          </a:p>
          <a:p>
            <a:pPr lvl="1"/>
            <a:endParaRPr lang="en-US" b="1" dirty="0"/>
          </a:p>
          <a:p>
            <a:pPr marL="457200" lvl="1" indent="0">
              <a:buNone/>
            </a:pPr>
            <a:r>
              <a:rPr lang="en-US" b="1" dirty="0"/>
              <a:t>														</a:t>
            </a:r>
            <a:r>
              <a:rPr lang="en-US" dirty="0"/>
              <a:t>* for non-squamous histology only</a:t>
            </a:r>
          </a:p>
        </p:txBody>
      </p:sp>
    </p:spTree>
    <p:extLst>
      <p:ext uri="{BB962C8B-B14F-4D97-AF65-F5344CB8AC3E}">
        <p14:creationId xmlns:p14="http://schemas.microsoft.com/office/powerpoint/2010/main" val="27393922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Reirradiation</a:t>
            </a:r>
            <a:r>
              <a:rPr lang="en-US" b="1" dirty="0"/>
              <a:t> of the Thorax</a:t>
            </a:r>
          </a:p>
        </p:txBody>
      </p:sp>
      <p:sp>
        <p:nvSpPr>
          <p:cNvPr id="3" name="Content Placeholder 2"/>
          <p:cNvSpPr>
            <a:spLocks noGrp="1"/>
          </p:cNvSpPr>
          <p:nvPr>
            <p:ph idx="1"/>
          </p:nvPr>
        </p:nvSpPr>
        <p:spPr>
          <a:xfrm>
            <a:off x="609600" y="1600200"/>
            <a:ext cx="10972800" cy="5257799"/>
          </a:xfrm>
        </p:spPr>
        <p:txBody>
          <a:bodyPr>
            <a:normAutofit lnSpcReduction="10000"/>
          </a:bodyPr>
          <a:lstStyle/>
          <a:p>
            <a:r>
              <a:rPr lang="en-US" dirty="0"/>
              <a:t>Feasibility of treating with curative intent depends on site of primary (P) and recurrent (R) tumors</a:t>
            </a:r>
          </a:p>
          <a:p>
            <a:endParaRPr lang="en-US" dirty="0"/>
          </a:p>
          <a:p>
            <a:endParaRPr lang="en-US" dirty="0"/>
          </a:p>
          <a:p>
            <a:endParaRPr lang="en-US" dirty="0"/>
          </a:p>
          <a:p>
            <a:endParaRPr lang="en-US" dirty="0"/>
          </a:p>
          <a:p>
            <a:endParaRPr lang="en-US" dirty="0"/>
          </a:p>
          <a:p>
            <a:r>
              <a:rPr lang="en-US" dirty="0"/>
              <a:t>Advanced treatment techniques are particularly useful for sparing normal tissue (e.g., IMRT, SBRT, protons)</a:t>
            </a:r>
          </a:p>
          <a:p>
            <a:pPr lvl="1"/>
            <a:r>
              <a:rPr lang="en-US" dirty="0" err="1"/>
              <a:t>Reirradiating</a:t>
            </a:r>
            <a:r>
              <a:rPr lang="en-US" dirty="0"/>
              <a:t> central structures (e.g., esophagus, airway) most challenging</a:t>
            </a:r>
          </a:p>
          <a:p>
            <a:pPr lvl="1"/>
            <a:r>
              <a:rPr lang="en-US" dirty="0"/>
              <a:t>Long-term toxicity is the major concern – impacted by dose/fraction</a:t>
            </a:r>
          </a:p>
        </p:txBody>
      </p:sp>
      <p:pic>
        <p:nvPicPr>
          <p:cNvPr id="4" name="Picture 3"/>
          <p:cNvPicPr>
            <a:picLocks noChangeAspect="1"/>
          </p:cNvPicPr>
          <p:nvPr/>
        </p:nvPicPr>
        <p:blipFill>
          <a:blip r:embed="rId2"/>
          <a:stretch>
            <a:fillRect/>
          </a:stretch>
        </p:blipFill>
        <p:spPr>
          <a:xfrm>
            <a:off x="2887142" y="2719025"/>
            <a:ext cx="6417716" cy="1927365"/>
          </a:xfrm>
          <a:prstGeom prst="rect">
            <a:avLst/>
          </a:prstGeom>
        </p:spPr>
      </p:pic>
    </p:spTree>
    <p:extLst>
      <p:ext uri="{BB962C8B-B14F-4D97-AF65-F5344CB8AC3E}">
        <p14:creationId xmlns:p14="http://schemas.microsoft.com/office/powerpoint/2010/main" val="23997542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normAutofit/>
          </a:bodyPr>
          <a:lstStyle/>
          <a:p>
            <a:r>
              <a:rPr lang="en-US" b="1" dirty="0">
                <a:latin typeface="Arial" panose="020B0604020202020204" pitchFamily="34" charset="0"/>
                <a:cs typeface="Arial" panose="020B0604020202020204" pitchFamily="34" charset="0"/>
              </a:rPr>
              <a:t>Survivorship Care</a:t>
            </a:r>
          </a:p>
        </p:txBody>
      </p:sp>
      <p:sp>
        <p:nvSpPr>
          <p:cNvPr id="3" name="Content Placeholder 2"/>
          <p:cNvSpPr>
            <a:spLocks noGrp="1"/>
          </p:cNvSpPr>
          <p:nvPr>
            <p:ph idx="1"/>
          </p:nvPr>
        </p:nvSpPr>
        <p:spPr>
          <a:xfrm>
            <a:off x="609600" y="1434549"/>
            <a:ext cx="10972800" cy="4765450"/>
          </a:xfrm>
        </p:spPr>
        <p:txBody>
          <a:bodyPr>
            <a:normAutofit fontScale="85000" lnSpcReduction="20000"/>
          </a:bodyPr>
          <a:lstStyle/>
          <a:p>
            <a:r>
              <a:rPr lang="en-US" dirty="0">
                <a:latin typeface="+mj-lt"/>
                <a:ea typeface="Verdana" pitchFamily="34" charset="0"/>
                <a:cs typeface="Verdana" pitchFamily="34" charset="0"/>
              </a:rPr>
              <a:t>Surveillance H&amp;P + imaging (CT q3-6mo) for recurrence</a:t>
            </a:r>
          </a:p>
          <a:p>
            <a:endParaRPr lang="en-US" dirty="0">
              <a:latin typeface="+mj-lt"/>
              <a:ea typeface="Verdana" pitchFamily="34" charset="0"/>
              <a:cs typeface="Verdana" pitchFamily="34" charset="0"/>
            </a:endParaRPr>
          </a:p>
          <a:p>
            <a:r>
              <a:rPr lang="en-US" dirty="0">
                <a:latin typeface="+mj-lt"/>
                <a:ea typeface="Verdana" pitchFamily="34" charset="0"/>
                <a:cs typeface="Verdana" pitchFamily="34" charset="0"/>
              </a:rPr>
              <a:t>Manage long term side effects of treatment (e.g., fatigue, dyspnea, pain, etc.)</a:t>
            </a:r>
          </a:p>
          <a:p>
            <a:endParaRPr lang="en-US" dirty="0">
              <a:latin typeface="+mj-lt"/>
              <a:ea typeface="Verdana" pitchFamily="34" charset="0"/>
              <a:cs typeface="Verdana" pitchFamily="34" charset="0"/>
            </a:endParaRPr>
          </a:p>
          <a:p>
            <a:r>
              <a:rPr lang="en-US" dirty="0">
                <a:latin typeface="+mj-lt"/>
                <a:ea typeface="Verdana" pitchFamily="34" charset="0"/>
                <a:cs typeface="Verdana" pitchFamily="34" charset="0"/>
              </a:rPr>
              <a:t>Other age-appropriate cancer screening</a:t>
            </a:r>
          </a:p>
          <a:p>
            <a:endParaRPr lang="en-US" b="0" i="0" u="none" dirty="0">
              <a:effectLst/>
              <a:latin typeface="+mj-lt"/>
              <a:ea typeface="Verdana" pitchFamily="34" charset="0"/>
              <a:cs typeface="Verdana" pitchFamily="34" charset="0"/>
            </a:endParaRPr>
          </a:p>
          <a:p>
            <a:r>
              <a:rPr lang="en-US" b="0" i="0" u="none" dirty="0">
                <a:effectLst/>
                <a:latin typeface="+mj-lt"/>
                <a:ea typeface="Verdana" pitchFamily="34" charset="0"/>
                <a:cs typeface="Verdana" pitchFamily="34" charset="0"/>
              </a:rPr>
              <a:t>Immunizations (influenza, zoster, pneumococcal)</a:t>
            </a:r>
          </a:p>
          <a:p>
            <a:endParaRPr lang="en-US" dirty="0">
              <a:latin typeface="+mj-lt"/>
              <a:ea typeface="Verdana" pitchFamily="34" charset="0"/>
              <a:cs typeface="Verdana" pitchFamily="34" charset="0"/>
            </a:endParaRPr>
          </a:p>
          <a:p>
            <a:r>
              <a:rPr lang="en-US" dirty="0">
                <a:latin typeface="+mj-lt"/>
                <a:ea typeface="Verdana" pitchFamily="34" charset="0"/>
                <a:cs typeface="Verdana" pitchFamily="34" charset="0"/>
              </a:rPr>
              <a:t>Health promotion (healthy weight and diet, 30 min moderate intensity physical activity most days, limit alcohol, </a:t>
            </a:r>
            <a:r>
              <a:rPr lang="en-US" dirty="0">
                <a:ea typeface="Verdana" pitchFamily="34" charset="0"/>
                <a:cs typeface="Verdana" pitchFamily="34" charset="0"/>
              </a:rPr>
              <a:t>pulmonary rehabilitation</a:t>
            </a:r>
            <a:r>
              <a:rPr lang="en-US" dirty="0">
                <a:latin typeface="+mj-lt"/>
                <a:ea typeface="Verdana" pitchFamily="34" charset="0"/>
                <a:cs typeface="Verdana" pitchFamily="34" charset="0"/>
              </a:rPr>
              <a:t>)</a:t>
            </a:r>
          </a:p>
          <a:p>
            <a:endParaRPr lang="en-US" dirty="0">
              <a:latin typeface="+mj-lt"/>
              <a:ea typeface="Verdana" pitchFamily="34" charset="0"/>
              <a:cs typeface="Verdana" pitchFamily="34" charset="0"/>
            </a:endParaRPr>
          </a:p>
          <a:p>
            <a:r>
              <a:rPr lang="en-US" dirty="0">
                <a:latin typeface="+mj-lt"/>
                <a:ea typeface="Verdana" pitchFamily="34" charset="0"/>
                <a:cs typeface="Verdana" pitchFamily="34" charset="0"/>
              </a:rPr>
              <a:t>Monitor BP, cholesterol, glucose, bone health, dental health, sun protection</a:t>
            </a:r>
            <a:endParaRPr lang="en-US" b="0" i="0" u="none" dirty="0">
              <a:effectLst/>
              <a:latin typeface="+mj-lt"/>
              <a:ea typeface="Verdana" pitchFamily="34" charset="0"/>
              <a:cs typeface="Verdana" pitchFamily="34" charset="0"/>
            </a:endParaRPr>
          </a:p>
        </p:txBody>
      </p:sp>
    </p:spTree>
    <p:extLst>
      <p:ext uri="{BB962C8B-B14F-4D97-AF65-F5344CB8AC3E}">
        <p14:creationId xmlns:p14="http://schemas.microsoft.com/office/powerpoint/2010/main" val="7134438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normAutofit/>
          </a:bodyPr>
          <a:lstStyle/>
          <a:p>
            <a:r>
              <a:rPr lang="en-US" b="1" dirty="0">
                <a:latin typeface="Arial" panose="020B0604020202020204" pitchFamily="34" charset="0"/>
                <a:cs typeface="Arial" panose="020B0604020202020204" pitchFamily="34" charset="0"/>
              </a:rPr>
              <a:t>What Is Patient-Centered Care?</a:t>
            </a:r>
          </a:p>
        </p:txBody>
      </p:sp>
      <p:sp>
        <p:nvSpPr>
          <p:cNvPr id="3" name="Content Placeholder 2"/>
          <p:cNvSpPr>
            <a:spLocks noGrp="1"/>
          </p:cNvSpPr>
          <p:nvPr>
            <p:ph idx="1"/>
          </p:nvPr>
        </p:nvSpPr>
        <p:spPr>
          <a:xfrm>
            <a:off x="609600" y="1487556"/>
            <a:ext cx="6480244" cy="4525963"/>
          </a:xfrm>
        </p:spPr>
        <p:txBody>
          <a:bodyPr>
            <a:normAutofit lnSpcReduction="10000"/>
          </a:bodyPr>
          <a:lstStyle/>
          <a:p>
            <a:r>
              <a:rPr lang="en-US" dirty="0"/>
              <a:t>In patient-centered care, an individual’s specific health needs and desired health outcomes are the driving force behind all health care decisions and quality measurements.</a:t>
            </a:r>
          </a:p>
          <a:p>
            <a:r>
              <a:rPr lang="en-US" b="1" dirty="0"/>
              <a:t>Patients are partners with their health care providers, </a:t>
            </a:r>
            <a:r>
              <a:rPr lang="en-US" dirty="0"/>
              <a:t>and providers treat patients not only from a clinical perspective, but also from an emotional, mental, spiritual, social and financial perspective.</a:t>
            </a:r>
            <a:endParaRPr lang="en-US" b="0" i="0" u="none" dirty="0">
              <a:solidFill>
                <a:schemeClr val="tx1">
                  <a:lumMod val="85000"/>
                  <a:lumOff val="15000"/>
                </a:schemeClr>
              </a:solidFill>
              <a:effectLst/>
              <a:latin typeface="+mj-lt"/>
              <a:ea typeface="Verdana" pitchFamily="34" charset="0"/>
              <a:cs typeface="Verdana" pitchFamily="34" charset="0"/>
            </a:endParaRPr>
          </a:p>
        </p:txBody>
      </p:sp>
      <p:pic>
        <p:nvPicPr>
          <p:cNvPr id="5" name="Picture 4"/>
          <p:cNvPicPr>
            <a:picLocks noChangeAspect="1"/>
          </p:cNvPicPr>
          <p:nvPr/>
        </p:nvPicPr>
        <p:blipFill>
          <a:blip r:embed="rId3"/>
          <a:stretch>
            <a:fillRect/>
          </a:stretch>
        </p:blipFill>
        <p:spPr>
          <a:xfrm>
            <a:off x="7089844" y="1642948"/>
            <a:ext cx="5102156" cy="4215178"/>
          </a:xfrm>
          <a:prstGeom prst="rect">
            <a:avLst/>
          </a:prstGeom>
        </p:spPr>
      </p:pic>
    </p:spTree>
    <p:extLst>
      <p:ext uri="{BB962C8B-B14F-4D97-AF65-F5344CB8AC3E}">
        <p14:creationId xmlns:p14="http://schemas.microsoft.com/office/powerpoint/2010/main" val="26980247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normAutofit/>
          </a:bodyPr>
          <a:lstStyle/>
          <a:p>
            <a:r>
              <a:rPr lang="en-US" b="1" dirty="0">
                <a:latin typeface="Arial" panose="020B0604020202020204" pitchFamily="34" charset="0"/>
                <a:cs typeface="Arial" panose="020B0604020202020204" pitchFamily="34" charset="0"/>
              </a:rPr>
              <a:t>Patient-Centered Care In Oncology</a:t>
            </a:r>
          </a:p>
        </p:txBody>
      </p:sp>
      <p:sp>
        <p:nvSpPr>
          <p:cNvPr id="3" name="Content Placeholder 2"/>
          <p:cNvSpPr>
            <a:spLocks noGrp="1"/>
          </p:cNvSpPr>
          <p:nvPr>
            <p:ph idx="1"/>
          </p:nvPr>
        </p:nvSpPr>
        <p:spPr>
          <a:xfrm>
            <a:off x="609600" y="1382487"/>
            <a:ext cx="10972800" cy="4764313"/>
          </a:xfrm>
        </p:spPr>
        <p:txBody>
          <a:bodyPr>
            <a:normAutofit fontScale="92500" lnSpcReduction="20000"/>
          </a:bodyPr>
          <a:lstStyle/>
          <a:p>
            <a:r>
              <a:rPr lang="en-US" dirty="0">
                <a:latin typeface="+mj-lt"/>
                <a:ea typeface="Verdana" pitchFamily="34" charset="0"/>
                <a:cs typeface="Verdana" pitchFamily="34" charset="0"/>
              </a:rPr>
              <a:t>The optimal “cancer control” approach is not necessarily the optimal patient-centered approach</a:t>
            </a:r>
          </a:p>
          <a:p>
            <a:endParaRPr lang="en-US" dirty="0">
              <a:latin typeface="+mj-lt"/>
              <a:ea typeface="Verdana" pitchFamily="34" charset="0"/>
              <a:cs typeface="Verdana" pitchFamily="34" charset="0"/>
            </a:endParaRPr>
          </a:p>
          <a:p>
            <a:r>
              <a:rPr lang="en-US" b="0" i="0" u="none" dirty="0">
                <a:effectLst/>
                <a:latin typeface="+mj-lt"/>
                <a:ea typeface="Verdana" pitchFamily="34" charset="0"/>
                <a:cs typeface="Verdana" pitchFamily="34" charset="0"/>
              </a:rPr>
              <a:t>Physicians are often not the best judges of patient-centered outcomes (e.g., PROs)</a:t>
            </a:r>
          </a:p>
          <a:p>
            <a:endParaRPr lang="en-US" dirty="0">
              <a:latin typeface="+mj-lt"/>
              <a:ea typeface="Verdana" pitchFamily="34" charset="0"/>
              <a:cs typeface="Verdana" pitchFamily="34" charset="0"/>
            </a:endParaRPr>
          </a:p>
          <a:p>
            <a:r>
              <a:rPr lang="en-US" b="0" i="0" u="none" dirty="0">
                <a:effectLst/>
                <a:latin typeface="+mj-lt"/>
                <a:ea typeface="Verdana" pitchFamily="34" charset="0"/>
                <a:cs typeface="Verdana" pitchFamily="34" charset="0"/>
              </a:rPr>
              <a:t>There are multiple examples of where well-selected patients can safely undergo radiation therapy instead of surgery and preserve QOL:</a:t>
            </a:r>
          </a:p>
          <a:p>
            <a:pPr lvl="1"/>
            <a:r>
              <a:rPr lang="en-US" dirty="0">
                <a:latin typeface="Verdana" pitchFamily="34" charset="0"/>
                <a:ea typeface="Verdana" pitchFamily="34" charset="0"/>
                <a:cs typeface="Verdana" pitchFamily="34" charset="0"/>
              </a:rPr>
              <a:t>prostate, larynx, pharynx, anus, bladder, advanced cervix, </a:t>
            </a:r>
            <a:r>
              <a:rPr lang="en-US" i="1" dirty="0">
                <a:solidFill>
                  <a:srgbClr val="FF0000"/>
                </a:solidFill>
                <a:latin typeface="Verdana" pitchFamily="34" charset="0"/>
                <a:ea typeface="Verdana" pitchFamily="34" charset="0"/>
                <a:cs typeface="Verdana" pitchFamily="34" charset="0"/>
              </a:rPr>
              <a:t>advanced NSCLC, early NSCLC</a:t>
            </a:r>
          </a:p>
          <a:p>
            <a:endParaRPr lang="en-US" b="0" i="0" u="none" dirty="0">
              <a:effectLst/>
              <a:latin typeface="+mj-lt"/>
              <a:ea typeface="Verdana" pitchFamily="34" charset="0"/>
              <a:cs typeface="Verdana" pitchFamily="34" charset="0"/>
            </a:endParaRPr>
          </a:p>
          <a:p>
            <a:r>
              <a:rPr lang="en-US" dirty="0">
                <a:latin typeface="+mj-lt"/>
                <a:ea typeface="Verdana" pitchFamily="34" charset="0"/>
                <a:cs typeface="Verdana" pitchFamily="34" charset="0"/>
              </a:rPr>
              <a:t>Multidisciplinary involvement is the best way to ensure patient-centered care and truly informed consent</a:t>
            </a:r>
            <a:endParaRPr lang="en-US" b="0" i="0" u="none" dirty="0">
              <a:effectLst/>
              <a:latin typeface="+mj-lt"/>
              <a:ea typeface="Verdana" pitchFamily="34" charset="0"/>
              <a:cs typeface="Verdana" pitchFamily="34" charset="0"/>
            </a:endParaRPr>
          </a:p>
          <a:p>
            <a:endParaRPr lang="en-US" dirty="0">
              <a:solidFill>
                <a:schemeClr val="tx1">
                  <a:lumMod val="85000"/>
                  <a:lumOff val="15000"/>
                </a:schemeClr>
              </a:solidFill>
              <a:latin typeface="+mj-lt"/>
              <a:ea typeface="Verdana" pitchFamily="34" charset="0"/>
              <a:cs typeface="Verdana" pitchFamily="34" charset="0"/>
            </a:endParaRPr>
          </a:p>
          <a:p>
            <a:endParaRPr lang="en-US" b="0" i="0" u="none" dirty="0">
              <a:solidFill>
                <a:schemeClr val="tx1">
                  <a:lumMod val="85000"/>
                  <a:lumOff val="15000"/>
                </a:schemeClr>
              </a:solidFill>
              <a:effectLst/>
              <a:latin typeface="+mj-lt"/>
              <a:ea typeface="Verdana" pitchFamily="34" charset="0"/>
              <a:cs typeface="Verdana" pitchFamily="34" charset="0"/>
            </a:endParaRPr>
          </a:p>
        </p:txBody>
      </p:sp>
    </p:spTree>
    <p:extLst>
      <p:ext uri="{BB962C8B-B14F-4D97-AF65-F5344CB8AC3E}">
        <p14:creationId xmlns:p14="http://schemas.microsoft.com/office/powerpoint/2010/main" val="1263627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normAutofit/>
          </a:bodyPr>
          <a:lstStyle/>
          <a:p>
            <a:r>
              <a:rPr lang="en-US" b="1" dirty="0">
                <a:cs typeface="Arial" panose="020B0604020202020204" pitchFamily="34" charset="0"/>
              </a:rPr>
              <a:t>The Story of Lung Cancer</a:t>
            </a:r>
          </a:p>
        </p:txBody>
      </p:sp>
      <p:sp>
        <p:nvSpPr>
          <p:cNvPr id="3" name="Content Placeholder 2"/>
          <p:cNvSpPr>
            <a:spLocks noGrp="1"/>
          </p:cNvSpPr>
          <p:nvPr>
            <p:ph idx="1"/>
          </p:nvPr>
        </p:nvSpPr>
        <p:spPr>
          <a:xfrm>
            <a:off x="609600" y="1600201"/>
            <a:ext cx="11252548" cy="4525963"/>
          </a:xfrm>
        </p:spPr>
        <p:txBody>
          <a:bodyPr>
            <a:normAutofit fontScale="85000" lnSpcReduction="20000"/>
          </a:bodyPr>
          <a:lstStyle/>
          <a:p>
            <a:r>
              <a:rPr lang="en-US" b="1" dirty="0">
                <a:latin typeface="+mj-lt"/>
                <a:ea typeface="Verdana" pitchFamily="34" charset="0"/>
                <a:cs typeface="Verdana" pitchFamily="34" charset="0"/>
              </a:rPr>
              <a:t>The Beginning: </a:t>
            </a:r>
            <a:r>
              <a:rPr lang="en-US" dirty="0">
                <a:latin typeface="+mj-lt"/>
                <a:ea typeface="Verdana" pitchFamily="34" charset="0"/>
                <a:cs typeface="Verdana" pitchFamily="34" charset="0"/>
              </a:rPr>
              <a:t>Prevention</a:t>
            </a:r>
          </a:p>
          <a:p>
            <a:pPr lvl="1"/>
            <a:r>
              <a:rPr lang="en-US" dirty="0">
                <a:latin typeface="+mj-lt"/>
                <a:ea typeface="Verdana" pitchFamily="34" charset="0"/>
                <a:cs typeface="Verdana" pitchFamily="34" charset="0"/>
              </a:rPr>
              <a:t>Smoking cessation (combined pharmacologic and behavioral therapy is most effective)</a:t>
            </a:r>
          </a:p>
          <a:p>
            <a:pPr lvl="1"/>
            <a:r>
              <a:rPr lang="en-US" dirty="0">
                <a:latin typeface="+mj-lt"/>
                <a:ea typeface="Verdana" pitchFamily="34" charset="0"/>
                <a:cs typeface="Verdana" pitchFamily="34" charset="0"/>
              </a:rPr>
              <a:t>Low-dose CT screening (age 55-74, </a:t>
            </a:r>
            <a:r>
              <a:rPr lang="en-US" u="sng" dirty="0">
                <a:latin typeface="+mj-lt"/>
                <a:ea typeface="Verdana" pitchFamily="34" charset="0"/>
                <a:cs typeface="Verdana" pitchFamily="34" charset="0"/>
              </a:rPr>
              <a:t>&gt;</a:t>
            </a:r>
            <a:r>
              <a:rPr lang="en-US" dirty="0">
                <a:latin typeface="+mj-lt"/>
                <a:ea typeface="Verdana" pitchFamily="34" charset="0"/>
                <a:cs typeface="Verdana" pitchFamily="34" charset="0"/>
              </a:rPr>
              <a:t> 30 pack-years, cessation &lt; 15 years ago)</a:t>
            </a:r>
          </a:p>
          <a:p>
            <a:pPr lvl="1"/>
            <a:endParaRPr lang="en-US" b="0" i="0" u="none" dirty="0">
              <a:effectLst/>
              <a:latin typeface="+mj-lt"/>
              <a:ea typeface="Verdana" pitchFamily="34" charset="0"/>
              <a:cs typeface="Verdana" pitchFamily="34" charset="0"/>
            </a:endParaRPr>
          </a:p>
          <a:p>
            <a:r>
              <a:rPr lang="en-US" b="1" dirty="0">
                <a:latin typeface="+mj-lt"/>
                <a:ea typeface="Verdana" pitchFamily="34" charset="0"/>
                <a:cs typeface="Verdana" pitchFamily="34" charset="0"/>
              </a:rPr>
              <a:t>The Middle: </a:t>
            </a:r>
            <a:r>
              <a:rPr lang="en-US" dirty="0">
                <a:latin typeface="+mj-lt"/>
                <a:ea typeface="Verdana" pitchFamily="34" charset="0"/>
                <a:cs typeface="Verdana" pitchFamily="34" charset="0"/>
              </a:rPr>
              <a:t>Diagnosis and Treatment </a:t>
            </a:r>
          </a:p>
          <a:p>
            <a:pPr lvl="1"/>
            <a:r>
              <a:rPr lang="en-US" dirty="0">
                <a:latin typeface="+mj-lt"/>
                <a:ea typeface="Verdana" pitchFamily="34" charset="0"/>
                <a:cs typeface="Verdana" pitchFamily="34" charset="0"/>
              </a:rPr>
              <a:t>Integration of multidisciplinary care provided by various oncologists</a:t>
            </a:r>
          </a:p>
          <a:p>
            <a:pPr lvl="1"/>
            <a:r>
              <a:rPr lang="en-US" dirty="0">
                <a:latin typeface="+mj-lt"/>
                <a:ea typeface="Verdana" pitchFamily="34" charset="0"/>
                <a:cs typeface="Verdana" pitchFamily="34" charset="0"/>
              </a:rPr>
              <a:t>Monitoring for recurrence</a:t>
            </a:r>
          </a:p>
          <a:p>
            <a:pPr lvl="1"/>
            <a:r>
              <a:rPr lang="en-US" dirty="0">
                <a:latin typeface="+mj-lt"/>
                <a:ea typeface="Verdana" pitchFamily="34" charset="0"/>
                <a:cs typeface="Verdana" pitchFamily="34" charset="0"/>
              </a:rPr>
              <a:t>Survivorship care </a:t>
            </a:r>
          </a:p>
          <a:p>
            <a:pPr lvl="1"/>
            <a:endParaRPr lang="en-US" b="0" i="0" u="none" dirty="0">
              <a:effectLst/>
              <a:latin typeface="+mj-lt"/>
              <a:ea typeface="Verdana" pitchFamily="34" charset="0"/>
              <a:cs typeface="Verdana" pitchFamily="34" charset="0"/>
            </a:endParaRPr>
          </a:p>
          <a:p>
            <a:r>
              <a:rPr lang="en-US" b="1" dirty="0">
                <a:latin typeface="+mj-lt"/>
                <a:ea typeface="Verdana" pitchFamily="34" charset="0"/>
                <a:cs typeface="Verdana" pitchFamily="34" charset="0"/>
              </a:rPr>
              <a:t>The End: </a:t>
            </a:r>
            <a:r>
              <a:rPr lang="en-US" dirty="0">
                <a:latin typeface="+mj-lt"/>
                <a:ea typeface="Verdana" pitchFamily="34" charset="0"/>
                <a:cs typeface="Verdana" pitchFamily="34" charset="0"/>
              </a:rPr>
              <a:t>Palliation</a:t>
            </a:r>
          </a:p>
          <a:p>
            <a:pPr lvl="1"/>
            <a:r>
              <a:rPr lang="en-US" b="0" i="0" u="none" dirty="0">
                <a:effectLst/>
                <a:latin typeface="+mj-lt"/>
                <a:ea typeface="Verdana" pitchFamily="34" charset="0"/>
                <a:cs typeface="Verdana" pitchFamily="34" charset="0"/>
              </a:rPr>
              <a:t>Early palliative care involvement</a:t>
            </a:r>
          </a:p>
          <a:p>
            <a:pPr lvl="1"/>
            <a:r>
              <a:rPr lang="en-US" dirty="0">
                <a:latin typeface="+mj-lt"/>
                <a:ea typeface="Verdana" pitchFamily="34" charset="0"/>
                <a:cs typeface="Verdana" pitchFamily="34" charset="0"/>
              </a:rPr>
              <a:t>Effective symptom management</a:t>
            </a:r>
          </a:p>
          <a:p>
            <a:pPr lvl="1"/>
            <a:r>
              <a:rPr lang="en-US" b="0" i="0" u="none" dirty="0">
                <a:effectLst/>
                <a:latin typeface="+mj-lt"/>
                <a:ea typeface="Verdana" pitchFamily="34" charset="0"/>
                <a:cs typeface="Verdana" pitchFamily="34" charset="0"/>
              </a:rPr>
              <a:t>Appropriate advance care planning and use of hospice</a:t>
            </a:r>
          </a:p>
        </p:txBody>
      </p:sp>
    </p:spTree>
    <p:extLst>
      <p:ext uri="{BB962C8B-B14F-4D97-AF65-F5344CB8AC3E}">
        <p14:creationId xmlns:p14="http://schemas.microsoft.com/office/powerpoint/2010/main" val="14865919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5000" b="1" dirty="0"/>
              <a:t>Management of Stage IV NSCLC </a:t>
            </a:r>
          </a:p>
        </p:txBody>
      </p:sp>
    </p:spTree>
    <p:extLst>
      <p:ext uri="{BB962C8B-B14F-4D97-AF65-F5344CB8AC3E}">
        <p14:creationId xmlns:p14="http://schemas.microsoft.com/office/powerpoint/2010/main" val="32407521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normAutofit/>
          </a:bodyPr>
          <a:lstStyle/>
          <a:p>
            <a:r>
              <a:rPr lang="en-US" sz="3600" b="1" dirty="0">
                <a:latin typeface="Arial" panose="020B0604020202020204" pitchFamily="34" charset="0"/>
                <a:cs typeface="Arial" panose="020B0604020202020204" pitchFamily="34" charset="0"/>
              </a:rPr>
              <a:t>Palliative Radiation For Symptom Relief</a:t>
            </a:r>
          </a:p>
        </p:txBody>
      </p:sp>
      <p:sp>
        <p:nvSpPr>
          <p:cNvPr id="3" name="Content Placeholder 2"/>
          <p:cNvSpPr>
            <a:spLocks noGrp="1"/>
          </p:cNvSpPr>
          <p:nvPr>
            <p:ph idx="1"/>
          </p:nvPr>
        </p:nvSpPr>
        <p:spPr>
          <a:xfrm>
            <a:off x="609600" y="1382487"/>
            <a:ext cx="10972800" cy="5137583"/>
          </a:xfrm>
        </p:spPr>
        <p:txBody>
          <a:bodyPr>
            <a:normAutofit fontScale="92500" lnSpcReduction="20000"/>
          </a:bodyPr>
          <a:lstStyle/>
          <a:p>
            <a:r>
              <a:rPr lang="en-US" dirty="0">
                <a:latin typeface="Verdana" pitchFamily="34" charset="0"/>
                <a:ea typeface="Verdana" pitchFamily="34" charset="0"/>
                <a:cs typeface="Verdana" pitchFamily="34" charset="0"/>
              </a:rPr>
              <a:t>Pain</a:t>
            </a:r>
          </a:p>
          <a:p>
            <a:pPr lvl="1"/>
            <a:r>
              <a:rPr lang="en-US" dirty="0">
                <a:latin typeface="Verdana" pitchFamily="34" charset="0"/>
                <a:ea typeface="Verdana" pitchFamily="34" charset="0"/>
                <a:cs typeface="Verdana" pitchFamily="34" charset="0"/>
              </a:rPr>
              <a:t>Bone metastases</a:t>
            </a:r>
          </a:p>
          <a:p>
            <a:endParaRPr lang="en-US" dirty="0">
              <a:latin typeface="Verdana" pitchFamily="34" charset="0"/>
              <a:ea typeface="Verdana" pitchFamily="34" charset="0"/>
              <a:cs typeface="Verdana" pitchFamily="34" charset="0"/>
            </a:endParaRPr>
          </a:p>
          <a:p>
            <a:r>
              <a:rPr lang="en-US" dirty="0">
                <a:latin typeface="Verdana" pitchFamily="34" charset="0"/>
                <a:ea typeface="Verdana" pitchFamily="34" charset="0"/>
                <a:cs typeface="Verdana" pitchFamily="34" charset="0"/>
              </a:rPr>
              <a:t>Neurologic symptoms </a:t>
            </a:r>
          </a:p>
          <a:p>
            <a:pPr lvl="1"/>
            <a:r>
              <a:rPr lang="en-US" dirty="0">
                <a:latin typeface="Verdana" pitchFamily="34" charset="0"/>
                <a:ea typeface="Verdana" pitchFamily="34" charset="0"/>
                <a:cs typeface="Verdana" pitchFamily="34" charset="0"/>
              </a:rPr>
              <a:t>Spinal cord compression</a:t>
            </a:r>
          </a:p>
          <a:p>
            <a:pPr lvl="1"/>
            <a:r>
              <a:rPr lang="en-US" dirty="0">
                <a:latin typeface="Verdana" pitchFamily="34" charset="0"/>
                <a:ea typeface="Verdana" pitchFamily="34" charset="0"/>
                <a:cs typeface="Verdana" pitchFamily="34" charset="0"/>
              </a:rPr>
              <a:t>Brain metastases </a:t>
            </a:r>
          </a:p>
          <a:p>
            <a:endParaRPr lang="en-US" dirty="0">
              <a:latin typeface="Verdana" pitchFamily="34" charset="0"/>
              <a:ea typeface="Verdana" pitchFamily="34" charset="0"/>
              <a:cs typeface="Verdana" pitchFamily="34" charset="0"/>
            </a:endParaRPr>
          </a:p>
          <a:p>
            <a:r>
              <a:rPr lang="en-US" dirty="0">
                <a:latin typeface="Verdana" pitchFamily="34" charset="0"/>
                <a:ea typeface="Verdana" pitchFamily="34" charset="0"/>
                <a:cs typeface="Verdana" pitchFamily="34" charset="0"/>
              </a:rPr>
              <a:t>Bleeding </a:t>
            </a:r>
          </a:p>
          <a:p>
            <a:pPr lvl="1"/>
            <a:r>
              <a:rPr lang="en-US" dirty="0">
                <a:latin typeface="Verdana" pitchFamily="34" charset="0"/>
                <a:ea typeface="Verdana" pitchFamily="34" charset="0"/>
                <a:cs typeface="Verdana" pitchFamily="34" charset="0"/>
              </a:rPr>
              <a:t>Endobronchial tumor</a:t>
            </a:r>
          </a:p>
          <a:p>
            <a:endParaRPr lang="en-US" dirty="0">
              <a:latin typeface="Verdana" pitchFamily="34" charset="0"/>
              <a:ea typeface="Verdana" pitchFamily="34" charset="0"/>
              <a:cs typeface="Verdana" pitchFamily="34" charset="0"/>
            </a:endParaRPr>
          </a:p>
          <a:p>
            <a:r>
              <a:rPr lang="en-US" dirty="0">
                <a:latin typeface="Verdana" pitchFamily="34" charset="0"/>
                <a:ea typeface="Verdana" pitchFamily="34" charset="0"/>
                <a:cs typeface="Verdana" pitchFamily="34" charset="0"/>
              </a:rPr>
              <a:t>Dyspnea/Dysphagia</a:t>
            </a:r>
          </a:p>
          <a:p>
            <a:pPr lvl="1"/>
            <a:r>
              <a:rPr lang="en-US" dirty="0">
                <a:latin typeface="Verdana" pitchFamily="34" charset="0"/>
                <a:ea typeface="Verdana" pitchFamily="34" charset="0"/>
                <a:cs typeface="Verdana" pitchFamily="34" charset="0"/>
              </a:rPr>
              <a:t>Tumor obstruction causing SVC, respiratory distress or esophageal narrowing</a:t>
            </a:r>
          </a:p>
        </p:txBody>
      </p:sp>
    </p:spTree>
    <p:extLst>
      <p:ext uri="{BB962C8B-B14F-4D97-AF65-F5344CB8AC3E}">
        <p14:creationId xmlns:p14="http://schemas.microsoft.com/office/powerpoint/2010/main" val="11429269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normAutofit/>
          </a:bodyPr>
          <a:lstStyle/>
          <a:p>
            <a:r>
              <a:rPr lang="en-US" b="1" dirty="0">
                <a:latin typeface="Arial" panose="020B0604020202020204" pitchFamily="34" charset="0"/>
                <a:cs typeface="Arial" panose="020B0604020202020204" pitchFamily="34" charset="0"/>
              </a:rPr>
              <a:t>Case Presentation</a:t>
            </a:r>
          </a:p>
        </p:txBody>
      </p:sp>
      <p:sp>
        <p:nvSpPr>
          <p:cNvPr id="3" name="Content Placeholder 2"/>
          <p:cNvSpPr>
            <a:spLocks noGrp="1"/>
          </p:cNvSpPr>
          <p:nvPr>
            <p:ph idx="1"/>
          </p:nvPr>
        </p:nvSpPr>
        <p:spPr>
          <a:xfrm>
            <a:off x="609599" y="1382487"/>
            <a:ext cx="5256425" cy="4525963"/>
          </a:xfrm>
        </p:spPr>
        <p:txBody>
          <a:bodyPr>
            <a:normAutofit fontScale="92500" lnSpcReduction="10000"/>
          </a:bodyPr>
          <a:lstStyle/>
          <a:p>
            <a:r>
              <a:rPr lang="en-US" dirty="0">
                <a:latin typeface="+mj-lt"/>
                <a:ea typeface="Verdana" pitchFamily="34" charset="0"/>
                <a:cs typeface="Verdana" pitchFamily="34" charset="0"/>
              </a:rPr>
              <a:t>64F active smoker p/w difficulty writing and right foot weakness</a:t>
            </a:r>
          </a:p>
          <a:p>
            <a:endParaRPr lang="en-US" b="0" i="0" u="none" dirty="0">
              <a:effectLst/>
              <a:latin typeface="+mj-lt"/>
              <a:ea typeface="Verdana" pitchFamily="34" charset="0"/>
              <a:cs typeface="Verdana" pitchFamily="34" charset="0"/>
            </a:endParaRPr>
          </a:p>
          <a:p>
            <a:r>
              <a:rPr lang="en-US" b="0" i="0" u="none" dirty="0">
                <a:effectLst/>
                <a:latin typeface="+mj-lt"/>
                <a:ea typeface="Verdana" pitchFamily="34" charset="0"/>
                <a:cs typeface="Verdana" pitchFamily="34" charset="0"/>
              </a:rPr>
              <a:t>MRI brain showed 2 enhancing lesions</a:t>
            </a:r>
          </a:p>
          <a:p>
            <a:endParaRPr lang="en-US" dirty="0">
              <a:latin typeface="+mj-lt"/>
              <a:ea typeface="Verdana" pitchFamily="34" charset="0"/>
              <a:cs typeface="Verdana" pitchFamily="34" charset="0"/>
            </a:endParaRPr>
          </a:p>
          <a:p>
            <a:r>
              <a:rPr lang="en-US" dirty="0">
                <a:latin typeface="+mj-lt"/>
                <a:ea typeface="Verdana" pitchFamily="34" charset="0"/>
                <a:cs typeface="Verdana" pitchFamily="34" charset="0"/>
              </a:rPr>
              <a:t>PET/CT showed a 1.3cm RLL nodule (SUV 2.9) and a 1.1 x 0.9cm right hilar LN (SUV 3.8)</a:t>
            </a:r>
          </a:p>
          <a:p>
            <a:endParaRPr lang="en-US" b="0" i="0" u="none" dirty="0">
              <a:effectLst/>
              <a:latin typeface="+mj-lt"/>
              <a:ea typeface="Verdana" pitchFamily="34" charset="0"/>
              <a:cs typeface="Verdana" pitchFamily="34" charset="0"/>
            </a:endParaRPr>
          </a:p>
          <a:p>
            <a:r>
              <a:rPr lang="en-US" b="0" i="0" u="none" dirty="0">
                <a:effectLst/>
                <a:latin typeface="+mj-lt"/>
                <a:ea typeface="Verdana" pitchFamily="34" charset="0"/>
                <a:cs typeface="Verdana" pitchFamily="34" charset="0"/>
              </a:rPr>
              <a:t>CT-guided biopsy showed NSCLC</a:t>
            </a:r>
          </a:p>
        </p:txBody>
      </p:sp>
      <p:pic>
        <p:nvPicPr>
          <p:cNvPr id="4" name="Picture 3"/>
          <p:cNvPicPr>
            <a:picLocks noChangeAspect="1"/>
          </p:cNvPicPr>
          <p:nvPr/>
        </p:nvPicPr>
        <p:blipFill>
          <a:blip r:embed="rId3"/>
          <a:stretch>
            <a:fillRect/>
          </a:stretch>
        </p:blipFill>
        <p:spPr>
          <a:xfrm>
            <a:off x="9194103" y="2052851"/>
            <a:ext cx="2868460" cy="2303227"/>
          </a:xfrm>
          <a:prstGeom prst="rect">
            <a:avLst/>
          </a:prstGeom>
        </p:spPr>
      </p:pic>
      <p:pic>
        <p:nvPicPr>
          <p:cNvPr id="6" name="Picture 5"/>
          <p:cNvPicPr>
            <a:picLocks noChangeAspect="1"/>
          </p:cNvPicPr>
          <p:nvPr/>
        </p:nvPicPr>
        <p:blipFill>
          <a:blip r:embed="rId4"/>
          <a:stretch>
            <a:fillRect/>
          </a:stretch>
        </p:blipFill>
        <p:spPr>
          <a:xfrm>
            <a:off x="5890251" y="2060944"/>
            <a:ext cx="3279626" cy="2295134"/>
          </a:xfrm>
          <a:prstGeom prst="rect">
            <a:avLst/>
          </a:prstGeom>
        </p:spPr>
      </p:pic>
    </p:spTree>
    <p:extLst>
      <p:ext uri="{BB962C8B-B14F-4D97-AF65-F5344CB8AC3E}">
        <p14:creationId xmlns:p14="http://schemas.microsoft.com/office/powerpoint/2010/main" val="9025013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normAutofit/>
          </a:bodyPr>
          <a:lstStyle/>
          <a:p>
            <a:r>
              <a:rPr lang="en-US" b="1" dirty="0">
                <a:latin typeface="Arial" panose="020B0604020202020204" pitchFamily="34" charset="0"/>
                <a:cs typeface="Arial" panose="020B0604020202020204" pitchFamily="34" charset="0"/>
              </a:rPr>
              <a:t>Case Presentation</a:t>
            </a:r>
          </a:p>
        </p:txBody>
      </p:sp>
      <p:sp>
        <p:nvSpPr>
          <p:cNvPr id="3" name="Content Placeholder 2"/>
          <p:cNvSpPr>
            <a:spLocks noGrp="1"/>
          </p:cNvSpPr>
          <p:nvPr>
            <p:ph idx="1"/>
          </p:nvPr>
        </p:nvSpPr>
        <p:spPr>
          <a:xfrm>
            <a:off x="609600" y="1382487"/>
            <a:ext cx="6906016" cy="4525963"/>
          </a:xfrm>
        </p:spPr>
        <p:txBody>
          <a:bodyPr>
            <a:normAutofit fontScale="77500" lnSpcReduction="20000"/>
          </a:bodyPr>
          <a:lstStyle/>
          <a:p>
            <a:r>
              <a:rPr lang="en-US" dirty="0">
                <a:latin typeface="+mj-lt"/>
                <a:ea typeface="Verdana" pitchFamily="34" charset="0"/>
                <a:cs typeface="Verdana" pitchFamily="34" charset="0"/>
              </a:rPr>
              <a:t>Stereotactic Radiosurgery (SRS) to 4 brain metastases </a:t>
            </a:r>
          </a:p>
          <a:p>
            <a:endParaRPr lang="en-US" b="0" i="0" u="none" dirty="0">
              <a:effectLst/>
              <a:latin typeface="+mj-lt"/>
              <a:ea typeface="Verdana" pitchFamily="34" charset="0"/>
              <a:cs typeface="Verdana" pitchFamily="34" charset="0"/>
            </a:endParaRPr>
          </a:p>
          <a:p>
            <a:r>
              <a:rPr lang="en-US" b="0" i="0" u="none" dirty="0">
                <a:effectLst/>
                <a:latin typeface="+mj-lt"/>
                <a:ea typeface="Verdana" pitchFamily="34" charset="0"/>
                <a:cs typeface="Verdana" pitchFamily="34" charset="0"/>
              </a:rPr>
              <a:t>2 cycles carboplatin/</a:t>
            </a:r>
            <a:r>
              <a:rPr lang="en-US" b="0" i="0" u="none" dirty="0" err="1">
                <a:effectLst/>
                <a:latin typeface="+mj-lt"/>
                <a:ea typeface="Verdana" pitchFamily="34" charset="0"/>
                <a:cs typeface="Verdana" pitchFamily="34" charset="0"/>
              </a:rPr>
              <a:t>pemetrexed</a:t>
            </a:r>
            <a:r>
              <a:rPr lang="en-US" b="0" i="0" u="none" dirty="0">
                <a:effectLst/>
                <a:latin typeface="+mj-lt"/>
                <a:ea typeface="Verdana" pitchFamily="34" charset="0"/>
                <a:cs typeface="Verdana" pitchFamily="34" charset="0"/>
              </a:rPr>
              <a:t> </a:t>
            </a:r>
            <a:r>
              <a:rPr lang="en-US" b="0" i="0" u="none" dirty="0">
                <a:effectLst/>
                <a:latin typeface="+mj-lt"/>
                <a:ea typeface="Verdana" pitchFamily="34" charset="0"/>
                <a:cs typeface="Verdana" pitchFamily="34" charset="0"/>
                <a:sym typeface="Wingdings" panose="05000000000000000000" pitchFamily="2" charset="2"/>
              </a:rPr>
              <a:t> SD in lymph node but PD in lung nodule</a:t>
            </a:r>
            <a:endParaRPr lang="en-US" b="0" i="0" u="none" dirty="0">
              <a:effectLst/>
              <a:latin typeface="+mj-lt"/>
              <a:ea typeface="Verdana" pitchFamily="34" charset="0"/>
              <a:cs typeface="Verdana" pitchFamily="34" charset="0"/>
            </a:endParaRPr>
          </a:p>
          <a:p>
            <a:endParaRPr lang="en-US" dirty="0">
              <a:latin typeface="+mj-lt"/>
              <a:ea typeface="Verdana" pitchFamily="34" charset="0"/>
              <a:cs typeface="Verdana" pitchFamily="34" charset="0"/>
            </a:endParaRPr>
          </a:p>
          <a:p>
            <a:r>
              <a:rPr lang="en-US" dirty="0">
                <a:latin typeface="+mj-lt"/>
                <a:ea typeface="Verdana" pitchFamily="34" charset="0"/>
                <a:cs typeface="Verdana" pitchFamily="34" charset="0"/>
              </a:rPr>
              <a:t>SBRT to the RLL nodule</a:t>
            </a:r>
          </a:p>
          <a:p>
            <a:endParaRPr lang="en-US" dirty="0">
              <a:latin typeface="+mj-lt"/>
              <a:ea typeface="Verdana" pitchFamily="34" charset="0"/>
              <a:cs typeface="Verdana" pitchFamily="34" charset="0"/>
            </a:endParaRPr>
          </a:p>
          <a:p>
            <a:r>
              <a:rPr lang="en-US" dirty="0">
                <a:latin typeface="+mj-lt"/>
                <a:ea typeface="Verdana" pitchFamily="34" charset="0"/>
                <a:cs typeface="Verdana" pitchFamily="34" charset="0"/>
              </a:rPr>
              <a:t>5 cycles carboplatin/Nab-Paclitaxel (d/</a:t>
            </a:r>
            <a:r>
              <a:rPr lang="en-US" dirty="0" err="1">
                <a:latin typeface="+mj-lt"/>
                <a:ea typeface="Verdana" pitchFamily="34" charset="0"/>
                <a:cs typeface="Verdana" pitchFamily="34" charset="0"/>
              </a:rPr>
              <a:t>c’ed</a:t>
            </a:r>
            <a:r>
              <a:rPr lang="en-US" dirty="0">
                <a:latin typeface="+mj-lt"/>
                <a:ea typeface="Verdana" pitchFamily="34" charset="0"/>
                <a:cs typeface="Verdana" pitchFamily="34" charset="0"/>
              </a:rPr>
              <a:t> due to intolerance)</a:t>
            </a:r>
          </a:p>
          <a:p>
            <a:endParaRPr lang="en-US" dirty="0">
              <a:latin typeface="+mj-lt"/>
              <a:ea typeface="Verdana" pitchFamily="34" charset="0"/>
              <a:cs typeface="Verdana" pitchFamily="34" charset="0"/>
            </a:endParaRPr>
          </a:p>
          <a:p>
            <a:r>
              <a:rPr lang="en-US" dirty="0">
                <a:latin typeface="+mj-lt"/>
                <a:ea typeface="Verdana" pitchFamily="34" charset="0"/>
                <a:cs typeface="Verdana" pitchFamily="34" charset="0"/>
              </a:rPr>
              <a:t>Follow-up imaging </a:t>
            </a:r>
            <a:r>
              <a:rPr lang="en-US" dirty="0">
                <a:latin typeface="+mj-lt"/>
                <a:ea typeface="Verdana" pitchFamily="34" charset="0"/>
                <a:cs typeface="Verdana" pitchFamily="34" charset="0"/>
                <a:sym typeface="Wingdings" panose="05000000000000000000" pitchFamily="2" charset="2"/>
              </a:rPr>
              <a:t> no evidence of disease in body or brain </a:t>
            </a:r>
            <a:r>
              <a:rPr lang="en-US" dirty="0">
                <a:latin typeface="+mj-lt"/>
                <a:ea typeface="Verdana" pitchFamily="34" charset="0"/>
                <a:cs typeface="Verdana" pitchFamily="34" charset="0"/>
              </a:rPr>
              <a:t>since then (now 40 months since diagnosis)</a:t>
            </a:r>
          </a:p>
          <a:p>
            <a:endParaRPr lang="en-US" b="0" i="0" u="none" dirty="0">
              <a:effectLst/>
              <a:latin typeface="+mj-lt"/>
              <a:ea typeface="Verdana" pitchFamily="34" charset="0"/>
              <a:cs typeface="Verdana" pitchFamily="34" charset="0"/>
            </a:endParaRPr>
          </a:p>
        </p:txBody>
      </p:sp>
      <p:pic>
        <p:nvPicPr>
          <p:cNvPr id="4" name="Picture 3"/>
          <p:cNvPicPr>
            <a:picLocks noChangeAspect="1"/>
          </p:cNvPicPr>
          <p:nvPr/>
        </p:nvPicPr>
        <p:blipFill>
          <a:blip r:embed="rId3"/>
          <a:stretch>
            <a:fillRect/>
          </a:stretch>
        </p:blipFill>
        <p:spPr>
          <a:xfrm>
            <a:off x="8379835" y="3077810"/>
            <a:ext cx="2626680" cy="2781191"/>
          </a:xfrm>
          <a:prstGeom prst="rect">
            <a:avLst/>
          </a:prstGeom>
        </p:spPr>
      </p:pic>
      <p:pic>
        <p:nvPicPr>
          <p:cNvPr id="6" name="Picture 5"/>
          <p:cNvPicPr>
            <a:picLocks noChangeAspect="1"/>
          </p:cNvPicPr>
          <p:nvPr/>
        </p:nvPicPr>
        <p:blipFill>
          <a:blip r:embed="rId4"/>
          <a:stretch>
            <a:fillRect/>
          </a:stretch>
        </p:blipFill>
        <p:spPr>
          <a:xfrm>
            <a:off x="8139394" y="1034963"/>
            <a:ext cx="3107563" cy="1984259"/>
          </a:xfrm>
          <a:prstGeom prst="rect">
            <a:avLst/>
          </a:prstGeom>
        </p:spPr>
      </p:pic>
    </p:spTree>
    <p:extLst>
      <p:ext uri="{BB962C8B-B14F-4D97-AF65-F5344CB8AC3E}">
        <p14:creationId xmlns:p14="http://schemas.microsoft.com/office/powerpoint/2010/main" val="2870390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lstStyle/>
          <a:p>
            <a:r>
              <a:rPr lang="en-US" b="1" dirty="0"/>
              <a:t>Is all metastatic disease the same?</a:t>
            </a:r>
          </a:p>
        </p:txBody>
      </p:sp>
      <p:sp>
        <p:nvSpPr>
          <p:cNvPr id="3" name="Content Placeholder 2"/>
          <p:cNvSpPr>
            <a:spLocks noGrp="1"/>
          </p:cNvSpPr>
          <p:nvPr>
            <p:ph idx="1"/>
          </p:nvPr>
        </p:nvSpPr>
        <p:spPr>
          <a:xfrm>
            <a:off x="409074" y="1143000"/>
            <a:ext cx="6376737" cy="5715000"/>
          </a:xfrm>
        </p:spPr>
        <p:txBody>
          <a:bodyPr>
            <a:normAutofit lnSpcReduction="10000"/>
          </a:bodyPr>
          <a:lstStyle/>
          <a:p>
            <a:r>
              <a:rPr lang="en-US" b="1" dirty="0">
                <a:solidFill>
                  <a:srgbClr val="FF0000"/>
                </a:solidFill>
              </a:rPr>
              <a:t>No! </a:t>
            </a:r>
            <a:r>
              <a:rPr lang="en-US" dirty="0"/>
              <a:t>Lung cancer has M1a, M1b and M1c designations because the metastatic state at diagnosis impacts prognosis; </a:t>
            </a:r>
            <a:r>
              <a:rPr lang="en-US" b="1" dirty="0"/>
              <a:t>a small subset of patients may be cured</a:t>
            </a:r>
          </a:p>
          <a:p>
            <a:endParaRPr lang="en-US" dirty="0"/>
          </a:p>
          <a:p>
            <a:r>
              <a:rPr lang="en-US" b="1" dirty="0"/>
              <a:t>“Oligometastatic” </a:t>
            </a:r>
            <a:r>
              <a:rPr lang="en-US" dirty="0"/>
              <a:t>refers to a situation where distant metastases may be limited in number (typically defined as </a:t>
            </a:r>
            <a:r>
              <a:rPr lang="en-US" u="sng" dirty="0"/>
              <a:t>&lt;</a:t>
            </a:r>
            <a:r>
              <a:rPr lang="en-US" dirty="0"/>
              <a:t> 5 </a:t>
            </a:r>
            <a:r>
              <a:rPr lang="en-US" dirty="0" err="1"/>
              <a:t>mets</a:t>
            </a:r>
            <a:r>
              <a:rPr lang="en-US" dirty="0"/>
              <a:t> in </a:t>
            </a:r>
            <a:r>
              <a:rPr lang="en-US" u="sng" dirty="0"/>
              <a:t>&lt;</a:t>
            </a:r>
            <a:r>
              <a:rPr lang="en-US" dirty="0"/>
              <a:t> 3 organs), and potentially curative treatment can be delivered prior to the development of widespread disease </a:t>
            </a:r>
          </a:p>
        </p:txBody>
      </p:sp>
      <p:pic>
        <p:nvPicPr>
          <p:cNvPr id="4" name="Picture 3"/>
          <p:cNvPicPr>
            <a:picLocks noChangeAspect="1"/>
          </p:cNvPicPr>
          <p:nvPr/>
        </p:nvPicPr>
        <p:blipFill>
          <a:blip r:embed="rId3"/>
          <a:stretch>
            <a:fillRect/>
          </a:stretch>
        </p:blipFill>
        <p:spPr>
          <a:xfrm>
            <a:off x="6785811" y="1797318"/>
            <a:ext cx="5112114" cy="3801898"/>
          </a:xfrm>
          <a:prstGeom prst="rect">
            <a:avLst/>
          </a:prstGeom>
        </p:spPr>
      </p:pic>
    </p:spTree>
    <p:extLst>
      <p:ext uri="{BB962C8B-B14F-4D97-AF65-F5344CB8AC3E}">
        <p14:creationId xmlns:p14="http://schemas.microsoft.com/office/powerpoint/2010/main" val="23818467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normAutofit/>
          </a:bodyPr>
          <a:lstStyle/>
          <a:p>
            <a:r>
              <a:rPr lang="en-US" b="1" dirty="0"/>
              <a:t>Meta-Analysis of Outcomes of </a:t>
            </a:r>
            <a:r>
              <a:rPr lang="en-US" b="1" dirty="0" err="1"/>
              <a:t>Oligometastatic</a:t>
            </a:r>
            <a:r>
              <a:rPr lang="en-US" b="1" dirty="0"/>
              <a:t> NSCLC</a:t>
            </a:r>
          </a:p>
        </p:txBody>
      </p:sp>
      <p:sp>
        <p:nvSpPr>
          <p:cNvPr id="3" name="Content Placeholder 2"/>
          <p:cNvSpPr>
            <a:spLocks noGrp="1"/>
          </p:cNvSpPr>
          <p:nvPr>
            <p:ph idx="1"/>
          </p:nvPr>
        </p:nvSpPr>
        <p:spPr>
          <a:xfrm>
            <a:off x="609600" y="952500"/>
            <a:ext cx="10972800" cy="5257799"/>
          </a:xfrm>
        </p:spPr>
        <p:txBody>
          <a:bodyPr>
            <a:normAutofit fontScale="92500" lnSpcReduction="20000"/>
          </a:bodyPr>
          <a:lstStyle/>
          <a:p>
            <a:r>
              <a:rPr lang="en-US" dirty="0"/>
              <a:t>Ashworth </a:t>
            </a:r>
            <a:r>
              <a:rPr lang="en-US" i="1" dirty="0"/>
              <a:t>et al</a:t>
            </a:r>
            <a:r>
              <a:rPr lang="en-US" dirty="0"/>
              <a:t>, </a:t>
            </a:r>
            <a:r>
              <a:rPr lang="en-US" dirty="0" err="1"/>
              <a:t>Clin</a:t>
            </a:r>
            <a:r>
              <a:rPr lang="en-US" dirty="0"/>
              <a:t> Lung Cancer, 2014</a:t>
            </a:r>
          </a:p>
          <a:p>
            <a:endParaRPr lang="en-US" dirty="0"/>
          </a:p>
          <a:p>
            <a:r>
              <a:rPr lang="en-US" dirty="0"/>
              <a:t>757 pts (from 30 institutions worldwide) with oligometastatic NSCLC (</a:t>
            </a:r>
            <a:r>
              <a:rPr lang="en-US" u="sng" dirty="0"/>
              <a:t>&lt;</a:t>
            </a:r>
            <a:r>
              <a:rPr lang="en-US" dirty="0"/>
              <a:t> 5 sites of </a:t>
            </a:r>
            <a:r>
              <a:rPr lang="en-US" dirty="0" err="1"/>
              <a:t>mets</a:t>
            </a:r>
            <a:r>
              <a:rPr lang="en-US" dirty="0"/>
              <a:t>) treated with definitive therapy to primary and all sites of disease</a:t>
            </a:r>
          </a:p>
          <a:p>
            <a:endParaRPr lang="en-US" dirty="0"/>
          </a:p>
          <a:p>
            <a:r>
              <a:rPr lang="en-US" dirty="0"/>
              <a:t>Multivariable cox regression analysis factors predictive of OS: </a:t>
            </a:r>
          </a:p>
          <a:p>
            <a:pPr lvl="1"/>
            <a:r>
              <a:rPr lang="en-US" dirty="0"/>
              <a:t>Synchronous vs. </a:t>
            </a:r>
            <a:r>
              <a:rPr lang="en-US" dirty="0" err="1"/>
              <a:t>metachronous</a:t>
            </a:r>
            <a:r>
              <a:rPr lang="en-US" dirty="0"/>
              <a:t> metastases (P &lt; .001)</a:t>
            </a:r>
          </a:p>
          <a:p>
            <a:pPr lvl="1"/>
            <a:r>
              <a:rPr lang="en-US" dirty="0"/>
              <a:t>N-stage (P &lt; .002)</a:t>
            </a:r>
          </a:p>
          <a:p>
            <a:pPr lvl="1"/>
            <a:r>
              <a:rPr lang="en-US" dirty="0"/>
              <a:t>Adenocarcinoma histology (P &lt; .04)</a:t>
            </a:r>
          </a:p>
          <a:p>
            <a:endParaRPr lang="en-US" dirty="0"/>
          </a:p>
          <a:p>
            <a:r>
              <a:rPr lang="en-US" dirty="0"/>
              <a:t>Recursive partitioning analysis identified 3 risk groups:</a:t>
            </a:r>
          </a:p>
          <a:p>
            <a:pPr lvl="1"/>
            <a:r>
              <a:rPr lang="en-US" dirty="0"/>
              <a:t>Low-risk: metachronous metastases (5-year OS, 47.8%)</a:t>
            </a:r>
          </a:p>
          <a:p>
            <a:pPr lvl="1"/>
            <a:r>
              <a:rPr lang="en-US" dirty="0"/>
              <a:t>Intermediate-risk: synchronous metastases and N0 disease (5-year OS, 36.2%) </a:t>
            </a:r>
          </a:p>
          <a:p>
            <a:pPr lvl="1"/>
            <a:r>
              <a:rPr lang="en-US" dirty="0"/>
              <a:t>High-risk: synchronous metastases and N1/N2 disease (5-year OS, 13.8%)</a:t>
            </a:r>
          </a:p>
          <a:p>
            <a:pPr lvl="1"/>
            <a:endParaRPr lang="en-US" dirty="0"/>
          </a:p>
        </p:txBody>
      </p:sp>
    </p:spTree>
    <p:extLst>
      <p:ext uri="{BB962C8B-B14F-4D97-AF65-F5344CB8AC3E}">
        <p14:creationId xmlns:p14="http://schemas.microsoft.com/office/powerpoint/2010/main" val="421292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0"/>
            <a:ext cx="10972800" cy="1143000"/>
          </a:xfrm>
        </p:spPr>
        <p:txBody>
          <a:bodyPr/>
          <a:lstStyle/>
          <a:p>
            <a:r>
              <a:rPr lang="en-US" b="1" dirty="0"/>
              <a:t>UT Southwestern Randomized Phase II Trial</a:t>
            </a:r>
          </a:p>
        </p:txBody>
      </p:sp>
      <p:sp>
        <p:nvSpPr>
          <p:cNvPr id="3" name="Content Placeholder 2"/>
          <p:cNvSpPr>
            <a:spLocks noGrp="1"/>
          </p:cNvSpPr>
          <p:nvPr>
            <p:ph idx="1"/>
          </p:nvPr>
        </p:nvSpPr>
        <p:spPr>
          <a:xfrm>
            <a:off x="609601" y="1417639"/>
            <a:ext cx="5512904" cy="4525961"/>
          </a:xfrm>
        </p:spPr>
        <p:txBody>
          <a:bodyPr>
            <a:normAutofit/>
          </a:bodyPr>
          <a:lstStyle/>
          <a:p>
            <a:r>
              <a:rPr lang="en-US" dirty="0" err="1"/>
              <a:t>Iyengar</a:t>
            </a:r>
            <a:r>
              <a:rPr lang="en-US" dirty="0"/>
              <a:t> </a:t>
            </a:r>
            <a:r>
              <a:rPr lang="en-US" i="1" dirty="0"/>
              <a:t>et al</a:t>
            </a:r>
            <a:r>
              <a:rPr lang="en-US" dirty="0"/>
              <a:t>, JAMA </a:t>
            </a:r>
            <a:r>
              <a:rPr lang="en-US" dirty="0" err="1"/>
              <a:t>Oncol</a:t>
            </a:r>
            <a:r>
              <a:rPr lang="en-US" dirty="0"/>
              <a:t>, 2018</a:t>
            </a:r>
          </a:p>
          <a:p>
            <a:endParaRPr lang="en-US" dirty="0"/>
          </a:p>
          <a:p>
            <a:r>
              <a:rPr lang="en-US" dirty="0"/>
              <a:t>29 patients, </a:t>
            </a:r>
            <a:r>
              <a:rPr lang="en-US" dirty="0" err="1"/>
              <a:t>oligometastatic</a:t>
            </a:r>
            <a:r>
              <a:rPr lang="en-US" dirty="0"/>
              <a:t> NSCLC with </a:t>
            </a:r>
            <a:r>
              <a:rPr lang="en-US" u="sng" dirty="0"/>
              <a:t>&lt;</a:t>
            </a:r>
            <a:r>
              <a:rPr lang="en-US" dirty="0"/>
              <a:t> 5 sites of disease (EGFR/ALK negative), PR or SD after induction chemo, randomized to +/- </a:t>
            </a:r>
            <a:r>
              <a:rPr lang="en-US" dirty="0" err="1"/>
              <a:t>SAbR</a:t>
            </a:r>
            <a:endParaRPr lang="en-US" dirty="0"/>
          </a:p>
          <a:p>
            <a:endParaRPr lang="en-US" dirty="0"/>
          </a:p>
          <a:p>
            <a:r>
              <a:rPr lang="en-US" dirty="0" err="1"/>
              <a:t>SAbR</a:t>
            </a:r>
            <a:r>
              <a:rPr lang="en-US" dirty="0"/>
              <a:t> </a:t>
            </a:r>
            <a:r>
              <a:rPr lang="en-US" dirty="0">
                <a:sym typeface="Wingdings" panose="05000000000000000000" pitchFamily="2" charset="2"/>
              </a:rPr>
              <a:t></a:t>
            </a:r>
            <a:r>
              <a:rPr lang="en-US" dirty="0"/>
              <a:t> ↑ M-PFS (3.5</a:t>
            </a:r>
            <a:r>
              <a:rPr lang="en-US" dirty="0">
                <a:sym typeface="Wingdings" panose="05000000000000000000" pitchFamily="2" charset="2"/>
              </a:rPr>
              <a:t></a:t>
            </a:r>
            <a:r>
              <a:rPr lang="en-US" dirty="0"/>
              <a:t>9.7mo)</a:t>
            </a:r>
          </a:p>
          <a:p>
            <a:endParaRPr lang="en-US" dirty="0"/>
          </a:p>
        </p:txBody>
      </p:sp>
      <p:pic>
        <p:nvPicPr>
          <p:cNvPr id="7" name="Picture 6"/>
          <p:cNvPicPr>
            <a:picLocks noChangeAspect="1"/>
          </p:cNvPicPr>
          <p:nvPr/>
        </p:nvPicPr>
        <p:blipFill>
          <a:blip r:embed="rId2"/>
          <a:stretch>
            <a:fillRect/>
          </a:stretch>
        </p:blipFill>
        <p:spPr>
          <a:xfrm>
            <a:off x="6122505" y="1587633"/>
            <a:ext cx="5477836" cy="3819253"/>
          </a:xfrm>
          <a:prstGeom prst="rect">
            <a:avLst/>
          </a:prstGeom>
        </p:spPr>
      </p:pic>
    </p:spTree>
    <p:extLst>
      <p:ext uri="{BB962C8B-B14F-4D97-AF65-F5344CB8AC3E}">
        <p14:creationId xmlns:p14="http://schemas.microsoft.com/office/powerpoint/2010/main" val="16357658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457"/>
            <a:ext cx="10972800" cy="1143000"/>
          </a:xfrm>
        </p:spPr>
        <p:txBody>
          <a:bodyPr/>
          <a:lstStyle/>
          <a:p>
            <a:r>
              <a:rPr lang="en-US" b="1" dirty="0"/>
              <a:t>Multi-Institutional Randomized Phase II Trial</a:t>
            </a:r>
          </a:p>
        </p:txBody>
      </p:sp>
      <p:sp>
        <p:nvSpPr>
          <p:cNvPr id="3" name="Content Placeholder 2"/>
          <p:cNvSpPr>
            <a:spLocks noGrp="1"/>
          </p:cNvSpPr>
          <p:nvPr>
            <p:ph idx="1"/>
          </p:nvPr>
        </p:nvSpPr>
        <p:spPr>
          <a:xfrm>
            <a:off x="609600" y="1071714"/>
            <a:ext cx="11334750" cy="2472091"/>
          </a:xfrm>
        </p:spPr>
        <p:txBody>
          <a:bodyPr>
            <a:normAutofit/>
          </a:bodyPr>
          <a:lstStyle/>
          <a:p>
            <a:pPr lvl="1"/>
            <a:r>
              <a:rPr lang="en-US" dirty="0">
                <a:latin typeface="+mj-lt"/>
              </a:rPr>
              <a:t>Gomez </a:t>
            </a:r>
            <a:r>
              <a:rPr lang="en-US" i="1" dirty="0">
                <a:latin typeface="+mj-lt"/>
              </a:rPr>
              <a:t>et al</a:t>
            </a:r>
            <a:r>
              <a:rPr lang="en-US" dirty="0">
                <a:latin typeface="+mj-lt"/>
              </a:rPr>
              <a:t>, J </a:t>
            </a:r>
            <a:r>
              <a:rPr lang="en-US" dirty="0" err="1">
                <a:latin typeface="+mj-lt"/>
              </a:rPr>
              <a:t>Clin</a:t>
            </a:r>
            <a:r>
              <a:rPr lang="en-US" dirty="0">
                <a:latin typeface="+mj-lt"/>
              </a:rPr>
              <a:t> </a:t>
            </a:r>
            <a:r>
              <a:rPr lang="en-US" dirty="0" err="1">
                <a:latin typeface="+mj-lt"/>
              </a:rPr>
              <a:t>Oncol</a:t>
            </a:r>
            <a:r>
              <a:rPr lang="en-US" dirty="0">
                <a:latin typeface="+mj-lt"/>
              </a:rPr>
              <a:t>, 2019</a:t>
            </a:r>
          </a:p>
          <a:p>
            <a:pPr lvl="1"/>
            <a:r>
              <a:rPr lang="en-US" dirty="0">
                <a:latin typeface="+mj-lt"/>
              </a:rPr>
              <a:t>49 patients with oligometastatic NSCLC with </a:t>
            </a:r>
            <a:r>
              <a:rPr lang="en-US" u="sng" dirty="0">
                <a:latin typeface="+mj-lt"/>
              </a:rPr>
              <a:t>&lt;</a:t>
            </a:r>
            <a:r>
              <a:rPr lang="en-US" dirty="0">
                <a:latin typeface="+mj-lt"/>
              </a:rPr>
              <a:t> 3 sites of disease, SD/PR after Pt-based doublet or EGFR/ALK inhibitor, randomized to maintenance systemic therapy +/- local consolidative surgery/RT</a:t>
            </a:r>
          </a:p>
          <a:p>
            <a:pPr lvl="1"/>
            <a:r>
              <a:rPr lang="en-US" dirty="0">
                <a:latin typeface="+mj-lt"/>
              </a:rPr>
              <a:t>RT </a:t>
            </a:r>
            <a:r>
              <a:rPr lang="en-US" dirty="0">
                <a:latin typeface="+mj-lt"/>
                <a:sym typeface="Wingdings" panose="05000000000000000000" pitchFamily="2" charset="2"/>
              </a:rPr>
              <a:t></a:t>
            </a:r>
            <a:r>
              <a:rPr lang="en-US" dirty="0">
                <a:latin typeface="+mj-lt"/>
              </a:rPr>
              <a:t> ↑ M-PFS (4.4</a:t>
            </a:r>
            <a:r>
              <a:rPr lang="en-US" dirty="0">
                <a:latin typeface="+mj-lt"/>
                <a:sym typeface="Wingdings" panose="05000000000000000000" pitchFamily="2" charset="2"/>
              </a:rPr>
              <a:t></a:t>
            </a:r>
            <a:r>
              <a:rPr lang="en-US" dirty="0">
                <a:latin typeface="+mj-lt"/>
              </a:rPr>
              <a:t>14.2mo) and M-OS (17</a:t>
            </a:r>
            <a:r>
              <a:rPr lang="en-US" dirty="0">
                <a:latin typeface="+mj-lt"/>
                <a:sym typeface="Wingdings" panose="05000000000000000000" pitchFamily="2" charset="2"/>
              </a:rPr>
              <a:t></a:t>
            </a:r>
            <a:r>
              <a:rPr lang="en-US" dirty="0">
                <a:latin typeface="+mj-lt"/>
              </a:rPr>
              <a:t>41mo, p=0.02)</a:t>
            </a:r>
          </a:p>
          <a:p>
            <a:endParaRPr lang="en-US" dirty="0">
              <a:latin typeface="+mj-l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81053" y="3284621"/>
            <a:ext cx="9191844" cy="3573379"/>
          </a:xfrm>
          <a:prstGeom prst="rect">
            <a:avLst/>
          </a:prstGeom>
        </p:spPr>
      </p:pic>
    </p:spTree>
    <p:extLst>
      <p:ext uri="{BB962C8B-B14F-4D97-AF65-F5344CB8AC3E}">
        <p14:creationId xmlns:p14="http://schemas.microsoft.com/office/powerpoint/2010/main" val="25551039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normAutofit/>
          </a:bodyPr>
          <a:lstStyle/>
          <a:p>
            <a:r>
              <a:rPr lang="en-US" b="1" dirty="0"/>
              <a:t>SABR-COMET Randomized Phase II Trial</a:t>
            </a:r>
          </a:p>
        </p:txBody>
      </p:sp>
      <p:sp>
        <p:nvSpPr>
          <p:cNvPr id="3" name="Content Placeholder 2"/>
          <p:cNvSpPr>
            <a:spLocks noGrp="1"/>
          </p:cNvSpPr>
          <p:nvPr>
            <p:ph idx="1"/>
          </p:nvPr>
        </p:nvSpPr>
        <p:spPr>
          <a:xfrm>
            <a:off x="616226" y="1047580"/>
            <a:ext cx="10959548" cy="2216423"/>
          </a:xfrm>
        </p:spPr>
        <p:txBody>
          <a:bodyPr>
            <a:normAutofit fontScale="92500" lnSpcReduction="10000"/>
          </a:bodyPr>
          <a:lstStyle/>
          <a:p>
            <a:pPr lvl="1"/>
            <a:r>
              <a:rPr lang="en-US" dirty="0"/>
              <a:t>Palma </a:t>
            </a:r>
            <a:r>
              <a:rPr lang="en-US" i="1" dirty="0"/>
              <a:t>et al</a:t>
            </a:r>
            <a:r>
              <a:rPr lang="en-US" dirty="0"/>
              <a:t>, Lancet, 2019</a:t>
            </a:r>
          </a:p>
          <a:p>
            <a:pPr lvl="1"/>
            <a:r>
              <a:rPr lang="en-US" dirty="0"/>
              <a:t>99 patients, </a:t>
            </a:r>
            <a:r>
              <a:rPr lang="en-US" b="1" dirty="0"/>
              <a:t>variety of </a:t>
            </a:r>
            <a:r>
              <a:rPr lang="en-US" b="1" dirty="0" err="1"/>
              <a:t>oligometastatic</a:t>
            </a:r>
            <a:r>
              <a:rPr lang="en-US" b="1" dirty="0"/>
              <a:t> cancers</a:t>
            </a:r>
            <a:r>
              <a:rPr lang="en-US" dirty="0"/>
              <a:t> with </a:t>
            </a:r>
            <a:r>
              <a:rPr lang="en-US" i="1" u="sng" dirty="0"/>
              <a:t>&lt;</a:t>
            </a:r>
            <a:r>
              <a:rPr lang="en-US" dirty="0"/>
              <a:t> 5 sites of disease, PR/SD on systemic therapy, randomized 1:2 to +/- </a:t>
            </a:r>
            <a:r>
              <a:rPr lang="en-US" dirty="0" err="1"/>
              <a:t>SAbR</a:t>
            </a:r>
            <a:r>
              <a:rPr lang="en-US" dirty="0"/>
              <a:t> (at ablative doses)</a:t>
            </a:r>
          </a:p>
          <a:p>
            <a:pPr lvl="2"/>
            <a:r>
              <a:rPr lang="en-US" dirty="0"/>
              <a:t>Most common </a:t>
            </a:r>
            <a:r>
              <a:rPr lang="en-US" dirty="0" err="1"/>
              <a:t>histologies</a:t>
            </a:r>
            <a:r>
              <a:rPr lang="en-US" dirty="0"/>
              <a:t>: breast, lung, colorectal, prostate</a:t>
            </a:r>
          </a:p>
          <a:p>
            <a:pPr lvl="1"/>
            <a:r>
              <a:rPr lang="en-US" dirty="0" err="1"/>
              <a:t>SAbR</a:t>
            </a:r>
            <a:r>
              <a:rPr lang="en-US" dirty="0"/>
              <a:t> </a:t>
            </a:r>
            <a:r>
              <a:rPr lang="en-US" dirty="0">
                <a:sym typeface="Wingdings" panose="05000000000000000000" pitchFamily="2" charset="2"/>
              </a:rPr>
              <a:t></a:t>
            </a:r>
            <a:r>
              <a:rPr lang="en-US" dirty="0"/>
              <a:t> ↑ M-PFS (6</a:t>
            </a:r>
            <a:r>
              <a:rPr lang="en-US" dirty="0">
                <a:sym typeface="Wingdings" panose="05000000000000000000" pitchFamily="2" charset="2"/>
              </a:rPr>
              <a:t></a:t>
            </a:r>
            <a:r>
              <a:rPr lang="en-US" dirty="0"/>
              <a:t>12mo, p&lt;0.001) &amp; M-OS (28</a:t>
            </a:r>
            <a:r>
              <a:rPr lang="en-US" dirty="0">
                <a:sym typeface="Wingdings" panose="05000000000000000000" pitchFamily="2" charset="2"/>
              </a:rPr>
              <a:t></a:t>
            </a:r>
            <a:r>
              <a:rPr lang="en-US" dirty="0"/>
              <a:t>41mo, p=0.09)</a:t>
            </a:r>
          </a:p>
          <a:p>
            <a:pPr lvl="2"/>
            <a:r>
              <a:rPr lang="en-US" dirty="0"/>
              <a:t>Also ↑ G2 or higher toxicity, but no difference in QOL </a:t>
            </a:r>
          </a:p>
          <a:p>
            <a:endParaRPr lang="en-US" dirty="0"/>
          </a:p>
        </p:txBody>
      </p:sp>
      <p:pic>
        <p:nvPicPr>
          <p:cNvPr id="4" name="Picture 3"/>
          <p:cNvPicPr>
            <a:picLocks noChangeAspect="1"/>
          </p:cNvPicPr>
          <p:nvPr/>
        </p:nvPicPr>
        <p:blipFill>
          <a:blip r:embed="rId3"/>
          <a:stretch>
            <a:fillRect/>
          </a:stretch>
        </p:blipFill>
        <p:spPr>
          <a:xfrm>
            <a:off x="6275170" y="3264003"/>
            <a:ext cx="5300604" cy="3593997"/>
          </a:xfrm>
          <a:prstGeom prst="rect">
            <a:avLst/>
          </a:prstGeom>
        </p:spPr>
      </p:pic>
      <p:pic>
        <p:nvPicPr>
          <p:cNvPr id="5" name="Picture 4"/>
          <p:cNvPicPr>
            <a:picLocks noChangeAspect="1"/>
          </p:cNvPicPr>
          <p:nvPr/>
        </p:nvPicPr>
        <p:blipFill>
          <a:blip r:embed="rId4"/>
          <a:stretch>
            <a:fillRect/>
          </a:stretch>
        </p:blipFill>
        <p:spPr>
          <a:xfrm>
            <a:off x="357808" y="3286523"/>
            <a:ext cx="5251312" cy="3571477"/>
          </a:xfrm>
          <a:prstGeom prst="rect">
            <a:avLst/>
          </a:prstGeom>
        </p:spPr>
      </p:pic>
    </p:spTree>
    <p:extLst>
      <p:ext uri="{BB962C8B-B14F-4D97-AF65-F5344CB8AC3E}">
        <p14:creationId xmlns:p14="http://schemas.microsoft.com/office/powerpoint/2010/main" val="23893287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normAutofit fontScale="90000"/>
          </a:bodyPr>
          <a:lstStyle/>
          <a:p>
            <a:r>
              <a:rPr lang="en-US" sz="3600" b="1" dirty="0">
                <a:latin typeface="Arial" panose="020B0604020202020204" pitchFamily="34" charset="0"/>
                <a:cs typeface="Arial" panose="020B0604020202020204" pitchFamily="34" charset="0"/>
              </a:rPr>
              <a:t>NCCN Guidelines (v1.2020) for Metastatic Disease</a:t>
            </a:r>
          </a:p>
        </p:txBody>
      </p:sp>
      <p:pic>
        <p:nvPicPr>
          <p:cNvPr id="4" name="Picture 3"/>
          <p:cNvPicPr>
            <a:picLocks noChangeAspect="1"/>
          </p:cNvPicPr>
          <p:nvPr/>
        </p:nvPicPr>
        <p:blipFill>
          <a:blip r:embed="rId3"/>
          <a:stretch>
            <a:fillRect/>
          </a:stretch>
        </p:blipFill>
        <p:spPr>
          <a:xfrm>
            <a:off x="2300238" y="1868716"/>
            <a:ext cx="7423081" cy="4989284"/>
          </a:xfrm>
          <a:prstGeom prst="rect">
            <a:avLst/>
          </a:prstGeom>
        </p:spPr>
      </p:pic>
      <p:sp>
        <p:nvSpPr>
          <p:cNvPr id="3" name="TextBox 2"/>
          <p:cNvSpPr txBox="1"/>
          <p:nvPr/>
        </p:nvSpPr>
        <p:spPr>
          <a:xfrm>
            <a:off x="799014" y="1057028"/>
            <a:ext cx="10184804" cy="1323439"/>
          </a:xfrm>
          <a:prstGeom prst="rect">
            <a:avLst/>
          </a:prstGeom>
          <a:noFill/>
        </p:spPr>
        <p:txBody>
          <a:bodyPr wrap="square" rtlCol="0">
            <a:spAutoFit/>
          </a:bodyPr>
          <a:lstStyle/>
          <a:p>
            <a:r>
              <a:rPr lang="en-US" sz="2000" dirty="0">
                <a:solidFill>
                  <a:srgbClr val="FF0000"/>
                </a:solidFill>
              </a:rPr>
              <a:t>**Local therapy (RT, SABR or surgery) to primary and oligometastatic lesions should be considered for [all] patients without progression on systemic therapy**</a:t>
            </a:r>
          </a:p>
          <a:p>
            <a:endParaRPr lang="en-US" sz="2000" dirty="0">
              <a:solidFill>
                <a:srgbClr val="FF0000"/>
              </a:solidFill>
            </a:endParaRPr>
          </a:p>
          <a:p>
            <a:endParaRPr lang="en-US" sz="2000" dirty="0">
              <a:solidFill>
                <a:srgbClr val="FF0000"/>
              </a:solidFill>
            </a:endParaRPr>
          </a:p>
        </p:txBody>
      </p:sp>
    </p:spTree>
    <p:extLst>
      <p:ext uri="{BB962C8B-B14F-4D97-AF65-F5344CB8AC3E}">
        <p14:creationId xmlns:p14="http://schemas.microsoft.com/office/powerpoint/2010/main" val="2187584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normAutofit/>
          </a:bodyPr>
          <a:lstStyle/>
          <a:p>
            <a:r>
              <a:rPr lang="en-US" b="1" dirty="0">
                <a:solidFill>
                  <a:schemeClr val="tx2">
                    <a:lumMod val="50000"/>
                  </a:schemeClr>
                </a:solidFill>
                <a:ea typeface="Verdana" pitchFamily="34" charset="0"/>
                <a:cs typeface="Verdana" pitchFamily="34" charset="0"/>
              </a:rPr>
              <a:t>Treatment Modalities</a:t>
            </a:r>
          </a:p>
        </p:txBody>
      </p:sp>
      <p:sp>
        <p:nvSpPr>
          <p:cNvPr id="5" name="Content Placeholder 2"/>
          <p:cNvSpPr>
            <a:spLocks noGrp="1"/>
          </p:cNvSpPr>
          <p:nvPr>
            <p:ph idx="1"/>
          </p:nvPr>
        </p:nvSpPr>
        <p:spPr>
          <a:xfrm>
            <a:off x="863600" y="1302026"/>
            <a:ext cx="10464800" cy="5135563"/>
          </a:xfrm>
        </p:spPr>
        <p:txBody>
          <a:bodyPr>
            <a:normAutofit fontScale="85000" lnSpcReduction="20000"/>
          </a:bodyPr>
          <a:lstStyle/>
          <a:p>
            <a:r>
              <a:rPr lang="en-US" b="1" i="0" u="none" dirty="0">
                <a:effectLst/>
                <a:latin typeface="+mj-lt"/>
                <a:ea typeface="Verdana" pitchFamily="34" charset="0"/>
                <a:cs typeface="Verdana" pitchFamily="34" charset="0"/>
              </a:rPr>
              <a:t>Surgery</a:t>
            </a:r>
          </a:p>
          <a:p>
            <a:pPr lvl="1"/>
            <a:r>
              <a:rPr lang="en-US" dirty="0">
                <a:latin typeface="+mj-lt"/>
                <a:ea typeface="Verdana" pitchFamily="34" charset="0"/>
                <a:cs typeface="Verdana" pitchFamily="34" charset="0"/>
              </a:rPr>
              <a:t>Open vs. VATS or Robotic-assisted Approaches </a:t>
            </a:r>
          </a:p>
          <a:p>
            <a:pPr lvl="1"/>
            <a:r>
              <a:rPr lang="en-US" b="0" i="0" u="none" dirty="0">
                <a:effectLst/>
                <a:latin typeface="+mj-lt"/>
                <a:ea typeface="Verdana" pitchFamily="34" charset="0"/>
                <a:cs typeface="Verdana" pitchFamily="34" charset="0"/>
              </a:rPr>
              <a:t>Lobectomy vs. Pneumonectomy vs. </a:t>
            </a:r>
            <a:r>
              <a:rPr lang="en-US" b="0" i="0" u="none" dirty="0" err="1">
                <a:effectLst/>
                <a:latin typeface="+mj-lt"/>
                <a:ea typeface="Verdana" pitchFamily="34" charset="0"/>
                <a:cs typeface="Verdana" pitchFamily="34" charset="0"/>
              </a:rPr>
              <a:t>Sublobar</a:t>
            </a:r>
            <a:r>
              <a:rPr lang="en-US" b="0" i="0" u="none" dirty="0">
                <a:effectLst/>
                <a:latin typeface="+mj-lt"/>
                <a:ea typeface="Verdana" pitchFamily="34" charset="0"/>
                <a:cs typeface="Verdana" pitchFamily="34" charset="0"/>
              </a:rPr>
              <a:t> Resection</a:t>
            </a:r>
          </a:p>
          <a:p>
            <a:pPr lvl="1"/>
            <a:endParaRPr lang="en-US" b="0" i="0" u="none" dirty="0">
              <a:effectLst/>
              <a:latin typeface="+mj-lt"/>
              <a:ea typeface="Verdana" pitchFamily="34" charset="0"/>
              <a:cs typeface="Verdana" pitchFamily="34" charset="0"/>
            </a:endParaRPr>
          </a:p>
          <a:p>
            <a:r>
              <a:rPr lang="en-US" b="1" i="0" u="none" dirty="0">
                <a:effectLst/>
                <a:latin typeface="+mj-lt"/>
                <a:ea typeface="Verdana" pitchFamily="34" charset="0"/>
                <a:cs typeface="Verdana" pitchFamily="34" charset="0"/>
              </a:rPr>
              <a:t>Systemic Therapy</a:t>
            </a:r>
          </a:p>
          <a:p>
            <a:pPr lvl="1"/>
            <a:r>
              <a:rPr lang="en-US" dirty="0">
                <a:latin typeface="+mj-lt"/>
                <a:ea typeface="Verdana" pitchFamily="34" charset="0"/>
                <a:cs typeface="Verdana" pitchFamily="34" charset="0"/>
              </a:rPr>
              <a:t>Chemotherapy</a:t>
            </a:r>
          </a:p>
          <a:p>
            <a:pPr lvl="1"/>
            <a:r>
              <a:rPr lang="en-US" dirty="0">
                <a:latin typeface="+mj-lt"/>
                <a:ea typeface="Verdana" pitchFamily="34" charset="0"/>
                <a:cs typeface="Verdana" pitchFamily="34" charset="0"/>
              </a:rPr>
              <a:t>Targeted Therapy</a:t>
            </a:r>
          </a:p>
          <a:p>
            <a:pPr lvl="1"/>
            <a:r>
              <a:rPr lang="en-US" dirty="0">
                <a:latin typeface="+mj-lt"/>
                <a:ea typeface="Verdana" pitchFamily="34" charset="0"/>
                <a:cs typeface="Verdana" pitchFamily="34" charset="0"/>
              </a:rPr>
              <a:t>Immunotherapy</a:t>
            </a:r>
            <a:endParaRPr lang="en-US" b="0" i="0" u="none" dirty="0">
              <a:effectLst/>
              <a:latin typeface="+mj-lt"/>
              <a:ea typeface="Verdana" pitchFamily="34" charset="0"/>
              <a:cs typeface="Verdana" pitchFamily="34" charset="0"/>
            </a:endParaRPr>
          </a:p>
          <a:p>
            <a:pPr marL="457200" lvl="1" indent="0">
              <a:buNone/>
            </a:pPr>
            <a:endParaRPr lang="en-US" b="0" i="0" u="none" dirty="0">
              <a:effectLst/>
              <a:latin typeface="+mj-lt"/>
              <a:ea typeface="Verdana" pitchFamily="34" charset="0"/>
              <a:cs typeface="Verdana" pitchFamily="34" charset="0"/>
            </a:endParaRPr>
          </a:p>
          <a:p>
            <a:r>
              <a:rPr lang="en-US" b="1" i="0" u="none" dirty="0">
                <a:effectLst/>
                <a:latin typeface="+mj-lt"/>
                <a:ea typeface="Verdana" pitchFamily="34" charset="0"/>
                <a:cs typeface="Verdana" pitchFamily="34" charset="0"/>
              </a:rPr>
              <a:t>Radiation </a:t>
            </a:r>
          </a:p>
          <a:p>
            <a:pPr lvl="1"/>
            <a:r>
              <a:rPr lang="en-US" dirty="0">
                <a:latin typeface="+mj-lt"/>
                <a:ea typeface="Verdana" pitchFamily="34" charset="0"/>
                <a:cs typeface="Verdana" pitchFamily="34" charset="0"/>
              </a:rPr>
              <a:t>External Beam Radiation Therapy</a:t>
            </a:r>
          </a:p>
          <a:p>
            <a:pPr lvl="2"/>
            <a:r>
              <a:rPr lang="en-US" dirty="0">
                <a:latin typeface="+mj-lt"/>
                <a:ea typeface="Verdana" pitchFamily="34" charset="0"/>
                <a:cs typeface="Verdana" pitchFamily="34" charset="0"/>
              </a:rPr>
              <a:t>3-Dimensional Conformal Radiation Therapy (3-D CRT)</a:t>
            </a:r>
          </a:p>
          <a:p>
            <a:pPr lvl="2"/>
            <a:r>
              <a:rPr lang="en-US" dirty="0">
                <a:latin typeface="+mj-lt"/>
                <a:ea typeface="Verdana" pitchFamily="34" charset="0"/>
                <a:cs typeface="Verdana" pitchFamily="34" charset="0"/>
              </a:rPr>
              <a:t>Intensity Modulated Radiation Therapy (IMRT)</a:t>
            </a:r>
          </a:p>
          <a:p>
            <a:pPr lvl="1"/>
            <a:r>
              <a:rPr lang="en-US" dirty="0">
                <a:latin typeface="+mj-lt"/>
                <a:ea typeface="Verdana" pitchFamily="34" charset="0"/>
                <a:cs typeface="Verdana" pitchFamily="34" charset="0"/>
              </a:rPr>
              <a:t>Stereotactic Body Radiation Therapy (SBRT/SABR)</a:t>
            </a:r>
          </a:p>
          <a:p>
            <a:pPr lvl="1"/>
            <a:r>
              <a:rPr lang="en-US" b="0" i="0" u="none" dirty="0">
                <a:effectLst/>
                <a:latin typeface="+mj-lt"/>
                <a:ea typeface="Verdana" pitchFamily="34" charset="0"/>
                <a:cs typeface="Verdana" pitchFamily="34" charset="0"/>
              </a:rPr>
              <a:t>Proton Therapy (PT)</a:t>
            </a:r>
          </a:p>
        </p:txBody>
      </p:sp>
    </p:spTree>
    <p:extLst>
      <p:ext uri="{BB962C8B-B14F-4D97-AF65-F5344CB8AC3E}">
        <p14:creationId xmlns:p14="http://schemas.microsoft.com/office/powerpoint/2010/main" val="31550331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normAutofit/>
          </a:bodyPr>
          <a:lstStyle/>
          <a:p>
            <a:r>
              <a:rPr lang="en-US" b="1" dirty="0">
                <a:latin typeface="Arial" panose="020B0604020202020204" pitchFamily="34" charset="0"/>
                <a:cs typeface="Arial" panose="020B0604020202020204" pitchFamily="34" charset="0"/>
              </a:rPr>
              <a:t>Targeted Therapies</a:t>
            </a:r>
          </a:p>
        </p:txBody>
      </p:sp>
      <p:sp>
        <p:nvSpPr>
          <p:cNvPr id="3" name="Content Placeholder 2"/>
          <p:cNvSpPr>
            <a:spLocks noGrp="1"/>
          </p:cNvSpPr>
          <p:nvPr>
            <p:ph idx="1"/>
          </p:nvPr>
        </p:nvSpPr>
        <p:spPr>
          <a:xfrm>
            <a:off x="609600" y="1382487"/>
            <a:ext cx="10972800" cy="5236974"/>
          </a:xfrm>
        </p:spPr>
        <p:txBody>
          <a:bodyPr>
            <a:normAutofit fontScale="70000" lnSpcReduction="20000"/>
          </a:bodyPr>
          <a:lstStyle/>
          <a:p>
            <a:r>
              <a:rPr lang="en-US" dirty="0">
                <a:latin typeface="+mj-lt"/>
                <a:ea typeface="Verdana" pitchFamily="34" charset="0"/>
                <a:cs typeface="Verdana" pitchFamily="34" charset="0"/>
              </a:rPr>
              <a:t>EGFR Mutation: </a:t>
            </a:r>
          </a:p>
          <a:p>
            <a:pPr lvl="1"/>
            <a:r>
              <a:rPr lang="en-US" b="0" i="0" u="none" dirty="0">
                <a:effectLst/>
                <a:latin typeface="+mj-lt"/>
                <a:ea typeface="Verdana" pitchFamily="34" charset="0"/>
                <a:cs typeface="Verdana" pitchFamily="34" charset="0"/>
              </a:rPr>
              <a:t>First line: </a:t>
            </a:r>
            <a:r>
              <a:rPr lang="en-US" b="0" i="0" u="none" dirty="0" err="1">
                <a:effectLst/>
                <a:latin typeface="+mj-lt"/>
                <a:ea typeface="Verdana" pitchFamily="34" charset="0"/>
                <a:cs typeface="Verdana" pitchFamily="34" charset="0"/>
              </a:rPr>
              <a:t>Osimertinib</a:t>
            </a:r>
            <a:r>
              <a:rPr lang="en-US" b="0" i="0" u="none" dirty="0">
                <a:effectLst/>
                <a:latin typeface="+mj-lt"/>
                <a:ea typeface="Verdana" pitchFamily="34" charset="0"/>
                <a:cs typeface="Verdana" pitchFamily="34" charset="0"/>
              </a:rPr>
              <a:t> (preferred)</a:t>
            </a:r>
          </a:p>
          <a:p>
            <a:pPr lvl="1"/>
            <a:r>
              <a:rPr lang="en-US" dirty="0">
                <a:latin typeface="+mj-lt"/>
                <a:ea typeface="Verdana" pitchFamily="34" charset="0"/>
                <a:cs typeface="Verdana" pitchFamily="34" charset="0"/>
              </a:rPr>
              <a:t>If progression </a:t>
            </a:r>
            <a:r>
              <a:rPr lang="en-US" dirty="0">
                <a:latin typeface="+mj-lt"/>
                <a:ea typeface="Verdana" pitchFamily="34" charset="0"/>
                <a:cs typeface="Verdana" pitchFamily="34" charset="0"/>
                <a:sym typeface="Wingdings" panose="05000000000000000000" pitchFamily="2" charset="2"/>
              </a:rPr>
              <a:t> </a:t>
            </a:r>
            <a:r>
              <a:rPr lang="en-US" dirty="0" err="1">
                <a:latin typeface="+mj-lt"/>
                <a:ea typeface="Verdana" pitchFamily="34" charset="0"/>
                <a:cs typeface="Verdana" pitchFamily="34" charset="0"/>
                <a:sym typeface="Wingdings" panose="05000000000000000000" pitchFamily="2" charset="2"/>
              </a:rPr>
              <a:t>rebiopsy</a:t>
            </a:r>
            <a:r>
              <a:rPr lang="en-US" dirty="0">
                <a:latin typeface="+mj-lt"/>
                <a:ea typeface="Verdana" pitchFamily="34" charset="0"/>
                <a:cs typeface="Verdana" pitchFamily="34" charset="0"/>
                <a:sym typeface="Wingdings" panose="05000000000000000000" pitchFamily="2" charset="2"/>
              </a:rPr>
              <a:t> for T790M mutation testing</a:t>
            </a:r>
            <a:endParaRPr lang="en-US" dirty="0">
              <a:latin typeface="+mj-lt"/>
              <a:ea typeface="Verdana" pitchFamily="34" charset="0"/>
              <a:cs typeface="Verdana" pitchFamily="34" charset="0"/>
            </a:endParaRPr>
          </a:p>
          <a:p>
            <a:pPr lvl="1"/>
            <a:endParaRPr lang="en-US" b="0" i="0" u="none" dirty="0">
              <a:effectLst/>
              <a:latin typeface="+mj-lt"/>
              <a:ea typeface="Verdana" pitchFamily="34" charset="0"/>
              <a:cs typeface="Verdana" pitchFamily="34" charset="0"/>
            </a:endParaRPr>
          </a:p>
          <a:p>
            <a:r>
              <a:rPr lang="en-US" dirty="0">
                <a:latin typeface="+mj-lt"/>
                <a:ea typeface="Verdana" pitchFamily="34" charset="0"/>
                <a:cs typeface="Verdana" pitchFamily="34" charset="0"/>
              </a:rPr>
              <a:t>ALK Rearrangement:</a:t>
            </a:r>
          </a:p>
          <a:p>
            <a:pPr lvl="1"/>
            <a:r>
              <a:rPr lang="en-US" b="0" i="0" u="none" dirty="0">
                <a:effectLst/>
                <a:latin typeface="+mj-lt"/>
                <a:ea typeface="Verdana" pitchFamily="34" charset="0"/>
                <a:cs typeface="Verdana" pitchFamily="34" charset="0"/>
              </a:rPr>
              <a:t>First line: </a:t>
            </a:r>
            <a:r>
              <a:rPr lang="en-US" b="0" i="0" u="none" dirty="0" err="1">
                <a:effectLst/>
                <a:latin typeface="+mj-lt"/>
                <a:ea typeface="Verdana" pitchFamily="34" charset="0"/>
                <a:cs typeface="Verdana" pitchFamily="34" charset="0"/>
              </a:rPr>
              <a:t>Alectinib</a:t>
            </a:r>
            <a:r>
              <a:rPr lang="en-US" b="0" i="0" u="none" dirty="0">
                <a:effectLst/>
                <a:latin typeface="+mj-lt"/>
                <a:ea typeface="Verdana" pitchFamily="34" charset="0"/>
                <a:cs typeface="Verdana" pitchFamily="34" charset="0"/>
              </a:rPr>
              <a:t> (preferred)</a:t>
            </a:r>
          </a:p>
          <a:p>
            <a:pPr lvl="1"/>
            <a:endParaRPr lang="en-US" dirty="0">
              <a:ea typeface="Verdana" pitchFamily="34" charset="0"/>
              <a:cs typeface="Verdana" pitchFamily="34" charset="0"/>
            </a:endParaRPr>
          </a:p>
          <a:p>
            <a:r>
              <a:rPr lang="en-US" dirty="0">
                <a:ea typeface="Verdana" pitchFamily="34" charset="0"/>
                <a:cs typeface="Verdana" pitchFamily="34" charset="0"/>
              </a:rPr>
              <a:t>ROS1 Rearrangement:</a:t>
            </a:r>
          </a:p>
          <a:p>
            <a:pPr lvl="1"/>
            <a:r>
              <a:rPr lang="en-US" dirty="0">
                <a:ea typeface="Verdana" pitchFamily="34" charset="0"/>
                <a:cs typeface="Verdana" pitchFamily="34" charset="0"/>
              </a:rPr>
              <a:t>First line: </a:t>
            </a:r>
            <a:r>
              <a:rPr lang="en-US" dirty="0" err="1">
                <a:ea typeface="Verdana" pitchFamily="34" charset="0"/>
                <a:cs typeface="Verdana" pitchFamily="34" charset="0"/>
              </a:rPr>
              <a:t>Crizotinib</a:t>
            </a:r>
            <a:r>
              <a:rPr lang="en-US" dirty="0">
                <a:ea typeface="Verdana" pitchFamily="34" charset="0"/>
                <a:cs typeface="Verdana" pitchFamily="34" charset="0"/>
              </a:rPr>
              <a:t> or </a:t>
            </a:r>
            <a:r>
              <a:rPr lang="en-US" dirty="0" err="1">
                <a:ea typeface="Verdana" pitchFamily="34" charset="0"/>
                <a:cs typeface="Verdana" pitchFamily="34" charset="0"/>
              </a:rPr>
              <a:t>Entrectinib</a:t>
            </a:r>
            <a:r>
              <a:rPr lang="en-US" dirty="0">
                <a:ea typeface="Verdana" pitchFamily="34" charset="0"/>
                <a:cs typeface="Verdana" pitchFamily="34" charset="0"/>
              </a:rPr>
              <a:t> (preferred)</a:t>
            </a:r>
          </a:p>
          <a:p>
            <a:pPr marL="457200" lvl="1" indent="0">
              <a:buNone/>
            </a:pPr>
            <a:endParaRPr lang="en-US" dirty="0">
              <a:ea typeface="Verdana" pitchFamily="34" charset="0"/>
              <a:cs typeface="Verdana" pitchFamily="34" charset="0"/>
            </a:endParaRPr>
          </a:p>
          <a:p>
            <a:r>
              <a:rPr lang="en-US" dirty="0">
                <a:ea typeface="Verdana" pitchFamily="34" charset="0"/>
                <a:cs typeface="Verdana" pitchFamily="34" charset="0"/>
              </a:rPr>
              <a:t>BRAF V600E Mutation:</a:t>
            </a:r>
          </a:p>
          <a:p>
            <a:pPr lvl="1"/>
            <a:r>
              <a:rPr lang="en-US" dirty="0">
                <a:ea typeface="Verdana" pitchFamily="34" charset="0"/>
                <a:cs typeface="Verdana" pitchFamily="34" charset="0"/>
              </a:rPr>
              <a:t>First line: </a:t>
            </a:r>
            <a:r>
              <a:rPr lang="en-US" dirty="0" err="1">
                <a:ea typeface="Verdana" pitchFamily="34" charset="0"/>
                <a:cs typeface="Verdana" pitchFamily="34" charset="0"/>
              </a:rPr>
              <a:t>Dabrafenib</a:t>
            </a:r>
            <a:r>
              <a:rPr lang="en-US" dirty="0">
                <a:ea typeface="Verdana" pitchFamily="34" charset="0"/>
                <a:cs typeface="Verdana" pitchFamily="34" charset="0"/>
              </a:rPr>
              <a:t>/</a:t>
            </a:r>
            <a:r>
              <a:rPr lang="en-US" dirty="0" err="1">
                <a:ea typeface="Verdana" pitchFamily="34" charset="0"/>
                <a:cs typeface="Verdana" pitchFamily="34" charset="0"/>
              </a:rPr>
              <a:t>trametinib</a:t>
            </a:r>
            <a:endParaRPr lang="en-US" dirty="0">
              <a:ea typeface="Verdana" pitchFamily="34" charset="0"/>
              <a:cs typeface="Verdana" pitchFamily="34" charset="0"/>
            </a:endParaRPr>
          </a:p>
          <a:p>
            <a:pPr lvl="1"/>
            <a:r>
              <a:rPr lang="en-US" dirty="0">
                <a:ea typeface="Verdana" pitchFamily="34" charset="0"/>
                <a:cs typeface="Verdana" pitchFamily="34" charset="0"/>
              </a:rPr>
              <a:t>Subsequent Therapy: </a:t>
            </a:r>
            <a:r>
              <a:rPr lang="en-US" dirty="0" err="1">
                <a:ea typeface="Verdana" pitchFamily="34" charset="0"/>
                <a:cs typeface="Verdana" pitchFamily="34" charset="0"/>
              </a:rPr>
              <a:t>Dabrafenib</a:t>
            </a:r>
            <a:r>
              <a:rPr lang="en-US" dirty="0">
                <a:ea typeface="Verdana" pitchFamily="34" charset="0"/>
                <a:cs typeface="Verdana" pitchFamily="34" charset="0"/>
              </a:rPr>
              <a:t>/</a:t>
            </a:r>
            <a:r>
              <a:rPr lang="en-US" dirty="0" err="1">
                <a:ea typeface="Verdana" pitchFamily="34" charset="0"/>
                <a:cs typeface="Verdana" pitchFamily="34" charset="0"/>
              </a:rPr>
              <a:t>trametinib</a:t>
            </a:r>
            <a:endParaRPr lang="en-US" dirty="0">
              <a:ea typeface="Verdana" pitchFamily="34" charset="0"/>
              <a:cs typeface="Verdana" pitchFamily="34" charset="0"/>
            </a:endParaRPr>
          </a:p>
          <a:p>
            <a:pPr lvl="1"/>
            <a:endParaRPr lang="en-US" dirty="0">
              <a:ea typeface="Verdana" pitchFamily="34" charset="0"/>
              <a:cs typeface="Verdana" pitchFamily="34" charset="0"/>
            </a:endParaRPr>
          </a:p>
          <a:p>
            <a:r>
              <a:rPr lang="en-US" dirty="0">
                <a:ea typeface="Verdana" pitchFamily="34" charset="0"/>
                <a:cs typeface="Verdana" pitchFamily="34" charset="0"/>
              </a:rPr>
              <a:t>PD-L1 Expression </a:t>
            </a:r>
            <a:r>
              <a:rPr lang="en-US" u="sng" dirty="0">
                <a:ea typeface="Verdana" pitchFamily="34" charset="0"/>
                <a:cs typeface="Verdana" pitchFamily="34" charset="0"/>
              </a:rPr>
              <a:t>&gt;</a:t>
            </a:r>
            <a:r>
              <a:rPr lang="en-US" dirty="0">
                <a:ea typeface="Verdana" pitchFamily="34" charset="0"/>
                <a:cs typeface="Verdana" pitchFamily="34" charset="0"/>
              </a:rPr>
              <a:t> 1% and all of the above negative:</a:t>
            </a:r>
          </a:p>
          <a:p>
            <a:pPr lvl="1"/>
            <a:r>
              <a:rPr lang="en-US" dirty="0">
                <a:ea typeface="Verdana" pitchFamily="34" charset="0"/>
                <a:cs typeface="Verdana" pitchFamily="34" charset="0"/>
              </a:rPr>
              <a:t>If PD-L1 </a:t>
            </a:r>
            <a:r>
              <a:rPr lang="en-US" u="sng" dirty="0">
                <a:ea typeface="Verdana" pitchFamily="34" charset="0"/>
                <a:cs typeface="Verdana" pitchFamily="34" charset="0"/>
              </a:rPr>
              <a:t>&gt;</a:t>
            </a:r>
            <a:r>
              <a:rPr lang="en-US" dirty="0">
                <a:ea typeface="Verdana" pitchFamily="34" charset="0"/>
                <a:cs typeface="Verdana" pitchFamily="34" charset="0"/>
              </a:rPr>
              <a:t> 50% </a:t>
            </a:r>
            <a:r>
              <a:rPr lang="en-US" dirty="0">
                <a:ea typeface="Verdana" pitchFamily="34" charset="0"/>
                <a:cs typeface="Verdana" pitchFamily="34" charset="0"/>
                <a:sym typeface="Wingdings" panose="05000000000000000000" pitchFamily="2" charset="2"/>
              </a:rPr>
              <a:t> </a:t>
            </a:r>
            <a:r>
              <a:rPr lang="en-US" dirty="0" err="1">
                <a:ea typeface="Verdana" pitchFamily="34" charset="0"/>
                <a:cs typeface="Verdana" pitchFamily="34" charset="0"/>
                <a:sym typeface="Wingdings" panose="05000000000000000000" pitchFamily="2" charset="2"/>
              </a:rPr>
              <a:t>Pembrolizumab</a:t>
            </a:r>
            <a:r>
              <a:rPr lang="en-US" dirty="0">
                <a:ea typeface="Verdana" pitchFamily="34" charset="0"/>
                <a:cs typeface="Verdana" pitchFamily="34" charset="0"/>
                <a:sym typeface="Wingdings" panose="05000000000000000000" pitchFamily="2" charset="2"/>
              </a:rPr>
              <a:t> monotherapy preferred</a:t>
            </a:r>
            <a:endParaRPr lang="en-US" dirty="0">
              <a:ea typeface="Verdana" pitchFamily="34" charset="0"/>
              <a:cs typeface="Verdana" pitchFamily="34" charset="0"/>
            </a:endParaRPr>
          </a:p>
          <a:p>
            <a:pPr lvl="1"/>
            <a:r>
              <a:rPr lang="en-US" dirty="0">
                <a:ea typeface="Verdana" pitchFamily="34" charset="0"/>
                <a:cs typeface="Verdana" pitchFamily="34" charset="0"/>
              </a:rPr>
              <a:t>If PD-L1 1-49% </a:t>
            </a:r>
            <a:r>
              <a:rPr lang="en-US" dirty="0">
                <a:ea typeface="Verdana" pitchFamily="34" charset="0"/>
                <a:cs typeface="Verdana" pitchFamily="34" charset="0"/>
                <a:sym typeface="Wingdings" panose="05000000000000000000" pitchFamily="2" charset="2"/>
              </a:rPr>
              <a:t> </a:t>
            </a:r>
            <a:r>
              <a:rPr lang="en-US" dirty="0" err="1">
                <a:ea typeface="Verdana" pitchFamily="34" charset="0"/>
                <a:cs typeface="Verdana" pitchFamily="34" charset="0"/>
                <a:sym typeface="Wingdings" panose="05000000000000000000" pitchFamily="2" charset="2"/>
              </a:rPr>
              <a:t>Pembrolizumab</a:t>
            </a:r>
            <a:r>
              <a:rPr lang="en-US" dirty="0">
                <a:ea typeface="Verdana" pitchFamily="34" charset="0"/>
                <a:cs typeface="Verdana" pitchFamily="34" charset="0"/>
                <a:sym typeface="Wingdings" panose="05000000000000000000" pitchFamily="2" charset="2"/>
              </a:rPr>
              <a:t> + chemotherapy preferred </a:t>
            </a:r>
            <a:endParaRPr lang="en-US" dirty="0">
              <a:ea typeface="Verdana" pitchFamily="34" charset="0"/>
              <a:cs typeface="Verdana" pitchFamily="34" charset="0"/>
            </a:endParaRPr>
          </a:p>
          <a:p>
            <a:pPr lvl="1"/>
            <a:r>
              <a:rPr lang="en-US" dirty="0">
                <a:ea typeface="Verdana" pitchFamily="34" charset="0"/>
                <a:cs typeface="Verdana" pitchFamily="34" charset="0"/>
              </a:rPr>
              <a:t>If PD-L1 0% </a:t>
            </a:r>
            <a:r>
              <a:rPr lang="en-US" dirty="0">
                <a:ea typeface="Verdana" pitchFamily="34" charset="0"/>
                <a:cs typeface="Verdana" pitchFamily="34" charset="0"/>
                <a:sym typeface="Wingdings" panose="05000000000000000000" pitchFamily="2" charset="2"/>
              </a:rPr>
              <a:t> Variety of platinum-based chemo or chemo-immunotherapy options available</a:t>
            </a:r>
            <a:endParaRPr lang="en-US" dirty="0">
              <a:ea typeface="Verdana" pitchFamily="34" charset="0"/>
              <a:cs typeface="Verdana" pitchFamily="34" charset="0"/>
            </a:endParaRPr>
          </a:p>
          <a:p>
            <a:pPr lvl="1"/>
            <a:endParaRPr lang="en-US" dirty="0">
              <a:ea typeface="Verdana" pitchFamily="34" charset="0"/>
              <a:cs typeface="Verdana" pitchFamily="34" charset="0"/>
            </a:endParaRPr>
          </a:p>
        </p:txBody>
      </p:sp>
      <p:sp>
        <p:nvSpPr>
          <p:cNvPr id="4" name="TextBox 3"/>
          <p:cNvSpPr txBox="1"/>
          <p:nvPr/>
        </p:nvSpPr>
        <p:spPr>
          <a:xfrm>
            <a:off x="8209721" y="2286000"/>
            <a:ext cx="3776869" cy="2400657"/>
          </a:xfrm>
          <a:prstGeom prst="rect">
            <a:avLst/>
          </a:prstGeom>
          <a:noFill/>
        </p:spPr>
        <p:txBody>
          <a:bodyPr wrap="square" rtlCol="0">
            <a:spAutoFit/>
          </a:bodyPr>
          <a:lstStyle/>
          <a:p>
            <a:r>
              <a:rPr lang="en-US" sz="3000" dirty="0">
                <a:solidFill>
                  <a:srgbClr val="FF0000"/>
                </a:solidFill>
              </a:rPr>
              <a:t>RT can benefit selected patients with </a:t>
            </a:r>
            <a:r>
              <a:rPr lang="en-US" sz="3000" dirty="0" err="1">
                <a:solidFill>
                  <a:srgbClr val="FF0000"/>
                </a:solidFill>
              </a:rPr>
              <a:t>oligoprogression</a:t>
            </a:r>
            <a:r>
              <a:rPr lang="en-US" sz="3000" dirty="0">
                <a:solidFill>
                  <a:srgbClr val="FF0000"/>
                </a:solidFill>
              </a:rPr>
              <a:t> on targeted or other systemic therapies.</a:t>
            </a:r>
          </a:p>
        </p:txBody>
      </p:sp>
    </p:spTree>
    <p:extLst>
      <p:ext uri="{BB962C8B-B14F-4D97-AF65-F5344CB8AC3E}">
        <p14:creationId xmlns:p14="http://schemas.microsoft.com/office/powerpoint/2010/main" val="202278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5000" b="1" dirty="0"/>
              <a:t>Management of </a:t>
            </a:r>
            <a:br>
              <a:rPr lang="en-US" sz="5000" b="1" dirty="0"/>
            </a:br>
            <a:r>
              <a:rPr lang="en-US" sz="5000" b="1" dirty="0"/>
              <a:t>Small Cell Lung Cancer</a:t>
            </a:r>
          </a:p>
        </p:txBody>
      </p:sp>
    </p:spTree>
    <p:extLst>
      <p:ext uri="{BB962C8B-B14F-4D97-AF65-F5344CB8AC3E}">
        <p14:creationId xmlns:p14="http://schemas.microsoft.com/office/powerpoint/2010/main" val="34762227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normAutofit/>
          </a:bodyPr>
          <a:lstStyle/>
          <a:p>
            <a:r>
              <a:rPr lang="en-US" b="1" dirty="0">
                <a:ea typeface="Verdana" pitchFamily="34" charset="0"/>
                <a:cs typeface="Verdana" pitchFamily="34" charset="0"/>
              </a:rPr>
              <a:t>Small Cell Lung Cancer</a:t>
            </a:r>
            <a:endParaRPr lang="en-US" dirty="0"/>
          </a:p>
        </p:txBody>
      </p:sp>
      <p:sp>
        <p:nvSpPr>
          <p:cNvPr id="3" name="Content Placeholder 2"/>
          <p:cNvSpPr>
            <a:spLocks noGrp="1"/>
          </p:cNvSpPr>
          <p:nvPr>
            <p:ph idx="1"/>
          </p:nvPr>
        </p:nvSpPr>
        <p:spPr>
          <a:xfrm>
            <a:off x="735495" y="1361661"/>
            <a:ext cx="11032435" cy="4860235"/>
          </a:xfrm>
        </p:spPr>
        <p:txBody>
          <a:bodyPr>
            <a:normAutofit/>
          </a:bodyPr>
          <a:lstStyle/>
          <a:p>
            <a:pPr lvl="0" fontAlgn="auto"/>
            <a:r>
              <a:rPr lang="en-US" dirty="0"/>
              <a:t>&lt;15% of all lung cancer, poor prognosis</a:t>
            </a:r>
          </a:p>
          <a:p>
            <a:pPr lvl="0" fontAlgn="auto"/>
            <a:r>
              <a:rPr lang="en-US" dirty="0"/>
              <a:t>AJCC Staging is preferred (same as NSCLC staging)</a:t>
            </a:r>
          </a:p>
          <a:p>
            <a:pPr lvl="1" fontAlgn="auto"/>
            <a:r>
              <a:rPr lang="en-US" dirty="0"/>
              <a:t>Limited stage is M0 and extensive stage is M1</a:t>
            </a:r>
          </a:p>
          <a:p>
            <a:pPr lvl="1" fontAlgn="auto"/>
            <a:r>
              <a:rPr lang="en-US" dirty="0"/>
              <a:t>66% of patients present with Stage IV  (extensive stage)</a:t>
            </a:r>
          </a:p>
          <a:p>
            <a:endParaRPr lang="en-US" dirty="0"/>
          </a:p>
          <a:p>
            <a:r>
              <a:rPr lang="en-US" dirty="0"/>
              <a:t>Cisplatin (or carboplatin) + etoposide for 4-6 cycles is the backbone of treatment regardless of stage.</a:t>
            </a:r>
          </a:p>
          <a:p>
            <a:pPr lvl="1"/>
            <a:r>
              <a:rPr lang="en-US" dirty="0"/>
              <a:t>70-90% response rate</a:t>
            </a:r>
          </a:p>
          <a:p>
            <a:pPr lvl="1"/>
            <a:r>
              <a:rPr lang="en-US" dirty="0"/>
              <a:t>Initially </a:t>
            </a:r>
            <a:r>
              <a:rPr lang="en-US" dirty="0" err="1"/>
              <a:t>chemosensitive</a:t>
            </a:r>
            <a:r>
              <a:rPr lang="en-US" dirty="0"/>
              <a:t>, but often develops drug resistance</a:t>
            </a:r>
          </a:p>
        </p:txBody>
      </p:sp>
    </p:spTree>
    <p:extLst>
      <p:ext uri="{BB962C8B-B14F-4D97-AF65-F5344CB8AC3E}">
        <p14:creationId xmlns:p14="http://schemas.microsoft.com/office/powerpoint/2010/main" val="38980053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normAutofit/>
          </a:bodyPr>
          <a:lstStyle/>
          <a:p>
            <a:r>
              <a:rPr lang="en-US" b="1" dirty="0">
                <a:latin typeface="Arial" panose="020B0604020202020204" pitchFamily="34" charset="0"/>
                <a:cs typeface="Arial" panose="020B0604020202020204" pitchFamily="34" charset="0"/>
              </a:rPr>
              <a:t>Limited Stage SCLC</a:t>
            </a:r>
          </a:p>
        </p:txBody>
      </p:sp>
      <p:sp>
        <p:nvSpPr>
          <p:cNvPr id="3" name="Content Placeholder 2"/>
          <p:cNvSpPr>
            <a:spLocks noGrp="1"/>
          </p:cNvSpPr>
          <p:nvPr>
            <p:ph idx="1"/>
          </p:nvPr>
        </p:nvSpPr>
        <p:spPr>
          <a:xfrm>
            <a:off x="609600" y="1368288"/>
            <a:ext cx="10972800" cy="4765450"/>
          </a:xfrm>
        </p:spPr>
        <p:txBody>
          <a:bodyPr>
            <a:normAutofit fontScale="92500" lnSpcReduction="20000"/>
          </a:bodyPr>
          <a:lstStyle/>
          <a:p>
            <a:r>
              <a:rPr lang="en-US" dirty="0">
                <a:latin typeface="Arial (Headings)"/>
                <a:ea typeface="Verdana" pitchFamily="34" charset="0"/>
                <a:cs typeface="Verdana" pitchFamily="34" charset="0"/>
              </a:rPr>
              <a:t>cT1-2N0 </a:t>
            </a:r>
            <a:r>
              <a:rPr lang="en-US" dirty="0">
                <a:latin typeface="Arial (Headings)"/>
                <a:ea typeface="Verdana" pitchFamily="34" charset="0"/>
                <a:cs typeface="Verdana" pitchFamily="34" charset="0"/>
                <a:sym typeface="Wingdings" panose="05000000000000000000" pitchFamily="2" charset="2"/>
              </a:rPr>
              <a:t> Lobectomy + LND  Chemotherapy</a:t>
            </a:r>
          </a:p>
          <a:p>
            <a:pPr lvl="1"/>
            <a:r>
              <a:rPr lang="en-US" b="0" i="0" u="none" dirty="0">
                <a:effectLst/>
                <a:latin typeface="Arial (Headings)"/>
                <a:ea typeface="Verdana" pitchFamily="34" charset="0"/>
                <a:cs typeface="Verdana" pitchFamily="34" charset="0"/>
                <a:sym typeface="Wingdings" panose="05000000000000000000" pitchFamily="2" charset="2"/>
              </a:rPr>
              <a:t>Adjuvant RT if LN+</a:t>
            </a:r>
          </a:p>
          <a:p>
            <a:pPr lvl="1"/>
            <a:r>
              <a:rPr lang="en-US" b="0" i="0" u="none" dirty="0">
                <a:effectLst/>
                <a:latin typeface="Arial (Headings)"/>
                <a:ea typeface="Verdana" pitchFamily="34" charset="0"/>
                <a:cs typeface="Verdana" pitchFamily="34" charset="0"/>
                <a:sym typeface="Wingdings" panose="05000000000000000000" pitchFamily="2" charset="2"/>
              </a:rPr>
              <a:t>SBRT in medically inoperable patients</a:t>
            </a:r>
          </a:p>
          <a:p>
            <a:pPr marL="457200" lvl="1" indent="0">
              <a:buNone/>
            </a:pPr>
            <a:endParaRPr lang="en-US" dirty="0">
              <a:latin typeface="Arial (Headings)"/>
              <a:ea typeface="Verdana" pitchFamily="34" charset="0"/>
              <a:cs typeface="Verdana" pitchFamily="34" charset="0"/>
              <a:sym typeface="Wingdings" panose="05000000000000000000" pitchFamily="2" charset="2"/>
            </a:endParaRPr>
          </a:p>
          <a:p>
            <a:r>
              <a:rPr lang="en-US" b="0" i="0" u="none" dirty="0">
                <a:effectLst/>
                <a:latin typeface="Arial (Headings)"/>
                <a:ea typeface="Verdana" pitchFamily="34" charset="0"/>
                <a:cs typeface="Verdana" pitchFamily="34" charset="0"/>
                <a:sym typeface="Wingdings" panose="05000000000000000000" pitchFamily="2" charset="2"/>
              </a:rPr>
              <a:t>All others  Concurrent chemo-RT</a:t>
            </a:r>
          </a:p>
          <a:p>
            <a:pPr lvl="1"/>
            <a:r>
              <a:rPr lang="en-US" dirty="0">
                <a:latin typeface="Arial (Headings)"/>
              </a:rPr>
              <a:t>Early (with cycle 1 or 2) concurrent RT </a:t>
            </a:r>
            <a:r>
              <a:rPr lang="en-US" dirty="0">
                <a:latin typeface="Arial (Headings)"/>
                <a:sym typeface="Wingdings" panose="05000000000000000000" pitchFamily="2" charset="2"/>
              </a:rPr>
              <a:t></a:t>
            </a:r>
            <a:r>
              <a:rPr lang="en-US" dirty="0">
                <a:latin typeface="Arial (Headings)"/>
              </a:rPr>
              <a:t> small ↑ OS compared to late concurrent or sequential RT</a:t>
            </a:r>
            <a:endParaRPr lang="en-US" sz="2600" dirty="0">
              <a:latin typeface="Arial (Headings)"/>
            </a:endParaRPr>
          </a:p>
          <a:p>
            <a:pPr lvl="1"/>
            <a:r>
              <a:rPr lang="en-US" dirty="0">
                <a:latin typeface="Arial (Headings)"/>
              </a:rPr>
              <a:t>Poor performance status may mandate delays in starting RT</a:t>
            </a:r>
          </a:p>
          <a:p>
            <a:pPr lvl="1"/>
            <a:r>
              <a:rPr lang="en-US" dirty="0">
                <a:latin typeface="Arial (Headings)"/>
              </a:rPr>
              <a:t>Optimal dose of RT has not been established</a:t>
            </a:r>
          </a:p>
          <a:p>
            <a:pPr lvl="2"/>
            <a:r>
              <a:rPr lang="en-US" dirty="0">
                <a:latin typeface="Arial (Headings)"/>
              </a:rPr>
              <a:t>45/1.5Gy BID is superior to 45/1.8Gy daily </a:t>
            </a:r>
          </a:p>
          <a:p>
            <a:pPr lvl="2"/>
            <a:r>
              <a:rPr lang="en-US" dirty="0">
                <a:latin typeface="Arial (Headings)"/>
              </a:rPr>
              <a:t>For daily RT, recommend 60-70/2.0Gy</a:t>
            </a:r>
          </a:p>
          <a:p>
            <a:endParaRPr lang="en-US" sz="1800" dirty="0">
              <a:latin typeface="Arial (Headings)"/>
            </a:endParaRPr>
          </a:p>
          <a:p>
            <a:r>
              <a:rPr lang="en-US" dirty="0">
                <a:latin typeface="Arial (Headings)"/>
              </a:rPr>
              <a:t>If CR or PR on reimaging and good PS </a:t>
            </a:r>
            <a:r>
              <a:rPr lang="en-US" dirty="0">
                <a:latin typeface="Arial (Headings)"/>
                <a:sym typeface="Wingdings" panose="05000000000000000000" pitchFamily="2" charset="2"/>
              </a:rPr>
              <a:t></a:t>
            </a:r>
            <a:r>
              <a:rPr lang="en-US" dirty="0">
                <a:latin typeface="Arial (Headings)"/>
              </a:rPr>
              <a:t> </a:t>
            </a:r>
          </a:p>
          <a:p>
            <a:pPr lvl="1"/>
            <a:r>
              <a:rPr lang="en-US" dirty="0">
                <a:latin typeface="Arial (Headings)"/>
              </a:rPr>
              <a:t>Prophylactic cranial irradiation (PCI) is typically recommended</a:t>
            </a:r>
          </a:p>
          <a:p>
            <a:endParaRPr lang="en-US" b="0" i="0" u="none" dirty="0">
              <a:effectLst/>
              <a:latin typeface="Arial (Headings)"/>
              <a:ea typeface="Verdana" pitchFamily="34" charset="0"/>
              <a:cs typeface="Verdana" pitchFamily="34" charset="0"/>
            </a:endParaRPr>
          </a:p>
        </p:txBody>
      </p:sp>
    </p:spTree>
    <p:extLst>
      <p:ext uri="{BB962C8B-B14F-4D97-AF65-F5344CB8AC3E}">
        <p14:creationId xmlns:p14="http://schemas.microsoft.com/office/powerpoint/2010/main" val="10254819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normAutofit/>
          </a:bodyPr>
          <a:lstStyle/>
          <a:p>
            <a:r>
              <a:rPr lang="en-US" b="1" dirty="0">
                <a:latin typeface="Arial" panose="020B0604020202020204" pitchFamily="34" charset="0"/>
                <a:cs typeface="Arial" panose="020B0604020202020204" pitchFamily="34" charset="0"/>
              </a:rPr>
              <a:t>Extensive Stage SCLC</a:t>
            </a:r>
          </a:p>
        </p:txBody>
      </p:sp>
      <p:sp>
        <p:nvSpPr>
          <p:cNvPr id="3" name="Content Placeholder 2"/>
          <p:cNvSpPr>
            <a:spLocks noGrp="1"/>
          </p:cNvSpPr>
          <p:nvPr>
            <p:ph idx="1"/>
          </p:nvPr>
        </p:nvSpPr>
        <p:spPr>
          <a:xfrm>
            <a:off x="609600" y="1382487"/>
            <a:ext cx="10972800" cy="4525963"/>
          </a:xfrm>
        </p:spPr>
        <p:txBody>
          <a:bodyPr>
            <a:normAutofit lnSpcReduction="10000"/>
          </a:bodyPr>
          <a:lstStyle/>
          <a:p>
            <a:r>
              <a:rPr lang="en-US" b="0" i="0" u="none" dirty="0" err="1">
                <a:effectLst/>
                <a:latin typeface="+mj-lt"/>
                <a:ea typeface="Verdana" pitchFamily="34" charset="0"/>
                <a:cs typeface="Verdana" pitchFamily="34" charset="0"/>
              </a:rPr>
              <a:t>Chemotherapy+Immunotherapy</a:t>
            </a:r>
            <a:endParaRPr lang="en-US" b="0" i="0" u="none" dirty="0">
              <a:effectLst/>
              <a:latin typeface="+mj-lt"/>
              <a:ea typeface="Verdana" pitchFamily="34" charset="0"/>
              <a:cs typeface="Verdana" pitchFamily="34" charset="0"/>
            </a:endParaRPr>
          </a:p>
          <a:p>
            <a:pPr lvl="1"/>
            <a:r>
              <a:rPr lang="en-US" dirty="0">
                <a:latin typeface="+mj-lt"/>
                <a:ea typeface="Verdana" pitchFamily="34" charset="0"/>
                <a:cs typeface="Verdana" pitchFamily="34" charset="0"/>
              </a:rPr>
              <a:t>Carboplatin + Etoposide + (</a:t>
            </a:r>
            <a:r>
              <a:rPr lang="en-US" dirty="0" err="1">
                <a:latin typeface="+mj-lt"/>
                <a:ea typeface="Verdana" pitchFamily="34" charset="0"/>
                <a:cs typeface="Verdana" pitchFamily="34" charset="0"/>
              </a:rPr>
              <a:t>Atezolizumab</a:t>
            </a:r>
            <a:r>
              <a:rPr lang="en-US" dirty="0">
                <a:latin typeface="+mj-lt"/>
                <a:ea typeface="Verdana" pitchFamily="34" charset="0"/>
                <a:cs typeface="Verdana" pitchFamily="34" charset="0"/>
              </a:rPr>
              <a:t> or </a:t>
            </a:r>
            <a:r>
              <a:rPr lang="en-US" dirty="0" err="1">
                <a:latin typeface="+mj-lt"/>
                <a:ea typeface="Verdana" pitchFamily="34" charset="0"/>
                <a:cs typeface="Verdana" pitchFamily="34" charset="0"/>
              </a:rPr>
              <a:t>Durvalumab</a:t>
            </a:r>
            <a:r>
              <a:rPr lang="en-US" dirty="0">
                <a:latin typeface="+mj-lt"/>
                <a:ea typeface="Verdana" pitchFamily="34" charset="0"/>
                <a:cs typeface="Verdana" pitchFamily="34" charset="0"/>
              </a:rPr>
              <a:t>)</a:t>
            </a:r>
            <a:endParaRPr lang="en-US" b="0" i="0" u="none" dirty="0">
              <a:effectLst/>
              <a:latin typeface="+mj-lt"/>
              <a:ea typeface="Verdana" pitchFamily="34" charset="0"/>
              <a:cs typeface="Verdana" pitchFamily="34" charset="0"/>
            </a:endParaRPr>
          </a:p>
          <a:p>
            <a:endParaRPr lang="en-US" dirty="0">
              <a:latin typeface="+mj-lt"/>
              <a:ea typeface="Verdana" pitchFamily="34" charset="0"/>
              <a:cs typeface="Verdana" pitchFamily="34" charset="0"/>
            </a:endParaRPr>
          </a:p>
          <a:p>
            <a:r>
              <a:rPr lang="en-US" dirty="0">
                <a:latin typeface="+mj-lt"/>
                <a:ea typeface="Verdana" pitchFamily="34" charset="0"/>
                <a:cs typeface="Verdana" pitchFamily="34" charset="0"/>
              </a:rPr>
              <a:t>Palliative RT to symptomatic sites</a:t>
            </a:r>
          </a:p>
          <a:p>
            <a:pPr lvl="1"/>
            <a:r>
              <a:rPr lang="en-US" b="0" i="0" u="none" dirty="0">
                <a:effectLst/>
                <a:latin typeface="+mj-lt"/>
                <a:ea typeface="Verdana" pitchFamily="34" charset="0"/>
                <a:cs typeface="Verdana" pitchFamily="34" charset="0"/>
              </a:rPr>
              <a:t>Sequencing of chemo and palliative RT depends on extent of symptoms</a:t>
            </a:r>
          </a:p>
          <a:p>
            <a:endParaRPr lang="en-US" dirty="0">
              <a:latin typeface="+mj-lt"/>
              <a:ea typeface="Verdana" pitchFamily="34" charset="0"/>
              <a:cs typeface="Verdana" pitchFamily="34" charset="0"/>
            </a:endParaRPr>
          </a:p>
          <a:p>
            <a:r>
              <a:rPr lang="en-US" b="0" i="0" u="none" dirty="0">
                <a:effectLst/>
                <a:latin typeface="+mj-lt"/>
                <a:ea typeface="Verdana" pitchFamily="34" charset="0"/>
                <a:cs typeface="Verdana" pitchFamily="34" charset="0"/>
              </a:rPr>
              <a:t>If CR or PR on reimaging </a:t>
            </a:r>
            <a:r>
              <a:rPr lang="en-US" b="0" i="0" u="none" dirty="0">
                <a:effectLst/>
                <a:latin typeface="+mj-lt"/>
                <a:ea typeface="Verdana" pitchFamily="34" charset="0"/>
                <a:cs typeface="Verdana" pitchFamily="34" charset="0"/>
                <a:sym typeface="Wingdings" panose="05000000000000000000" pitchFamily="2" charset="2"/>
              </a:rPr>
              <a:t> consider PCI +/- thoracic RT</a:t>
            </a:r>
          </a:p>
          <a:p>
            <a:pPr lvl="1"/>
            <a:r>
              <a:rPr lang="en-US" dirty="0">
                <a:latin typeface="+mj-lt"/>
                <a:ea typeface="Verdana" pitchFamily="34" charset="0"/>
                <a:cs typeface="Verdana" pitchFamily="34" charset="0"/>
                <a:sym typeface="Wingdings" panose="05000000000000000000" pitchFamily="2" charset="2"/>
              </a:rPr>
              <a:t>If patient does not get PCI, then MRI surveillance of the brain</a:t>
            </a:r>
          </a:p>
          <a:p>
            <a:pPr lvl="1"/>
            <a:r>
              <a:rPr lang="en-US" dirty="0">
                <a:latin typeface="+mj-lt"/>
                <a:ea typeface="Verdana" pitchFamily="34" charset="0"/>
                <a:cs typeface="Verdana" pitchFamily="34" charset="0"/>
              </a:rPr>
              <a:t>Consolidative thoracic RT for patients with residual thoracic disease after systemic therapy can improve OS</a:t>
            </a:r>
            <a:endParaRPr lang="en-US" b="0" i="0" u="none" dirty="0">
              <a:effectLst/>
              <a:latin typeface="+mj-lt"/>
              <a:ea typeface="Verdana" pitchFamily="34" charset="0"/>
              <a:cs typeface="Verdana" pitchFamily="34" charset="0"/>
            </a:endParaRPr>
          </a:p>
          <a:p>
            <a:endParaRPr lang="en-US" b="0" i="0" u="none" dirty="0">
              <a:effectLst/>
              <a:latin typeface="+mj-lt"/>
              <a:ea typeface="Verdana" pitchFamily="34" charset="0"/>
              <a:cs typeface="Verdana" pitchFamily="34" charset="0"/>
            </a:endParaRPr>
          </a:p>
        </p:txBody>
      </p:sp>
    </p:spTree>
    <p:extLst>
      <p:ext uri="{BB962C8B-B14F-4D97-AF65-F5344CB8AC3E}">
        <p14:creationId xmlns:p14="http://schemas.microsoft.com/office/powerpoint/2010/main" val="18011962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noAutofit/>
          </a:bodyPr>
          <a:lstStyle/>
          <a:p>
            <a:r>
              <a:rPr lang="en-US" b="1" dirty="0">
                <a:ea typeface="Verdana" panose="020B0604030504040204" pitchFamily="34" charset="0"/>
                <a:cs typeface="Verdana" panose="020B0604030504040204" pitchFamily="34" charset="0"/>
              </a:rPr>
              <a:t>The Future…A Few Examples of </a:t>
            </a:r>
            <a:br>
              <a:rPr lang="en-US" b="1" dirty="0">
                <a:ea typeface="Verdana" panose="020B0604030504040204" pitchFamily="34" charset="0"/>
                <a:cs typeface="Verdana" panose="020B0604030504040204" pitchFamily="34" charset="0"/>
              </a:rPr>
            </a:br>
            <a:r>
              <a:rPr lang="en-US" b="1" dirty="0">
                <a:ea typeface="Verdana" panose="020B0604030504040204" pitchFamily="34" charset="0"/>
                <a:cs typeface="Verdana" panose="020B0604030504040204" pitchFamily="34" charset="0"/>
              </a:rPr>
              <a:t>Active Clinical Trials in Lung Cancer</a:t>
            </a:r>
          </a:p>
        </p:txBody>
      </p:sp>
      <p:sp>
        <p:nvSpPr>
          <p:cNvPr id="3" name="Content Placeholder 2"/>
          <p:cNvSpPr>
            <a:spLocks noGrp="1"/>
          </p:cNvSpPr>
          <p:nvPr>
            <p:ph idx="1"/>
          </p:nvPr>
        </p:nvSpPr>
        <p:spPr>
          <a:xfrm>
            <a:off x="609600" y="1443789"/>
            <a:ext cx="10972800" cy="5029200"/>
          </a:xfrm>
        </p:spPr>
        <p:txBody>
          <a:bodyPr>
            <a:normAutofit fontScale="70000" lnSpcReduction="20000"/>
          </a:bodyPr>
          <a:lstStyle/>
          <a:p>
            <a:r>
              <a:rPr lang="en-US" dirty="0"/>
              <a:t>NRG LU002: Adds RT (to all sites of disease) to systemic therapy for </a:t>
            </a:r>
            <a:r>
              <a:rPr lang="en-US" dirty="0" err="1"/>
              <a:t>oligometastatic</a:t>
            </a:r>
            <a:r>
              <a:rPr lang="en-US" dirty="0"/>
              <a:t> NSCLC</a:t>
            </a:r>
          </a:p>
          <a:p>
            <a:endParaRPr lang="en-US" dirty="0"/>
          </a:p>
          <a:p>
            <a:r>
              <a:rPr lang="en-US" dirty="0"/>
              <a:t>NRG LU004: Adds immunotherapy to IMRT or 3-D CRT for stage II-III NSCLC with high PD-L1 expression (instead of chemotherapy)</a:t>
            </a:r>
          </a:p>
          <a:p>
            <a:endParaRPr lang="en-US" dirty="0"/>
          </a:p>
          <a:p>
            <a:r>
              <a:rPr lang="en-US" dirty="0"/>
              <a:t>PACIFIC 4 and NRG/S1914: Adds consolidative immunotherapy to SBRT for stage I NSCLC</a:t>
            </a:r>
          </a:p>
          <a:p>
            <a:endParaRPr lang="en-US" dirty="0"/>
          </a:p>
          <a:p>
            <a:r>
              <a:rPr lang="en-US" dirty="0"/>
              <a:t>AEGEAN: Adds neoadjuvant immunotherapy to surgery for </a:t>
            </a:r>
            <a:r>
              <a:rPr lang="en-US" dirty="0" err="1"/>
              <a:t>resectable</a:t>
            </a:r>
            <a:r>
              <a:rPr lang="en-US" dirty="0"/>
              <a:t> stage II-III NSCLC</a:t>
            </a:r>
          </a:p>
          <a:p>
            <a:endParaRPr lang="en-US" dirty="0"/>
          </a:p>
          <a:p>
            <a:r>
              <a:rPr lang="en-US" dirty="0"/>
              <a:t>ALCHEMIST: Evaluating adjuvant use of targeted agents for resected NSCLC</a:t>
            </a:r>
          </a:p>
          <a:p>
            <a:endParaRPr lang="en-US" dirty="0"/>
          </a:p>
          <a:p>
            <a:r>
              <a:rPr lang="en-US" dirty="0"/>
              <a:t>RTOG 1308: Compares proton therapy to photon therapy for LA-NSCLC</a:t>
            </a:r>
          </a:p>
          <a:p>
            <a:endParaRPr lang="en-US" dirty="0"/>
          </a:p>
          <a:p>
            <a:r>
              <a:rPr lang="en-US" dirty="0"/>
              <a:t>NRG LU005: Adds immunotherapy to chemoradiation for limited-stage SCLC</a:t>
            </a:r>
          </a:p>
          <a:p>
            <a:endParaRPr lang="en-US" dirty="0"/>
          </a:p>
          <a:p>
            <a:r>
              <a:rPr lang="en-US" dirty="0"/>
              <a:t>NRG CC003: Hippocampal avoidance PCI for SCLC</a:t>
            </a:r>
          </a:p>
          <a:p>
            <a:endParaRPr lang="en-US" dirty="0"/>
          </a:p>
          <a:p>
            <a:endParaRPr lang="en-US" dirty="0"/>
          </a:p>
          <a:p>
            <a:endParaRPr lang="en-US" dirty="0"/>
          </a:p>
        </p:txBody>
      </p:sp>
    </p:spTree>
    <p:extLst>
      <p:ext uri="{BB962C8B-B14F-4D97-AF65-F5344CB8AC3E}">
        <p14:creationId xmlns:p14="http://schemas.microsoft.com/office/powerpoint/2010/main" val="27917697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lstStyle/>
          <a:p>
            <a:r>
              <a:rPr lang="en-US" b="1" dirty="0"/>
              <a:t>Take-Home Points</a:t>
            </a:r>
          </a:p>
        </p:txBody>
      </p:sp>
      <p:sp>
        <p:nvSpPr>
          <p:cNvPr id="3" name="Content Placeholder 2"/>
          <p:cNvSpPr>
            <a:spLocks noGrp="1"/>
          </p:cNvSpPr>
          <p:nvPr>
            <p:ph idx="1"/>
          </p:nvPr>
        </p:nvSpPr>
        <p:spPr>
          <a:xfrm>
            <a:off x="609600" y="1600201"/>
            <a:ext cx="10972800" cy="4668077"/>
          </a:xfrm>
        </p:spPr>
        <p:txBody>
          <a:bodyPr>
            <a:normAutofit fontScale="92500" lnSpcReduction="20000"/>
          </a:bodyPr>
          <a:lstStyle/>
          <a:p>
            <a:r>
              <a:rPr lang="en-US" dirty="0"/>
              <a:t>Radiation therapy plays an important role in the care of all Stage I-III lung cancer patients. Such patients should see a radiation oncologist prior to commencing definitive treatment of their malignancy.   </a:t>
            </a:r>
          </a:p>
          <a:p>
            <a:endParaRPr lang="en-US" dirty="0"/>
          </a:p>
          <a:p>
            <a:r>
              <a:rPr lang="en-US" dirty="0"/>
              <a:t>For metastatic lung cancer patients, radiation therapy effectively palliates a variety of cancer-induced symptoms and has an emerging role as an adjunct to systemic therapy in oligometastatic or </a:t>
            </a:r>
            <a:r>
              <a:rPr lang="en-US" dirty="0" err="1"/>
              <a:t>oligoprogressive</a:t>
            </a:r>
            <a:r>
              <a:rPr lang="en-US" dirty="0"/>
              <a:t> disease for NSCLC and for consolidative thoracic therapy in ES-SCLC. </a:t>
            </a:r>
          </a:p>
          <a:p>
            <a:endParaRPr lang="en-US" dirty="0"/>
          </a:p>
          <a:p>
            <a:r>
              <a:rPr lang="en-US" dirty="0"/>
              <a:t>Radiation oncologists use a variety of approaches to minimize toxicity and preserve quality of life. If you think a patient is experiencing radiation-induced toxicity, contact the radiation oncologist to confirm the diagnosis and to help with management. </a:t>
            </a:r>
          </a:p>
        </p:txBody>
      </p:sp>
    </p:spTree>
    <p:extLst>
      <p:ext uri="{BB962C8B-B14F-4D97-AF65-F5344CB8AC3E}">
        <p14:creationId xmlns:p14="http://schemas.microsoft.com/office/powerpoint/2010/main" val="28440125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8" y="0"/>
            <a:ext cx="10972800" cy="1143000"/>
          </a:xfrm>
        </p:spPr>
        <p:txBody>
          <a:bodyPr/>
          <a:lstStyle/>
          <a:p>
            <a:r>
              <a:rPr lang="en-US" b="1" dirty="0"/>
              <a:t>References</a:t>
            </a:r>
          </a:p>
        </p:txBody>
      </p:sp>
      <p:sp>
        <p:nvSpPr>
          <p:cNvPr id="3" name="Content Placeholder 2"/>
          <p:cNvSpPr>
            <a:spLocks noGrp="1"/>
          </p:cNvSpPr>
          <p:nvPr>
            <p:ph idx="1"/>
          </p:nvPr>
        </p:nvSpPr>
        <p:spPr>
          <a:xfrm>
            <a:off x="159657" y="914401"/>
            <a:ext cx="11829143" cy="5943600"/>
          </a:xfrm>
        </p:spPr>
        <p:txBody>
          <a:bodyPr>
            <a:noAutofit/>
          </a:bodyPr>
          <a:lstStyle/>
          <a:p>
            <a:pPr>
              <a:buFont typeface="+mj-lt"/>
              <a:buAutoNum type="arabicPeriod"/>
            </a:pPr>
            <a:r>
              <a:rPr lang="en-US" sz="1350" dirty="0"/>
              <a:t>NCCN Guidelines: </a:t>
            </a:r>
            <a:r>
              <a:rPr lang="en-US" sz="1350" dirty="0">
                <a:hlinkClick r:id="rId2">
                  <a:extLst>
                    <a:ext uri="{A12FA001-AC4F-418D-AE19-62706E023703}">
                      <ahyp:hlinkClr xmlns:ahyp="http://schemas.microsoft.com/office/drawing/2018/hyperlinkcolor" val="tx"/>
                    </a:ext>
                  </a:extLst>
                </a:hlinkClick>
              </a:rPr>
              <a:t>https://www.nccn.org/professionals/physician_gls/default.aspx</a:t>
            </a:r>
            <a:endParaRPr lang="en-US" sz="1350" dirty="0"/>
          </a:p>
          <a:p>
            <a:pPr>
              <a:buFont typeface="+mj-lt"/>
              <a:buAutoNum type="arabicPeriod"/>
            </a:pPr>
            <a:r>
              <a:rPr lang="en-US" sz="1350" dirty="0" err="1"/>
              <a:t>UpToDate</a:t>
            </a:r>
            <a:r>
              <a:rPr lang="en-US" sz="1350" dirty="0"/>
              <a:t>: </a:t>
            </a:r>
            <a:r>
              <a:rPr lang="en-US" sz="1350" dirty="0">
                <a:hlinkClick r:id="rId3">
                  <a:extLst>
                    <a:ext uri="{A12FA001-AC4F-418D-AE19-62706E023703}">
                      <ahyp:hlinkClr xmlns:ahyp="http://schemas.microsoft.com/office/drawing/2018/hyperlinkcolor" val="tx"/>
                    </a:ext>
                  </a:extLst>
                </a:hlinkClick>
              </a:rPr>
              <a:t>https://www.uptodate.com/home</a:t>
            </a:r>
            <a:endParaRPr lang="en-US" sz="1350" dirty="0"/>
          </a:p>
          <a:p>
            <a:pPr>
              <a:buFont typeface="+mj-lt"/>
              <a:buAutoNum type="arabicPeriod"/>
            </a:pPr>
            <a:r>
              <a:rPr lang="en-US" sz="1350" dirty="0"/>
              <a:t>SEER Cancer Stats: </a:t>
            </a:r>
            <a:r>
              <a:rPr lang="en-US" sz="1350" dirty="0">
                <a:hlinkClick r:id="rId4">
                  <a:extLst>
                    <a:ext uri="{A12FA001-AC4F-418D-AE19-62706E023703}">
                      <ahyp:hlinkClr xmlns:ahyp="http://schemas.microsoft.com/office/drawing/2018/hyperlinkcolor" val="tx"/>
                    </a:ext>
                  </a:extLst>
                </a:hlinkClick>
              </a:rPr>
              <a:t>https://seer.cancer.gov/statfacts/html/lungb.html</a:t>
            </a:r>
            <a:endParaRPr lang="en-US" sz="1350" dirty="0"/>
          </a:p>
          <a:p>
            <a:pPr lvl="0">
              <a:buFont typeface="+mj-lt"/>
              <a:buAutoNum type="arabicPeriod"/>
            </a:pPr>
            <a:r>
              <a:rPr lang="en-US" sz="1350" dirty="0"/>
              <a:t>Gomez DR, Tang C, Zhang J, et al. Local Consolidative Therapy Vs. Maintenance Therapy or Observation for Patients With </a:t>
            </a:r>
            <a:r>
              <a:rPr lang="en-US" sz="1350" dirty="0" err="1"/>
              <a:t>Oligometastatic</a:t>
            </a:r>
            <a:r>
              <a:rPr lang="en-US" sz="1350" dirty="0"/>
              <a:t> Non-Small-Cell Lung Cancer: Long-Term Results of a Multi-Institutional, Phase II, Randomized Study. J </a:t>
            </a:r>
            <a:r>
              <a:rPr lang="en-US" sz="1350" dirty="0" err="1"/>
              <a:t>Clin</a:t>
            </a:r>
            <a:r>
              <a:rPr lang="en-US" sz="1350" dirty="0"/>
              <a:t> </a:t>
            </a:r>
            <a:r>
              <a:rPr lang="en-US" sz="1350" dirty="0" err="1"/>
              <a:t>Oncol</a:t>
            </a:r>
            <a:r>
              <a:rPr lang="en-US" sz="1350" dirty="0"/>
              <a:t>. 2019 Jun 20;37(18):1558-1565.</a:t>
            </a:r>
          </a:p>
          <a:p>
            <a:pPr lvl="0">
              <a:buFont typeface="+mj-lt"/>
              <a:buAutoNum type="arabicPeriod"/>
            </a:pPr>
            <a:r>
              <a:rPr lang="en-US" sz="1350" dirty="0"/>
              <a:t>Palma DA, Olson R, Harrow S, et al. Stereotactic ablative radiotherapy versus standard of care palliative treatment in patients with </a:t>
            </a:r>
            <a:r>
              <a:rPr lang="en-US" sz="1350" dirty="0" err="1"/>
              <a:t>oligometastatic</a:t>
            </a:r>
            <a:r>
              <a:rPr lang="en-US" sz="1350" dirty="0"/>
              <a:t> cancers (SABR-COMET): a </a:t>
            </a:r>
            <a:r>
              <a:rPr lang="en-US" sz="1350" dirty="0" err="1"/>
              <a:t>randomised</a:t>
            </a:r>
            <a:r>
              <a:rPr lang="en-US" sz="1350" dirty="0"/>
              <a:t>, phase 2, open-label </a:t>
            </a:r>
            <a:r>
              <a:rPr lang="en-US" sz="1350" dirty="0" err="1"/>
              <a:t>trial.cet</a:t>
            </a:r>
            <a:r>
              <a:rPr lang="en-US" sz="1350" dirty="0"/>
              <a:t>. 19 May 18;393(10185):2051-2058.</a:t>
            </a:r>
          </a:p>
          <a:p>
            <a:pPr lvl="0">
              <a:buFont typeface="+mj-lt"/>
              <a:buAutoNum type="arabicPeriod"/>
            </a:pPr>
            <a:r>
              <a:rPr lang="en-US" sz="1350" dirty="0" err="1"/>
              <a:t>Bezjak</a:t>
            </a:r>
            <a:r>
              <a:rPr lang="en-US" sz="1350" dirty="0"/>
              <a:t> A, Paulus R, Gaspar LE, et al. Safety and Efficacy of a Five-Fraction Stereotactic Body Radiotherapy Schedule for Centrally Located Non-Small-Cell Lung Cancer: NRG Oncology/RTOG 0813 </a:t>
            </a:r>
            <a:r>
              <a:rPr lang="en-US" sz="1350" dirty="0" err="1"/>
              <a:t>Trial.J</a:t>
            </a:r>
            <a:r>
              <a:rPr lang="en-US" sz="1350" dirty="0"/>
              <a:t> </a:t>
            </a:r>
            <a:r>
              <a:rPr lang="en-US" sz="1350" dirty="0" err="1"/>
              <a:t>Clin</a:t>
            </a:r>
            <a:r>
              <a:rPr lang="en-US" sz="1350" dirty="0"/>
              <a:t> </a:t>
            </a:r>
            <a:r>
              <a:rPr lang="en-US" sz="1350" dirty="0" err="1"/>
              <a:t>Oncol</a:t>
            </a:r>
            <a:r>
              <a:rPr lang="en-US" sz="1350" dirty="0"/>
              <a:t>. 2019 May 20;37(15):1316-1325.</a:t>
            </a:r>
          </a:p>
          <a:p>
            <a:pPr lvl="0">
              <a:buFont typeface="+mj-lt"/>
              <a:buAutoNum type="arabicPeriod"/>
            </a:pPr>
            <a:r>
              <a:rPr lang="en-US" sz="1350" dirty="0" err="1"/>
              <a:t>Detterbeck</a:t>
            </a:r>
            <a:r>
              <a:rPr lang="en-US" sz="1350" dirty="0"/>
              <a:t> </a:t>
            </a:r>
            <a:r>
              <a:rPr lang="en-US" sz="1350" dirty="0" err="1"/>
              <a:t>FC.The</a:t>
            </a:r>
            <a:r>
              <a:rPr lang="en-US" sz="1350" dirty="0"/>
              <a:t> eighth edition TNM stage classification for lung cancer: What does it mean on main </a:t>
            </a:r>
            <a:r>
              <a:rPr lang="en-US" sz="1350" dirty="0" err="1"/>
              <a:t>street?J</a:t>
            </a:r>
            <a:r>
              <a:rPr lang="en-US" sz="1350" dirty="0"/>
              <a:t> </a:t>
            </a:r>
            <a:r>
              <a:rPr lang="en-US" sz="1350" dirty="0" err="1"/>
              <a:t>Thorac</a:t>
            </a:r>
            <a:r>
              <a:rPr lang="en-US" sz="1350" dirty="0"/>
              <a:t> </a:t>
            </a:r>
            <a:r>
              <a:rPr lang="en-US" sz="1350" dirty="0" err="1"/>
              <a:t>Cardiovasc</a:t>
            </a:r>
            <a:r>
              <a:rPr lang="en-US" sz="1350" dirty="0"/>
              <a:t> Surg. 2018 Jan;155(1):356-359.</a:t>
            </a:r>
          </a:p>
          <a:p>
            <a:pPr lvl="0">
              <a:buFont typeface="+mj-lt"/>
              <a:buAutoNum type="arabicPeriod"/>
            </a:pPr>
            <a:r>
              <a:rPr lang="en-US" sz="1350" dirty="0" err="1"/>
              <a:t>Iyengar</a:t>
            </a:r>
            <a:r>
              <a:rPr lang="en-US" sz="1350" dirty="0"/>
              <a:t> P, </a:t>
            </a:r>
            <a:r>
              <a:rPr lang="en-US" sz="1350" dirty="0" err="1"/>
              <a:t>Wardak</a:t>
            </a:r>
            <a:r>
              <a:rPr lang="en-US" sz="1350" dirty="0"/>
              <a:t> Z, Gerber DE et </a:t>
            </a:r>
            <a:r>
              <a:rPr lang="en-US" sz="1350" dirty="0" err="1"/>
              <a:t>al.Consolidative</a:t>
            </a:r>
            <a:r>
              <a:rPr lang="en-US" sz="1350" dirty="0"/>
              <a:t> Radiotherapy for Limited Metastatic Non-Small-Cell Lung Cancer: A Phase 2 Randomized Clinical </a:t>
            </a:r>
            <a:r>
              <a:rPr lang="en-US" sz="1350" dirty="0" err="1"/>
              <a:t>Trial.JAMA</a:t>
            </a:r>
            <a:r>
              <a:rPr lang="en-US" sz="1350" dirty="0"/>
              <a:t> </a:t>
            </a:r>
            <a:r>
              <a:rPr lang="en-US" sz="1350" dirty="0" err="1"/>
              <a:t>Oncol</a:t>
            </a:r>
            <a:r>
              <a:rPr lang="en-US" sz="1350" dirty="0"/>
              <a:t>. 2018 Jan 11;4(1):e173501.</a:t>
            </a:r>
          </a:p>
          <a:p>
            <a:pPr lvl="0">
              <a:buFont typeface="+mj-lt"/>
              <a:buAutoNum type="arabicPeriod"/>
            </a:pPr>
            <a:r>
              <a:rPr lang="en-US" sz="1350" dirty="0"/>
              <a:t>Antonia SJ, Villegas A, Daniel D, et al. </a:t>
            </a:r>
            <a:r>
              <a:rPr lang="en-US" sz="1350" dirty="0" err="1"/>
              <a:t>Durvalumab</a:t>
            </a:r>
            <a:r>
              <a:rPr lang="en-US" sz="1350" dirty="0"/>
              <a:t> after </a:t>
            </a:r>
            <a:r>
              <a:rPr lang="en-US" sz="1350" dirty="0" err="1"/>
              <a:t>Chemoradiotherapy</a:t>
            </a:r>
            <a:r>
              <a:rPr lang="en-US" sz="1350" dirty="0"/>
              <a:t> in Stage III Non-Small-Cell Lung </a:t>
            </a:r>
            <a:r>
              <a:rPr lang="en-US" sz="1350" dirty="0" err="1"/>
              <a:t>Cancer.N</a:t>
            </a:r>
            <a:r>
              <a:rPr lang="en-US" sz="1350" dirty="0"/>
              <a:t> </a:t>
            </a:r>
            <a:r>
              <a:rPr lang="en-US" sz="1350" dirty="0" err="1"/>
              <a:t>Engl</a:t>
            </a:r>
            <a:r>
              <a:rPr lang="en-US" sz="1350" dirty="0"/>
              <a:t> J Med. 2017 Nov 16;377(20):1919-1929.</a:t>
            </a:r>
          </a:p>
          <a:p>
            <a:pPr lvl="0">
              <a:buFont typeface="+mj-lt"/>
              <a:buAutoNum type="arabicPeriod"/>
            </a:pPr>
            <a:r>
              <a:rPr lang="en-US" sz="1350" dirty="0" err="1"/>
              <a:t>Videtic</a:t>
            </a:r>
            <a:r>
              <a:rPr lang="en-US" sz="1350" dirty="0"/>
              <a:t> GM, Hu C, Singh AK, Chang JY, et al. Randomized Phase 2 Study Comparing 2 Stereotactic Body Radiation Therapy Schedules for Medically Inoperable Patients With Stage I Peripheral Non-Small Cell Lung Cancer: NRG Oncology RTOG 0915 (NCCTG N0927).</a:t>
            </a:r>
            <a:r>
              <a:rPr lang="en-US" sz="1350" dirty="0" err="1"/>
              <a:t>Int</a:t>
            </a:r>
            <a:r>
              <a:rPr lang="en-US" sz="1350" dirty="0"/>
              <a:t> J </a:t>
            </a:r>
            <a:r>
              <a:rPr lang="en-US" sz="1350" dirty="0" err="1"/>
              <a:t>Radiat</a:t>
            </a:r>
            <a:r>
              <a:rPr lang="en-US" sz="1350" dirty="0"/>
              <a:t> </a:t>
            </a:r>
            <a:r>
              <a:rPr lang="en-US" sz="1350" dirty="0" err="1"/>
              <a:t>Oncol</a:t>
            </a:r>
            <a:r>
              <a:rPr lang="en-US" sz="1350" dirty="0"/>
              <a:t> </a:t>
            </a:r>
            <a:r>
              <a:rPr lang="en-US" sz="1350" dirty="0" err="1"/>
              <a:t>Biol</a:t>
            </a:r>
            <a:r>
              <a:rPr lang="en-US" sz="1350" dirty="0"/>
              <a:t> Phys. 2015 Nov 15;93(4):757-64.</a:t>
            </a:r>
          </a:p>
          <a:p>
            <a:pPr lvl="0">
              <a:buFont typeface="+mj-lt"/>
              <a:buAutoNum type="arabicPeriod"/>
            </a:pPr>
            <a:r>
              <a:rPr lang="en-US" sz="1350" dirty="0"/>
              <a:t>Ashworth AB, </a:t>
            </a:r>
            <a:r>
              <a:rPr lang="en-US" sz="1350" dirty="0" err="1"/>
              <a:t>Senan</a:t>
            </a:r>
            <a:r>
              <a:rPr lang="en-US" sz="1350" dirty="0"/>
              <a:t> S, Palma DA, et al. An individual patient data </a:t>
            </a:r>
            <a:r>
              <a:rPr lang="en-US" sz="1350" dirty="0" err="1"/>
              <a:t>metaanalysis</a:t>
            </a:r>
            <a:r>
              <a:rPr lang="en-US" sz="1350" dirty="0"/>
              <a:t> of outcomes and prognostic factors after treatment of </a:t>
            </a:r>
            <a:r>
              <a:rPr lang="en-US" sz="1350" dirty="0" err="1"/>
              <a:t>oligometastatic</a:t>
            </a:r>
            <a:r>
              <a:rPr lang="en-US" sz="1350" dirty="0"/>
              <a:t> non-small-cell lung </a:t>
            </a:r>
            <a:r>
              <a:rPr lang="en-US" sz="1350" dirty="0" err="1"/>
              <a:t>cancer.Clin</a:t>
            </a:r>
            <a:r>
              <a:rPr lang="en-US" sz="1350" dirty="0"/>
              <a:t> Lung Cancer. 2014 Sep;15(5):346-55.</a:t>
            </a:r>
          </a:p>
          <a:p>
            <a:pPr lvl="0">
              <a:buFont typeface="+mj-lt"/>
              <a:buAutoNum type="arabicPeriod"/>
            </a:pPr>
            <a:r>
              <a:rPr lang="en-US" sz="1350" dirty="0"/>
              <a:t>Timmerman R, Paulus R, Galvin J et al. Stereotactic body radiation therapy for inoperable early stage lung </a:t>
            </a:r>
            <a:r>
              <a:rPr lang="en-US" sz="1350" dirty="0" err="1"/>
              <a:t>cancer.JAMA</a:t>
            </a:r>
            <a:r>
              <a:rPr lang="en-US" sz="1350" dirty="0"/>
              <a:t>. 2010 Mar 17;303(11):1070-6.</a:t>
            </a:r>
          </a:p>
          <a:p>
            <a:pPr lvl="0">
              <a:buFont typeface="+mj-lt"/>
              <a:buAutoNum type="arabicPeriod"/>
            </a:pPr>
            <a:r>
              <a:rPr lang="en-US" sz="1350" dirty="0" err="1"/>
              <a:t>Albain</a:t>
            </a:r>
            <a:r>
              <a:rPr lang="en-US" sz="1350" dirty="0"/>
              <a:t> KS, Swann RS, </a:t>
            </a:r>
            <a:r>
              <a:rPr lang="en-US" sz="1350" dirty="0" err="1"/>
              <a:t>Rusch</a:t>
            </a:r>
            <a:r>
              <a:rPr lang="en-US" sz="1350" dirty="0"/>
              <a:t> VW, et al. Radiotherapy plus chemotherapy with or without surgical resection for stage III non-small-cell lung cancer: a phase III </a:t>
            </a:r>
            <a:r>
              <a:rPr lang="en-US" sz="1350" dirty="0" err="1"/>
              <a:t>randomised</a:t>
            </a:r>
            <a:r>
              <a:rPr lang="en-US" sz="1350" dirty="0"/>
              <a:t> controlled </a:t>
            </a:r>
            <a:r>
              <a:rPr lang="en-US" sz="1350" dirty="0" err="1"/>
              <a:t>trial.Lancet</a:t>
            </a:r>
            <a:r>
              <a:rPr lang="en-US" sz="1350" dirty="0"/>
              <a:t>. 2009 Aug 1;374(9687):379-86.</a:t>
            </a:r>
          </a:p>
          <a:p>
            <a:pPr lvl="0">
              <a:buFont typeface="+mj-lt"/>
              <a:buAutoNum type="arabicPeriod"/>
            </a:pPr>
            <a:r>
              <a:rPr lang="en-US" sz="1350" dirty="0"/>
              <a:t>van </a:t>
            </a:r>
            <a:r>
              <a:rPr lang="en-US" sz="1350" dirty="0" err="1"/>
              <a:t>Meerbeeck</a:t>
            </a:r>
            <a:r>
              <a:rPr lang="en-US" sz="1350" dirty="0"/>
              <a:t> JP, Kramer GW, Van </a:t>
            </a:r>
            <a:r>
              <a:rPr lang="en-US" sz="1350" dirty="0" err="1"/>
              <a:t>Schil</a:t>
            </a:r>
            <a:r>
              <a:rPr lang="en-US" sz="1350" dirty="0"/>
              <a:t> PE, et al. Randomized controlled trial of resection versus radiotherapy after induction chemotherapy in stage IIIA-N2 non-small-cell lung </a:t>
            </a:r>
            <a:r>
              <a:rPr lang="en-US" sz="1350" dirty="0" err="1"/>
              <a:t>cancer.J</a:t>
            </a:r>
            <a:r>
              <a:rPr lang="en-US" sz="1350" dirty="0"/>
              <a:t> Natl Cancer Inst. 2007 Mar 21;99(6):442-50.</a:t>
            </a:r>
          </a:p>
        </p:txBody>
      </p:sp>
    </p:spTree>
    <p:extLst>
      <p:ext uri="{BB962C8B-B14F-4D97-AF65-F5344CB8AC3E}">
        <p14:creationId xmlns:p14="http://schemas.microsoft.com/office/powerpoint/2010/main" val="4788644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latin typeface="Arial" panose="020B0604020202020204" pitchFamily="34" charset="0"/>
                <a:cs typeface="Arial" panose="020B0604020202020204" pitchFamily="34" charset="0"/>
              </a:rPr>
              <a:t>Questions?</a:t>
            </a:r>
          </a:p>
        </p:txBody>
      </p:sp>
      <p:pic>
        <p:nvPicPr>
          <p:cNvPr id="3" name="Picture 2"/>
          <p:cNvPicPr>
            <a:picLocks noChangeAspect="1"/>
          </p:cNvPicPr>
          <p:nvPr/>
        </p:nvPicPr>
        <p:blipFill>
          <a:blip r:embed="rId2"/>
          <a:stretch>
            <a:fillRect/>
          </a:stretch>
        </p:blipFill>
        <p:spPr>
          <a:xfrm>
            <a:off x="2480876" y="1564574"/>
            <a:ext cx="7230248" cy="4043362"/>
          </a:xfrm>
          <a:prstGeom prst="rect">
            <a:avLst/>
          </a:prstGeom>
        </p:spPr>
      </p:pic>
    </p:spTree>
    <p:extLst>
      <p:ext uri="{BB962C8B-B14F-4D97-AF65-F5344CB8AC3E}">
        <p14:creationId xmlns:p14="http://schemas.microsoft.com/office/powerpoint/2010/main" val="631173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5000" b="1" dirty="0"/>
              <a:t>Understanding Radiotherapy Techniques for Lung Cancer</a:t>
            </a:r>
          </a:p>
        </p:txBody>
      </p:sp>
    </p:spTree>
    <p:extLst>
      <p:ext uri="{BB962C8B-B14F-4D97-AF65-F5344CB8AC3E}">
        <p14:creationId xmlns:p14="http://schemas.microsoft.com/office/powerpoint/2010/main" val="3031397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normAutofit/>
          </a:bodyPr>
          <a:lstStyle/>
          <a:p>
            <a:r>
              <a:rPr lang="en-US" b="1" dirty="0">
                <a:solidFill>
                  <a:srgbClr val="002060"/>
                </a:solidFill>
                <a:ea typeface="Verdana" pitchFamily="34" charset="0"/>
                <a:cs typeface="Verdana" pitchFamily="34" charset="0"/>
              </a:rPr>
              <a:t>Conventional Fractionation Using 3-D CRT/IMRT</a:t>
            </a:r>
            <a:endParaRPr lang="en-US" dirty="0">
              <a:solidFill>
                <a:srgbClr val="002060"/>
              </a:solidFill>
            </a:endParaRPr>
          </a:p>
        </p:txBody>
      </p:sp>
      <p:sp>
        <p:nvSpPr>
          <p:cNvPr id="3" name="Content Placeholder 2"/>
          <p:cNvSpPr>
            <a:spLocks noGrp="1"/>
          </p:cNvSpPr>
          <p:nvPr>
            <p:ph idx="1"/>
          </p:nvPr>
        </p:nvSpPr>
        <p:spPr>
          <a:xfrm>
            <a:off x="682486" y="1133061"/>
            <a:ext cx="10827027" cy="3000789"/>
          </a:xfrm>
        </p:spPr>
        <p:txBody>
          <a:bodyPr>
            <a:normAutofit fontScale="92500" lnSpcReduction="20000"/>
          </a:bodyPr>
          <a:lstStyle/>
          <a:p>
            <a:pPr lvl="0"/>
            <a:r>
              <a:rPr lang="en-US" dirty="0"/>
              <a:t>For locally advanced NSCLC or SCLC</a:t>
            </a:r>
          </a:p>
          <a:p>
            <a:pPr lvl="1"/>
            <a:r>
              <a:rPr lang="en-US" dirty="0"/>
              <a:t>Larger target volumes encompassing primary tumor and involved nodes </a:t>
            </a:r>
          </a:p>
          <a:p>
            <a:r>
              <a:rPr lang="en-US" dirty="0"/>
              <a:t>Target often in close proximity to normal structures. Decrease toxicity by:</a:t>
            </a:r>
          </a:p>
          <a:p>
            <a:pPr lvl="1"/>
            <a:r>
              <a:rPr lang="en-US" dirty="0"/>
              <a:t>Using lower dose/fraction </a:t>
            </a:r>
            <a:r>
              <a:rPr lang="en-US" dirty="0">
                <a:sym typeface="Wingdings" panose="05000000000000000000" pitchFamily="2" charset="2"/>
              </a:rPr>
              <a:t> more </a:t>
            </a:r>
            <a:r>
              <a:rPr lang="en-US" dirty="0"/>
              <a:t>repair of normal tissue DNA damage</a:t>
            </a:r>
          </a:p>
          <a:p>
            <a:pPr lvl="2"/>
            <a:r>
              <a:rPr lang="en-US" dirty="0"/>
              <a:t>Typically 1.8-2.0 </a:t>
            </a:r>
            <a:r>
              <a:rPr lang="en-US" dirty="0" err="1"/>
              <a:t>Gy</a:t>
            </a:r>
            <a:r>
              <a:rPr lang="en-US" dirty="0"/>
              <a:t>/fraction in 30-35 fractions, to a total dose of 60-70Gy or 1.5 </a:t>
            </a:r>
            <a:r>
              <a:rPr lang="en-US" dirty="0" err="1"/>
              <a:t>Gy</a:t>
            </a:r>
            <a:r>
              <a:rPr lang="en-US" dirty="0"/>
              <a:t> twice daily to 45 </a:t>
            </a:r>
            <a:r>
              <a:rPr lang="en-US" dirty="0" err="1"/>
              <a:t>Gy</a:t>
            </a:r>
            <a:r>
              <a:rPr lang="en-US" dirty="0"/>
              <a:t> for limited stage SCLC</a:t>
            </a:r>
          </a:p>
          <a:p>
            <a:pPr lvl="1"/>
            <a:r>
              <a:rPr lang="en-US" dirty="0"/>
              <a:t>Using IMRT (or proton therapy) to shape dose away from normal organs </a:t>
            </a:r>
          </a:p>
          <a:p>
            <a:pPr lvl="2"/>
            <a:r>
              <a:rPr lang="en-US" dirty="0"/>
              <a:t>More “conformal” than 3-D CRT</a:t>
            </a:r>
          </a:p>
        </p:txBody>
      </p:sp>
      <p:pic>
        <p:nvPicPr>
          <p:cNvPr id="6" name="Picture 5"/>
          <p:cNvPicPr>
            <a:picLocks noChangeAspect="1"/>
          </p:cNvPicPr>
          <p:nvPr/>
        </p:nvPicPr>
        <p:blipFill>
          <a:blip r:embed="rId2"/>
          <a:stretch>
            <a:fillRect/>
          </a:stretch>
        </p:blipFill>
        <p:spPr>
          <a:xfrm>
            <a:off x="2819400" y="3916557"/>
            <a:ext cx="7224712" cy="2941443"/>
          </a:xfrm>
          <a:prstGeom prst="rect">
            <a:avLst/>
          </a:prstGeom>
        </p:spPr>
      </p:pic>
    </p:spTree>
    <p:extLst>
      <p:ext uri="{BB962C8B-B14F-4D97-AF65-F5344CB8AC3E}">
        <p14:creationId xmlns:p14="http://schemas.microsoft.com/office/powerpoint/2010/main" val="229436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718"/>
            <a:ext cx="12192000" cy="1367760"/>
          </a:xfrm>
        </p:spPr>
        <p:txBody>
          <a:bodyPr>
            <a:noAutofit/>
          </a:bodyPr>
          <a:lstStyle/>
          <a:p>
            <a:r>
              <a:rPr lang="en-US" b="1" dirty="0" err="1">
                <a:solidFill>
                  <a:srgbClr val="002060"/>
                </a:solidFill>
                <a:ea typeface="Verdana" panose="020B0604030504040204" pitchFamily="34" charset="0"/>
                <a:cs typeface="Verdana" panose="020B0604030504040204" pitchFamily="34" charset="0"/>
              </a:rPr>
              <a:t>Hypofractionation</a:t>
            </a:r>
            <a:r>
              <a:rPr lang="en-US" b="1" dirty="0">
                <a:solidFill>
                  <a:srgbClr val="002060"/>
                </a:solidFill>
                <a:ea typeface="Verdana" panose="020B0604030504040204" pitchFamily="34" charset="0"/>
                <a:cs typeface="Verdana" panose="020B0604030504040204" pitchFamily="34" charset="0"/>
              </a:rPr>
              <a:t> Using SBRT/SABR</a:t>
            </a:r>
            <a:endParaRPr lang="en-US" dirty="0">
              <a:solidFill>
                <a:srgbClr val="002060"/>
              </a:solidFill>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728870" y="1257825"/>
            <a:ext cx="10665035" cy="2628901"/>
          </a:xfrm>
        </p:spPr>
        <p:txBody>
          <a:bodyPr>
            <a:normAutofit lnSpcReduction="10000"/>
          </a:bodyPr>
          <a:lstStyle/>
          <a:p>
            <a:r>
              <a:rPr lang="en-US" dirty="0"/>
              <a:t>For early-stage NSCLC</a:t>
            </a:r>
          </a:p>
          <a:p>
            <a:pPr lvl="1"/>
            <a:r>
              <a:rPr lang="en-US" dirty="0"/>
              <a:t>Smaller target volume treated with highly conformal SBRT/SABR plan</a:t>
            </a:r>
          </a:p>
          <a:p>
            <a:endParaRPr lang="en-US" dirty="0"/>
          </a:p>
          <a:p>
            <a:r>
              <a:rPr lang="en-US" dirty="0"/>
              <a:t>Risk-adapted dosing based on tumor location</a:t>
            </a:r>
          </a:p>
          <a:p>
            <a:pPr lvl="1"/>
            <a:r>
              <a:rPr lang="en-US" dirty="0"/>
              <a:t>Typically 10-18Gy/fraction in 3-5 fractions (total dose 48-54 </a:t>
            </a:r>
            <a:r>
              <a:rPr lang="en-US" dirty="0" err="1"/>
              <a:t>Gy</a:t>
            </a:r>
            <a:r>
              <a:rPr lang="en-US" dirty="0"/>
              <a:t>)</a:t>
            </a:r>
          </a:p>
          <a:p>
            <a:pPr lvl="1"/>
            <a:r>
              <a:rPr lang="en-US" dirty="0"/>
              <a:t>Ideally achieve Biologically Effective Dose (BED) &gt; 100 </a:t>
            </a:r>
            <a:r>
              <a:rPr lang="en-US" dirty="0" err="1"/>
              <a:t>Gy</a:t>
            </a: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6687786" y="3886726"/>
            <a:ext cx="3719731" cy="2830100"/>
          </a:xfrm>
          <a:prstGeom prst="rect">
            <a:avLst/>
          </a:prstGeom>
          <a:noFill/>
          <a:ln w="9525">
            <a:noFill/>
            <a:miter lim="800000"/>
            <a:headEnd/>
            <a:tailEnd/>
          </a:ln>
        </p:spPr>
      </p:pic>
      <p:pic>
        <p:nvPicPr>
          <p:cNvPr id="6" name="Picture 5"/>
          <p:cNvPicPr>
            <a:picLocks noChangeAspect="1"/>
          </p:cNvPicPr>
          <p:nvPr/>
        </p:nvPicPr>
        <p:blipFill>
          <a:blip r:embed="rId3"/>
          <a:stretch>
            <a:fillRect/>
          </a:stretch>
        </p:blipFill>
        <p:spPr>
          <a:xfrm>
            <a:off x="1728788" y="3886726"/>
            <a:ext cx="4367212" cy="2807897"/>
          </a:xfrm>
          <a:prstGeom prst="rect">
            <a:avLst/>
          </a:prstGeom>
        </p:spPr>
      </p:pic>
    </p:spTree>
    <p:extLst>
      <p:ext uri="{BB962C8B-B14F-4D97-AF65-F5344CB8AC3E}">
        <p14:creationId xmlns:p14="http://schemas.microsoft.com/office/powerpoint/2010/main" val="3721035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12192000" cy="1143000"/>
          </a:xfrm>
        </p:spPr>
        <p:txBody>
          <a:bodyPr>
            <a:noAutofit/>
          </a:bodyPr>
          <a:lstStyle/>
          <a:p>
            <a:r>
              <a:rPr lang="en-US" b="1" dirty="0">
                <a:solidFill>
                  <a:srgbClr val="002060"/>
                </a:solidFill>
                <a:ea typeface="Verdana" pitchFamily="34" charset="0"/>
                <a:cs typeface="Verdana" pitchFamily="34" charset="0"/>
              </a:rPr>
              <a:t>Comparing 3-D CRT/IMRT to SBRT/SABR</a:t>
            </a:r>
          </a:p>
        </p:txBody>
      </p:sp>
      <p:graphicFrame>
        <p:nvGraphicFramePr>
          <p:cNvPr id="5" name="Table 4"/>
          <p:cNvGraphicFramePr>
            <a:graphicFrameLocks noGrp="1"/>
          </p:cNvGraphicFramePr>
          <p:nvPr>
            <p:extLst>
              <p:ext uri="{D42A27DB-BD31-4B8C-83A1-F6EECF244321}">
                <p14:modId xmlns:p14="http://schemas.microsoft.com/office/powerpoint/2010/main" val="3472121107"/>
              </p:ext>
            </p:extLst>
          </p:nvPr>
        </p:nvGraphicFramePr>
        <p:xfrm>
          <a:off x="365937" y="1374776"/>
          <a:ext cx="11460125" cy="5248844"/>
        </p:xfrm>
        <a:graphic>
          <a:graphicData uri="http://schemas.openxmlformats.org/drawingml/2006/table">
            <a:tbl>
              <a:tblPr firstRow="1" firstCol="1" bandRow="1">
                <a:tableStyleId>{00A15C55-8517-42AA-B614-E9B94910E393}</a:tableStyleId>
              </a:tblPr>
              <a:tblGrid>
                <a:gridCol w="3693848">
                  <a:extLst>
                    <a:ext uri="{9D8B030D-6E8A-4147-A177-3AD203B41FA5}">
                      <a16:colId xmlns:a16="http://schemas.microsoft.com/office/drawing/2014/main" val="20000"/>
                    </a:ext>
                  </a:extLst>
                </a:gridCol>
                <a:gridCol w="4304856">
                  <a:extLst>
                    <a:ext uri="{9D8B030D-6E8A-4147-A177-3AD203B41FA5}">
                      <a16:colId xmlns:a16="http://schemas.microsoft.com/office/drawing/2014/main" val="20001"/>
                    </a:ext>
                  </a:extLst>
                </a:gridCol>
                <a:gridCol w="3461421">
                  <a:extLst>
                    <a:ext uri="{9D8B030D-6E8A-4147-A177-3AD203B41FA5}">
                      <a16:colId xmlns:a16="http://schemas.microsoft.com/office/drawing/2014/main" val="20002"/>
                    </a:ext>
                  </a:extLst>
                </a:gridCol>
              </a:tblGrid>
              <a:tr h="435332">
                <a:tc>
                  <a:txBody>
                    <a:bodyPr/>
                    <a:lstStyle/>
                    <a:p>
                      <a:endParaRPr lang="en-US" sz="2200" dirty="0"/>
                    </a:p>
                  </a:txBody>
                  <a:tcPr>
                    <a:solidFill>
                      <a:srgbClr val="002060"/>
                    </a:solidFill>
                  </a:tcPr>
                </a:tc>
                <a:tc>
                  <a:txBody>
                    <a:bodyPr/>
                    <a:lstStyle/>
                    <a:p>
                      <a:r>
                        <a:rPr lang="en-US" sz="2200" dirty="0"/>
                        <a:t>3DCRT/IMRT</a:t>
                      </a:r>
                    </a:p>
                  </a:txBody>
                  <a:tcPr>
                    <a:solidFill>
                      <a:srgbClr val="002060"/>
                    </a:solidFill>
                  </a:tcPr>
                </a:tc>
                <a:tc>
                  <a:txBody>
                    <a:bodyPr/>
                    <a:lstStyle/>
                    <a:p>
                      <a:r>
                        <a:rPr lang="en-US" sz="2200" dirty="0"/>
                        <a:t>SBRT/SABR</a:t>
                      </a:r>
                    </a:p>
                  </a:txBody>
                  <a:tcPr>
                    <a:solidFill>
                      <a:srgbClr val="002060"/>
                    </a:solidFill>
                  </a:tcPr>
                </a:tc>
                <a:extLst>
                  <a:ext uri="{0D108BD9-81ED-4DB2-BD59-A6C34878D82A}">
                    <a16:rowId xmlns:a16="http://schemas.microsoft.com/office/drawing/2014/main" val="10000"/>
                  </a:ext>
                </a:extLst>
              </a:tr>
              <a:tr h="1348299">
                <a:tc>
                  <a:txBody>
                    <a:bodyPr/>
                    <a:lstStyle/>
                    <a:p>
                      <a:r>
                        <a:rPr lang="en-US" sz="2200" dirty="0"/>
                        <a:t>Target Type</a:t>
                      </a:r>
                    </a:p>
                  </a:txBody>
                  <a:tcPr>
                    <a:solidFill>
                      <a:srgbClr val="002855"/>
                    </a:solidFill>
                  </a:tcPr>
                </a:tc>
                <a:tc>
                  <a:txBody>
                    <a:bodyPr/>
                    <a:lstStyle/>
                    <a:p>
                      <a:r>
                        <a:rPr lang="en-US" sz="2200" u="sng" dirty="0"/>
                        <a:t>&gt;</a:t>
                      </a:r>
                      <a:r>
                        <a:rPr lang="en-US" sz="2200" dirty="0"/>
                        <a:t>1 target (e.g., primary + nodes)</a:t>
                      </a:r>
                    </a:p>
                    <a:p>
                      <a:r>
                        <a:rPr lang="en-US" sz="2200" dirty="0"/>
                        <a:t>Any</a:t>
                      </a:r>
                      <a:r>
                        <a:rPr lang="en-US" sz="2200" baseline="0" dirty="0"/>
                        <a:t> size</a:t>
                      </a:r>
                    </a:p>
                    <a:p>
                      <a:r>
                        <a:rPr lang="en-US" sz="2200" baseline="0" dirty="0"/>
                        <a:t>Close proximity to (or overlapping) critical organs</a:t>
                      </a:r>
                      <a:endParaRPr lang="en-US" sz="2200" dirty="0"/>
                    </a:p>
                  </a:txBody>
                  <a:tcPr/>
                </a:tc>
                <a:tc>
                  <a:txBody>
                    <a:bodyPr/>
                    <a:lstStyle/>
                    <a:p>
                      <a:r>
                        <a:rPr lang="en-US" sz="2200" dirty="0"/>
                        <a:t>Single well-defined target</a:t>
                      </a:r>
                    </a:p>
                    <a:p>
                      <a:r>
                        <a:rPr lang="en-US" sz="2200" dirty="0"/>
                        <a:t>Small-medium size</a:t>
                      </a:r>
                    </a:p>
                    <a:p>
                      <a:r>
                        <a:rPr lang="en-US" sz="2200" dirty="0"/>
                        <a:t>Sufficient</a:t>
                      </a:r>
                      <a:r>
                        <a:rPr lang="en-US" sz="2200" baseline="0" dirty="0"/>
                        <a:t> distance from critical organs</a:t>
                      </a:r>
                      <a:endParaRPr lang="en-US" sz="2200" dirty="0"/>
                    </a:p>
                  </a:txBody>
                  <a:tcPr/>
                </a:tc>
                <a:extLst>
                  <a:ext uri="{0D108BD9-81ED-4DB2-BD59-A6C34878D82A}">
                    <a16:rowId xmlns:a16="http://schemas.microsoft.com/office/drawing/2014/main" val="10001"/>
                  </a:ext>
                </a:extLst>
              </a:tr>
              <a:tr h="401621">
                <a:tc>
                  <a:txBody>
                    <a:bodyPr/>
                    <a:lstStyle/>
                    <a:p>
                      <a:r>
                        <a:rPr lang="en-US" sz="2200" dirty="0"/>
                        <a:t>Dose/Fraction</a:t>
                      </a:r>
                    </a:p>
                  </a:txBody>
                  <a:tcPr>
                    <a:solidFill>
                      <a:srgbClr val="002855"/>
                    </a:solidFill>
                  </a:tcPr>
                </a:tc>
                <a:tc>
                  <a:txBody>
                    <a:bodyPr/>
                    <a:lstStyle/>
                    <a:p>
                      <a:r>
                        <a:rPr lang="en-US" sz="2200" dirty="0"/>
                        <a:t>Low</a:t>
                      </a:r>
                    </a:p>
                  </a:txBody>
                  <a:tcPr/>
                </a:tc>
                <a:tc>
                  <a:txBody>
                    <a:bodyPr/>
                    <a:lstStyle/>
                    <a:p>
                      <a:r>
                        <a:rPr lang="en-US" sz="2200" dirty="0"/>
                        <a:t>High</a:t>
                      </a:r>
                    </a:p>
                  </a:txBody>
                  <a:tcPr/>
                </a:tc>
                <a:extLst>
                  <a:ext uri="{0D108BD9-81ED-4DB2-BD59-A6C34878D82A}">
                    <a16:rowId xmlns:a16="http://schemas.microsoft.com/office/drawing/2014/main" val="940518172"/>
                  </a:ext>
                </a:extLst>
              </a:tr>
              <a:tr h="441378">
                <a:tc>
                  <a:txBody>
                    <a:bodyPr/>
                    <a:lstStyle/>
                    <a:p>
                      <a:r>
                        <a:rPr lang="en-US" sz="2200" dirty="0"/>
                        <a:t># Fractions</a:t>
                      </a:r>
                    </a:p>
                  </a:txBody>
                  <a:tcPr>
                    <a:solidFill>
                      <a:srgbClr val="002855"/>
                    </a:solidFill>
                  </a:tcPr>
                </a:tc>
                <a:tc>
                  <a:txBody>
                    <a:bodyPr/>
                    <a:lstStyle/>
                    <a:p>
                      <a:r>
                        <a:rPr lang="en-US" sz="2200" dirty="0"/>
                        <a:t>30-35</a:t>
                      </a:r>
                    </a:p>
                  </a:txBody>
                  <a:tcPr/>
                </a:tc>
                <a:tc>
                  <a:txBody>
                    <a:bodyPr/>
                    <a:lstStyle/>
                    <a:p>
                      <a:r>
                        <a:rPr lang="en-US" sz="2200" dirty="0"/>
                        <a:t>1-5</a:t>
                      </a:r>
                    </a:p>
                  </a:txBody>
                  <a:tcPr/>
                </a:tc>
                <a:extLst>
                  <a:ext uri="{0D108BD9-81ED-4DB2-BD59-A6C34878D82A}">
                    <a16:rowId xmlns:a16="http://schemas.microsoft.com/office/drawing/2014/main" val="10002"/>
                  </a:ext>
                </a:extLst>
              </a:tr>
              <a:tr h="401621">
                <a:tc>
                  <a:txBody>
                    <a:bodyPr/>
                    <a:lstStyle/>
                    <a:p>
                      <a:r>
                        <a:rPr lang="en-US" sz="2200" dirty="0"/>
                        <a:t>Biologically</a:t>
                      </a:r>
                      <a:r>
                        <a:rPr lang="en-US" sz="2200" baseline="0" dirty="0"/>
                        <a:t> </a:t>
                      </a:r>
                      <a:r>
                        <a:rPr lang="en-US" sz="2200" dirty="0"/>
                        <a:t>Effective Dose</a:t>
                      </a:r>
                    </a:p>
                  </a:txBody>
                  <a:tcPr>
                    <a:solidFill>
                      <a:srgbClr val="002855"/>
                    </a:solidFill>
                  </a:tcPr>
                </a:tc>
                <a:tc>
                  <a:txBody>
                    <a:bodyPr/>
                    <a:lstStyle/>
                    <a:p>
                      <a:r>
                        <a:rPr lang="en-US" sz="2200" dirty="0"/>
                        <a:t>70-90 </a:t>
                      </a:r>
                      <a:r>
                        <a:rPr lang="en-US" sz="2200" dirty="0" err="1"/>
                        <a:t>Gy</a:t>
                      </a:r>
                      <a:endParaRPr lang="en-US" sz="2200" dirty="0"/>
                    </a:p>
                  </a:txBody>
                  <a:tcPr/>
                </a:tc>
                <a:tc>
                  <a:txBody>
                    <a:bodyPr/>
                    <a:lstStyle/>
                    <a:p>
                      <a:r>
                        <a:rPr lang="en-US" sz="2200" dirty="0"/>
                        <a:t> </a:t>
                      </a:r>
                      <a:r>
                        <a:rPr lang="en-US" sz="2200" u="sng" dirty="0"/>
                        <a:t>&gt;</a:t>
                      </a:r>
                      <a:r>
                        <a:rPr lang="en-US" sz="2200" dirty="0"/>
                        <a:t> 100 </a:t>
                      </a:r>
                      <a:r>
                        <a:rPr lang="en-US" sz="2200" dirty="0" err="1"/>
                        <a:t>Gy</a:t>
                      </a:r>
                      <a:endParaRPr lang="en-US" sz="2200" dirty="0"/>
                    </a:p>
                  </a:txBody>
                  <a:tcPr/>
                </a:tc>
                <a:extLst>
                  <a:ext uri="{0D108BD9-81ED-4DB2-BD59-A6C34878D82A}">
                    <a16:rowId xmlns:a16="http://schemas.microsoft.com/office/drawing/2014/main" val="10003"/>
                  </a:ext>
                </a:extLst>
              </a:tr>
              <a:tr h="441378">
                <a:tc>
                  <a:txBody>
                    <a:bodyPr/>
                    <a:lstStyle/>
                    <a:p>
                      <a:r>
                        <a:rPr lang="en-US" sz="2200" dirty="0"/>
                        <a:t>Dose Conformity</a:t>
                      </a:r>
                    </a:p>
                  </a:txBody>
                  <a:tcPr>
                    <a:solidFill>
                      <a:srgbClr val="002855"/>
                    </a:solidFill>
                  </a:tcPr>
                </a:tc>
                <a:tc>
                  <a:txBody>
                    <a:bodyPr/>
                    <a:lstStyle/>
                    <a:p>
                      <a:r>
                        <a:rPr lang="en-US" sz="2200" dirty="0"/>
                        <a:t>Moderate</a:t>
                      </a:r>
                      <a:r>
                        <a:rPr lang="en-US" sz="2200" baseline="0" dirty="0"/>
                        <a:t> - High</a:t>
                      </a:r>
                      <a:endParaRPr lang="en-US" sz="2200" dirty="0"/>
                    </a:p>
                  </a:txBody>
                  <a:tcPr/>
                </a:tc>
                <a:tc>
                  <a:txBody>
                    <a:bodyPr/>
                    <a:lstStyle/>
                    <a:p>
                      <a:r>
                        <a:rPr lang="en-US" sz="2200" dirty="0"/>
                        <a:t>Very</a:t>
                      </a:r>
                      <a:r>
                        <a:rPr lang="en-US" sz="2200" baseline="0" dirty="0"/>
                        <a:t> High</a:t>
                      </a:r>
                      <a:endParaRPr lang="en-US" sz="2200" dirty="0"/>
                    </a:p>
                  </a:txBody>
                  <a:tcPr/>
                </a:tc>
                <a:extLst>
                  <a:ext uri="{0D108BD9-81ED-4DB2-BD59-A6C34878D82A}">
                    <a16:rowId xmlns:a16="http://schemas.microsoft.com/office/drawing/2014/main" val="10004"/>
                  </a:ext>
                </a:extLst>
              </a:tr>
              <a:tr h="441378">
                <a:tc>
                  <a:txBody>
                    <a:bodyPr/>
                    <a:lstStyle/>
                    <a:p>
                      <a:r>
                        <a:rPr lang="en-US" sz="2200" dirty="0" err="1"/>
                        <a:t>Immobolization</a:t>
                      </a:r>
                      <a:endParaRPr lang="en-US" sz="2200" dirty="0"/>
                    </a:p>
                  </a:txBody>
                  <a:tcPr>
                    <a:solidFill>
                      <a:srgbClr val="002855"/>
                    </a:solidFill>
                  </a:tcPr>
                </a:tc>
                <a:tc>
                  <a:txBody>
                    <a:bodyPr/>
                    <a:lstStyle/>
                    <a:p>
                      <a:r>
                        <a:rPr lang="en-US" sz="2200" dirty="0"/>
                        <a:t>Secure</a:t>
                      </a:r>
                    </a:p>
                  </a:txBody>
                  <a:tcPr/>
                </a:tc>
                <a:tc>
                  <a:txBody>
                    <a:bodyPr/>
                    <a:lstStyle/>
                    <a:p>
                      <a:r>
                        <a:rPr lang="en-US" sz="2200" dirty="0"/>
                        <a:t>Very Secure</a:t>
                      </a:r>
                    </a:p>
                  </a:txBody>
                  <a:tcPr/>
                </a:tc>
                <a:extLst>
                  <a:ext uri="{0D108BD9-81ED-4DB2-BD59-A6C34878D82A}">
                    <a16:rowId xmlns:a16="http://schemas.microsoft.com/office/drawing/2014/main" val="10005"/>
                  </a:ext>
                </a:extLst>
              </a:tr>
              <a:tr h="717180">
                <a:tc>
                  <a:txBody>
                    <a:bodyPr/>
                    <a:lstStyle/>
                    <a:p>
                      <a:r>
                        <a:rPr lang="en-US" sz="2200" dirty="0"/>
                        <a:t>Image-Guidance</a:t>
                      </a:r>
                    </a:p>
                  </a:txBody>
                  <a:tcPr>
                    <a:solidFill>
                      <a:srgbClr val="00285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a:t>Should</a:t>
                      </a:r>
                      <a:r>
                        <a:rPr lang="en-US" sz="2200" baseline="0" dirty="0"/>
                        <a:t> be performed daily, especially IMRT/PT</a:t>
                      </a:r>
                      <a:endParaRPr lang="en-US" sz="2200" dirty="0"/>
                    </a:p>
                  </a:txBody>
                  <a:tcPr/>
                </a:tc>
                <a:tc>
                  <a:txBody>
                    <a:bodyPr/>
                    <a:lstStyle/>
                    <a:p>
                      <a:r>
                        <a:rPr lang="en-US" sz="2200" dirty="0"/>
                        <a:t>Required Daily</a:t>
                      </a:r>
                    </a:p>
                  </a:txBody>
                  <a:tcPr/>
                </a:tc>
                <a:extLst>
                  <a:ext uri="{0D108BD9-81ED-4DB2-BD59-A6C34878D82A}">
                    <a16:rowId xmlns:a16="http://schemas.microsoft.com/office/drawing/2014/main" val="10006"/>
                  </a:ext>
                </a:extLst>
              </a:tr>
              <a:tr h="441378">
                <a:tc>
                  <a:txBody>
                    <a:bodyPr/>
                    <a:lstStyle/>
                    <a:p>
                      <a:r>
                        <a:rPr lang="en-US" sz="2200" dirty="0"/>
                        <a:t>5 Year Local/Lobar Control</a:t>
                      </a:r>
                    </a:p>
                  </a:txBody>
                  <a:tcPr>
                    <a:solidFill>
                      <a:srgbClr val="002855"/>
                    </a:solidFill>
                  </a:tcPr>
                </a:tc>
                <a:tc>
                  <a:txBody>
                    <a:bodyPr/>
                    <a:lstStyle/>
                    <a:p>
                      <a:r>
                        <a:rPr lang="en-US" sz="2200" dirty="0"/>
                        <a:t>50-75%</a:t>
                      </a:r>
                    </a:p>
                  </a:txBody>
                  <a:tcPr/>
                </a:tc>
                <a:tc>
                  <a:txBody>
                    <a:bodyPr/>
                    <a:lstStyle/>
                    <a:p>
                      <a:r>
                        <a:rPr lang="en-US" sz="2200" dirty="0"/>
                        <a:t>85-95%</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226712638"/>
      </p:ext>
    </p:extLst>
  </p:cSld>
  <p:clrMapOvr>
    <a:masterClrMapping/>
  </p:clrMapOvr>
</p:sld>
</file>

<file path=ppt/theme/theme1.xml><?xml version="1.0" encoding="utf-8"?>
<a:theme xmlns:a="http://schemas.openxmlformats.org/drawingml/2006/main" name="Custom Design">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ueBGWhiteFoot_Logo">
  <a:themeElements>
    <a:clrScheme name="Custom 1">
      <a:dk1>
        <a:sysClr val="windowText" lastClr="000000"/>
      </a:dk1>
      <a:lt1>
        <a:sysClr val="window" lastClr="FFFFFF"/>
      </a:lt1>
      <a:dk2>
        <a:srgbClr val="041F93"/>
      </a:dk2>
      <a:lt2>
        <a:srgbClr val="E29A09"/>
      </a:lt2>
      <a:accent1>
        <a:srgbClr val="CA262A"/>
      </a:accent1>
      <a:accent2>
        <a:srgbClr val="DE7422"/>
      </a:accent2>
      <a:accent3>
        <a:srgbClr val="007680"/>
      </a:accent3>
      <a:accent4>
        <a:srgbClr val="0078AB"/>
      </a:accent4>
      <a:accent5>
        <a:srgbClr val="527F33"/>
      </a:accent5>
      <a:accent6>
        <a:srgbClr val="D2C99F"/>
      </a:accent6>
      <a:hlink>
        <a:srgbClr val="041F93"/>
      </a:hlink>
      <a:folHlink>
        <a:srgbClr val="041F9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VUCancerPPT-Templates-2016.pptx" id="{1C6C54D3-A87B-4B59-A61F-DA8772FFFE5F}" vid="{96E276A2-3132-46F1-8AD9-D0CD6F6BDE7B}"/>
    </a:ext>
  </a:extLst>
</a:theme>
</file>

<file path=ppt/theme/theme3.xml><?xml version="1.0" encoding="utf-8"?>
<a:theme xmlns:a="http://schemas.openxmlformats.org/drawingml/2006/main" name="GreyBGBlueFoot_Logo">
  <a:themeElements>
    <a:clrScheme name="Custom 1">
      <a:dk1>
        <a:sysClr val="windowText" lastClr="000000"/>
      </a:dk1>
      <a:lt1>
        <a:sysClr val="window" lastClr="FFFFFF"/>
      </a:lt1>
      <a:dk2>
        <a:srgbClr val="041F93"/>
      </a:dk2>
      <a:lt2>
        <a:srgbClr val="E29A09"/>
      </a:lt2>
      <a:accent1>
        <a:srgbClr val="CA262A"/>
      </a:accent1>
      <a:accent2>
        <a:srgbClr val="DE7422"/>
      </a:accent2>
      <a:accent3>
        <a:srgbClr val="007680"/>
      </a:accent3>
      <a:accent4>
        <a:srgbClr val="0078AB"/>
      </a:accent4>
      <a:accent5>
        <a:srgbClr val="527F33"/>
      </a:accent5>
      <a:accent6>
        <a:srgbClr val="D2C99F"/>
      </a:accent6>
      <a:hlink>
        <a:srgbClr val="041F93"/>
      </a:hlink>
      <a:folHlink>
        <a:srgbClr val="041F9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VUCancerPPT-Templates-2016.pptx" id="{1C6C54D3-A87B-4B59-A61F-DA8772FFFE5F}" vid="{CF00D1BB-3CCF-48ED-9125-4825F6116F2A}"/>
    </a:ext>
  </a:extLst>
</a:theme>
</file>

<file path=ppt/theme/theme4.xml><?xml version="1.0" encoding="utf-8"?>
<a:theme xmlns:a="http://schemas.openxmlformats.org/drawingml/2006/main" name="WhiteBGBlueFoot_Logo">
  <a:themeElements>
    <a:clrScheme name="Custom 1">
      <a:dk1>
        <a:sysClr val="windowText" lastClr="000000"/>
      </a:dk1>
      <a:lt1>
        <a:sysClr val="window" lastClr="FFFFFF"/>
      </a:lt1>
      <a:dk2>
        <a:srgbClr val="041F93"/>
      </a:dk2>
      <a:lt2>
        <a:srgbClr val="E29A09"/>
      </a:lt2>
      <a:accent1>
        <a:srgbClr val="CA262A"/>
      </a:accent1>
      <a:accent2>
        <a:srgbClr val="DE7422"/>
      </a:accent2>
      <a:accent3>
        <a:srgbClr val="007680"/>
      </a:accent3>
      <a:accent4>
        <a:srgbClr val="0078AB"/>
      </a:accent4>
      <a:accent5>
        <a:srgbClr val="527F33"/>
      </a:accent5>
      <a:accent6>
        <a:srgbClr val="D2C99F"/>
      </a:accent6>
      <a:hlink>
        <a:srgbClr val="041F93"/>
      </a:hlink>
      <a:folHlink>
        <a:srgbClr val="041F9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VUCancerPPT-Templates-2016.pptx" id="{1C6C54D3-A87B-4B59-A61F-DA8772FFFE5F}" vid="{BCECCE27-9F75-452C-B851-753A1A557157}"/>
    </a:ext>
  </a:extLst>
</a:theme>
</file>

<file path=ppt/theme/theme5.xml><?xml version="1.0" encoding="utf-8"?>
<a:theme xmlns:a="http://schemas.openxmlformats.org/drawingml/2006/main" name="AllBlackforChart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VUCancerPPT-Templates-2016.pptx" id="{1C6C54D3-A87B-4B59-A61F-DA8772FFFE5F}" vid="{59D830A3-7C45-4C8B-A649-C6997B517B92}"/>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4217</TotalTime>
  <Words>5065</Words>
  <Application>Microsoft Office PowerPoint</Application>
  <PresentationFormat>Widescreen</PresentationFormat>
  <Paragraphs>660</Paragraphs>
  <Slides>58</Slides>
  <Notes>35</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58</vt:i4>
      </vt:variant>
    </vt:vector>
  </HeadingPairs>
  <TitlesOfParts>
    <vt:vector size="70" baseType="lpstr">
      <vt:lpstr>Arial</vt:lpstr>
      <vt:lpstr>Arial (Body)</vt:lpstr>
      <vt:lpstr>Arial (Headings)</vt:lpstr>
      <vt:lpstr>Calibri</vt:lpstr>
      <vt:lpstr>Times New Roman</vt:lpstr>
      <vt:lpstr>Verdana</vt:lpstr>
      <vt:lpstr>Wingdings</vt:lpstr>
      <vt:lpstr>Custom Design</vt:lpstr>
      <vt:lpstr>BlueBGWhiteFoot_Logo</vt:lpstr>
      <vt:lpstr>GreyBGBlueFoot_Logo</vt:lpstr>
      <vt:lpstr>WhiteBGBlueFoot_Logo</vt:lpstr>
      <vt:lpstr>AllBlackforCharts</vt:lpstr>
      <vt:lpstr>Instructions for Use of These Slides</vt:lpstr>
      <vt:lpstr>Radiation Therapy As A Component of Multidisciplinary Lung Cancer Management</vt:lpstr>
      <vt:lpstr>Learning Objectives</vt:lpstr>
      <vt:lpstr>The Story of Lung Cancer</vt:lpstr>
      <vt:lpstr>Treatment Modalities</vt:lpstr>
      <vt:lpstr>Understanding Radiotherapy Techniques for Lung Cancer</vt:lpstr>
      <vt:lpstr>Conventional Fractionation Using 3-D CRT/IMRT</vt:lpstr>
      <vt:lpstr>Hypofractionation Using SBRT/SABR</vt:lpstr>
      <vt:lpstr>Comparing 3-D CRT/IMRT to SBRT/SABR</vt:lpstr>
      <vt:lpstr>Characterizing Tumor Motion with a 4-D CT</vt:lpstr>
      <vt:lpstr>Respiratory Motion Management</vt:lpstr>
      <vt:lpstr>Radiotherapy Toxicity</vt:lpstr>
      <vt:lpstr>Potential SBRT Toxicity Depends on Tumor Site</vt:lpstr>
      <vt:lpstr>3-D CRT/IMRT Toxicity</vt:lpstr>
      <vt:lpstr>Radiation Pneumonitis</vt:lpstr>
      <vt:lpstr>Late Radiation Toxicity</vt:lpstr>
      <vt:lpstr>Understanding RT Dose and Risk</vt:lpstr>
      <vt:lpstr>Management of NSCLC</vt:lpstr>
      <vt:lpstr>AJCC 8th Edition Staging</vt:lpstr>
      <vt:lpstr>AJCC 8th Edition Staging</vt:lpstr>
      <vt:lpstr>Lung Cancer Incidence and Prognosis</vt:lpstr>
      <vt:lpstr>What Do NCCN Guidelines Have to Say?</vt:lpstr>
      <vt:lpstr>Early-Stage Node-Negative NSCLC</vt:lpstr>
      <vt:lpstr>Basic Principles of Surgical Selection</vt:lpstr>
      <vt:lpstr>Outcomes of SBRT for Early Stage NSCLC</vt:lpstr>
      <vt:lpstr>How Does SBRT Compare to Surgery?</vt:lpstr>
      <vt:lpstr>Hilar LN Positive (cT1-4N1M0) NSCLC</vt:lpstr>
      <vt:lpstr>Mediastinal LN Positive (cT1-4N2M0) NSCLC</vt:lpstr>
      <vt:lpstr>Factors Favoring Use of Surgery in N2 Patients</vt:lpstr>
      <vt:lpstr>Randomized Data Evaluating Surgery for IIIA NSCLC</vt:lpstr>
      <vt:lpstr>Randomized Data Evaluating Surgery for IIIA NSCLC</vt:lpstr>
      <vt:lpstr>The Future…Immunotherapy May Change Our Approach to Locoregional Management Too </vt:lpstr>
      <vt:lpstr>Post-Operative Therapy</vt:lpstr>
      <vt:lpstr>How to Add Chemo to Definitive RT</vt:lpstr>
      <vt:lpstr>What Type of Chemotherapy is Used?</vt:lpstr>
      <vt:lpstr>Reirradiation of the Thorax</vt:lpstr>
      <vt:lpstr>Survivorship Care</vt:lpstr>
      <vt:lpstr>What Is Patient-Centered Care?</vt:lpstr>
      <vt:lpstr>Patient-Centered Care In Oncology</vt:lpstr>
      <vt:lpstr>Management of Stage IV NSCLC </vt:lpstr>
      <vt:lpstr>Palliative Radiation For Symptom Relief</vt:lpstr>
      <vt:lpstr>Case Presentation</vt:lpstr>
      <vt:lpstr>Case Presentation</vt:lpstr>
      <vt:lpstr>Is all metastatic disease the same?</vt:lpstr>
      <vt:lpstr>Meta-Analysis of Outcomes of Oligometastatic NSCLC</vt:lpstr>
      <vt:lpstr>UT Southwestern Randomized Phase II Trial</vt:lpstr>
      <vt:lpstr>Multi-Institutional Randomized Phase II Trial</vt:lpstr>
      <vt:lpstr>SABR-COMET Randomized Phase II Trial</vt:lpstr>
      <vt:lpstr>NCCN Guidelines (v1.2020) for Metastatic Disease</vt:lpstr>
      <vt:lpstr>Targeted Therapies</vt:lpstr>
      <vt:lpstr>Management of  Small Cell Lung Cancer</vt:lpstr>
      <vt:lpstr>Small Cell Lung Cancer</vt:lpstr>
      <vt:lpstr>Limited Stage SCLC</vt:lpstr>
      <vt:lpstr>Extensive Stage SCLC</vt:lpstr>
      <vt:lpstr>The Future…A Few Examples of  Active Clinical Trials in Lung Cancer</vt:lpstr>
      <vt:lpstr>Take-Home Points</vt:lpstr>
      <vt:lpstr>References</vt:lpstr>
      <vt:lpstr>Questions?</vt:lpstr>
    </vt:vector>
  </TitlesOfParts>
  <Company>WVU Health Sciences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Acciavatti, Lori</dc:creator>
  <cp:lastModifiedBy>Beth Bukata</cp:lastModifiedBy>
  <cp:revision>262</cp:revision>
  <dcterms:created xsi:type="dcterms:W3CDTF">2017-11-01T13:02:05Z</dcterms:created>
  <dcterms:modified xsi:type="dcterms:W3CDTF">2020-04-23T14:11:08Z</dcterms:modified>
</cp:coreProperties>
</file>