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366" r:id="rId5"/>
    <p:sldId id="501" r:id="rId6"/>
    <p:sldId id="367" r:id="rId7"/>
    <p:sldId id="361" r:id="rId8"/>
    <p:sldId id="503" r:id="rId9"/>
    <p:sldId id="376" r:id="rId10"/>
    <p:sldId id="512" r:id="rId11"/>
    <p:sldId id="377" r:id="rId12"/>
    <p:sldId id="292" r:id="rId13"/>
    <p:sldId id="288" r:id="rId14"/>
    <p:sldId id="365" r:id="rId15"/>
    <p:sldId id="378" r:id="rId16"/>
    <p:sldId id="504" r:id="rId17"/>
    <p:sldId id="516" r:id="rId18"/>
    <p:sldId id="513" r:id="rId19"/>
    <p:sldId id="509" r:id="rId20"/>
    <p:sldId id="517" r:id="rId21"/>
    <p:sldId id="518" r:id="rId22"/>
    <p:sldId id="519" r:id="rId23"/>
    <p:sldId id="506" r:id="rId24"/>
    <p:sldId id="514" r:id="rId25"/>
    <p:sldId id="515" r:id="rId26"/>
    <p:sldId id="507" r:id="rId27"/>
    <p:sldId id="510" r:id="rId28"/>
    <p:sldId id="520" r:id="rId29"/>
    <p:sldId id="511" r:id="rId30"/>
    <p:sldId id="5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6" clrIdx="1">
    <p:extLst>
      <p:ext uri="{19B8F6BF-5375-455C-9EA6-DF929625EA0E}">
        <p15:presenceInfo xmlns:p15="http://schemas.microsoft.com/office/powerpoint/2012/main" userId="S::lisa.bradfield@astro.org::f1f5bbab-a088-4821-8232-ea577a7f53ba" providerId="AD"/>
      </p:ext>
    </p:extLst>
  </p:cmAuthor>
  <p:cmAuthor id="3" name="Lia M. Halasz" initials="LMH" lastIdx="7" clrIdx="2">
    <p:extLst>
      <p:ext uri="{19B8F6BF-5375-455C-9EA6-DF929625EA0E}">
        <p15:presenceInfo xmlns:p15="http://schemas.microsoft.com/office/powerpoint/2012/main" userId="S::lhalasz@uw.edu::7ef6cf5f-c811-4b20-ac8a-fe57cca504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BE60E-40BE-4BEA-B382-3B15CD99E791}" v="1" dt="2022-07-07T19:16:13.0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7/28/2022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rPr>
              <a:t>Note: ASTRO’s methodology allows for use of implementation remarks meant to convey clinically practical information that may enhance the interpretation and application of the recommendation. While each recommendation is graded according to recommendation strength and </a:t>
            </a:r>
            <a:r>
              <a:rPr lang="en-US" sz="1800" dirty="0" err="1">
                <a:effectLst/>
                <a:latin typeface="Calibri" panose="020F0502020204030204" pitchFamily="34" charset="0"/>
                <a:ea typeface="MS Mincho" panose="02020609040205080304" pitchFamily="49" charset="-128"/>
              </a:rPr>
              <a:t>QoE</a:t>
            </a:r>
            <a:r>
              <a:rPr lang="en-US" sz="1800" dirty="0">
                <a:effectLst/>
                <a:latin typeface="Calibri" panose="020F0502020204030204" pitchFamily="34" charset="0"/>
                <a:ea typeface="MS Mincho" panose="02020609040205080304" pitchFamily="49" charset="-128"/>
              </a:rPr>
              <a:t>, these grades should not be assumed to extend to the implementation remarks.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7/28/2022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article/S1879-8500(22)00144-8/fulltext#relatedArticl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1729978"/>
          </a:xfrm>
        </p:spPr>
        <p:txBody>
          <a:bodyPr>
            <a:noAutofit/>
          </a:bodyPr>
          <a:lstStyle/>
          <a:p>
            <a:r>
              <a:rPr lang="en-US" altLang="en-US" sz="3600" dirty="0">
                <a:solidFill>
                  <a:schemeClr val="tx2"/>
                </a:solidFill>
              </a:rPr>
              <a:t> </a:t>
            </a:r>
            <a:r>
              <a:rPr lang="en-US" altLang="en-US" sz="4000" b="1" dirty="0">
                <a:solidFill>
                  <a:schemeClr val="tx2"/>
                </a:solidFill>
              </a:rPr>
              <a:t>Radiation Therapy for IDH-Mutant Grade 2 and Grade 3 Diffuse Glioma:</a:t>
            </a:r>
            <a:br>
              <a:rPr lang="en-US" altLang="en-US" sz="4000" b="1" dirty="0">
                <a:solidFill>
                  <a:schemeClr val="tx2"/>
                </a:solidFill>
              </a:rPr>
            </a:br>
            <a:r>
              <a:rPr lang="en-US" altLang="en-US" sz="4000" b="1" dirty="0">
                <a:solidFill>
                  <a:schemeClr val="tx2"/>
                </a:solidFill>
              </a:rPr>
              <a:t>An ASTRO Clinical Practice Guideline</a:t>
            </a:r>
            <a:br>
              <a:rPr lang="en-US" altLang="en-US" sz="4000" dirty="0"/>
            </a:br>
            <a:br>
              <a:rPr lang="en-US" altLang="en-US" sz="4000" dirty="0"/>
            </a:br>
            <a:r>
              <a:rPr lang="en-US" altLang="en-US" sz="2600" dirty="0"/>
              <a:t>Developed in collaboration with the American Association of Neurological Surgeons/Congress of Neurological Surgeons, American Association of Neuropathologists, American Society of Clinical Oncology, and the Society for Neuro-Oncology</a:t>
            </a:r>
            <a:br>
              <a:rPr lang="en-US" altLang="en-US" sz="2800" dirty="0"/>
            </a:br>
            <a:br>
              <a:rPr lang="en-US" altLang="en-US" sz="2800" dirty="0"/>
            </a:br>
            <a:r>
              <a:rPr lang="en-US" altLang="en-US" sz="2000" dirty="0"/>
              <a:t>Endorsed by the Canadian Association of Radiation Oncology, European Society for Radiotherapy and Oncology, and Royal Australian, New Zealand College of Radiologists, and Society for Neuro-Oncology </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2319547068"/>
              </p:ext>
            </p:extLst>
          </p:nvPr>
        </p:nvGraphicFramePr>
        <p:xfrm>
          <a:off x="304800" y="956957"/>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 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 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628650" y="1248136"/>
            <a:ext cx="7886700" cy="3733800"/>
          </a:xfrm>
        </p:spPr>
        <p:txBody>
          <a:bodyPr>
            <a:noAutofit/>
          </a:bodyPr>
          <a:lstStyle/>
          <a:p>
            <a:pPr marL="342892" indent="-342892">
              <a:spcBef>
                <a:spcPts val="0"/>
              </a:spcBef>
              <a:buFont typeface="Arial"/>
              <a:buChar char="•"/>
              <a:defRPr/>
            </a:pPr>
            <a:r>
              <a:rPr lang="en-US" sz="2400" dirty="0"/>
              <a:t>Modified Delphi approach</a:t>
            </a:r>
          </a:p>
          <a:p>
            <a:pPr marL="342892" indent="-342892">
              <a:spcBef>
                <a:spcPts val="0"/>
              </a:spcBef>
              <a:buFont typeface="Arial"/>
              <a:buChar char="•"/>
              <a:defRPr/>
            </a:pPr>
            <a:r>
              <a:rPr lang="en-US" sz="2400" dirty="0"/>
              <a:t>Task force members rated their level of agreement for each recommendation via consensus survey</a:t>
            </a:r>
          </a:p>
          <a:p>
            <a:pPr marL="800080" lvl="1" indent="-342892">
              <a:spcBef>
                <a:spcPts val="0"/>
              </a:spcBef>
              <a:buFont typeface="Lucida Grande"/>
              <a:buChar char="-"/>
              <a:defRPr/>
            </a:pPr>
            <a:r>
              <a:rPr lang="en-US" sz="2400" dirty="0"/>
              <a:t>5-point Likert scale from “strongly disagree” to “strongly agree”</a:t>
            </a:r>
          </a:p>
          <a:p>
            <a:pPr marL="800080" lvl="1" indent="-342892">
              <a:spcBef>
                <a:spcPts val="0"/>
              </a:spcBef>
              <a:buFont typeface="Lucida Grande"/>
              <a:buChar char="-"/>
              <a:defRPr/>
            </a:pPr>
            <a:r>
              <a:rPr lang="en-US" sz="2400" dirty="0"/>
              <a:t>Consensus defined using pre-specified threshold of ≥75% (≥90% for expert opinion recommendations) agreement</a:t>
            </a:r>
          </a:p>
          <a:p>
            <a:pPr>
              <a:spcBef>
                <a:spcPts val="0"/>
              </a:spcBef>
              <a:defRPr/>
            </a:pPr>
            <a:r>
              <a:rPr lang="en-US" sz="2400" dirty="0"/>
              <a:t>Recommendations for which consensus is not achieved are removed or are revised and re-surveyed.</a:t>
            </a:r>
          </a:p>
          <a:p>
            <a:pPr>
              <a:spcBef>
                <a:spcPts val="0"/>
              </a:spcBef>
              <a:defRPr/>
            </a:pPr>
            <a:r>
              <a:rPr lang="en-US" sz="2400" dirty="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838200"/>
            <a:ext cx="8229600" cy="1662287"/>
          </a:xfrm>
        </p:spPr>
        <p:txBody>
          <a:bodyPr anchor="t" anchorCtr="0">
            <a:normAutofit fontScale="90000"/>
          </a:bodyPr>
          <a:lstStyle/>
          <a:p>
            <a:r>
              <a:rPr lang="en-US" b="1" dirty="0">
                <a:solidFill>
                  <a:schemeClr val="tx2"/>
                </a:solidFill>
              </a:rPr>
              <a:t>KQ 1: What are the indications and optimal timing for RT in adult patients with newly diagnosed or previously unirradiated IDH-mutant grade 2 and grade 3 diffuse glioma based on risk stratification?</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2074863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1336" y="13855"/>
            <a:ext cx="8382000" cy="1143000"/>
          </a:xfrm>
        </p:spPr>
        <p:txBody>
          <a:bodyPr/>
          <a:lstStyle/>
          <a:p>
            <a:r>
              <a:rPr lang="en-US" sz="4000" b="1" dirty="0">
                <a:solidFill>
                  <a:schemeClr val="tx2"/>
                </a:solidFill>
              </a:rPr>
              <a:t>KQ 1: Indication and timing for RT</a:t>
            </a:r>
            <a:endParaRPr lang="en-US" sz="4000" dirty="0">
              <a:solidFill>
                <a:schemeClr val="tx2"/>
              </a:solidFill>
            </a:endParaRPr>
          </a:p>
        </p:txBody>
      </p:sp>
      <p:graphicFrame>
        <p:nvGraphicFramePr>
          <p:cNvPr id="4" name="Table 3">
            <a:extLst>
              <a:ext uri="{FF2B5EF4-FFF2-40B4-BE49-F238E27FC236}">
                <a16:creationId xmlns:a16="http://schemas.microsoft.com/office/drawing/2014/main" id="{3F2CE1FE-1D49-4649-93AE-1095C0497E32}"/>
              </a:ext>
            </a:extLst>
          </p:cNvPr>
          <p:cNvGraphicFramePr>
            <a:graphicFrameLocks noGrp="1"/>
          </p:cNvGraphicFramePr>
          <p:nvPr>
            <p:extLst>
              <p:ext uri="{D42A27DB-BD31-4B8C-83A1-F6EECF244321}">
                <p14:modId xmlns:p14="http://schemas.microsoft.com/office/powerpoint/2010/main" val="324291638"/>
              </p:ext>
            </p:extLst>
          </p:nvPr>
        </p:nvGraphicFramePr>
        <p:xfrm>
          <a:off x="415636" y="762000"/>
          <a:ext cx="8153400" cy="5194539"/>
        </p:xfrm>
        <a:graphic>
          <a:graphicData uri="http://schemas.openxmlformats.org/drawingml/2006/table">
            <a:tbl>
              <a:tblPr firstRow="1" firstCol="1" bandRow="1"/>
              <a:tblGrid>
                <a:gridCol w="5451764">
                  <a:extLst>
                    <a:ext uri="{9D8B030D-6E8A-4147-A177-3AD203B41FA5}">
                      <a16:colId xmlns:a16="http://schemas.microsoft.com/office/drawing/2014/main" val="70973042"/>
                    </a:ext>
                  </a:extLst>
                </a:gridCol>
                <a:gridCol w="1604818">
                  <a:extLst>
                    <a:ext uri="{9D8B030D-6E8A-4147-A177-3AD203B41FA5}">
                      <a16:colId xmlns:a16="http://schemas.microsoft.com/office/drawing/2014/main" val="3834533276"/>
                    </a:ext>
                  </a:extLst>
                </a:gridCol>
                <a:gridCol w="1096818">
                  <a:extLst>
                    <a:ext uri="{9D8B030D-6E8A-4147-A177-3AD203B41FA5}">
                      <a16:colId xmlns:a16="http://schemas.microsoft.com/office/drawing/2014/main" val="750587838"/>
                    </a:ext>
                  </a:extLst>
                </a:gridCol>
              </a:tblGrid>
              <a:tr h="474597">
                <a:tc>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rPr>
                        <a:t>KQ1 </a:t>
                      </a:r>
                      <a:r>
                        <a:rPr lang="en-US" sz="1500" b="1" dirty="0">
                          <a:solidFill>
                            <a:srgbClr val="000000"/>
                          </a:solidFill>
                          <a:effectLst/>
                          <a:latin typeface="Calibri" panose="020F0502020204030204" pitchFamily="34" charset="0"/>
                          <a:ea typeface="Calibri" panose="020F0502020204030204" pitchFamily="34" charset="0"/>
                        </a:rPr>
                        <a:t>Recommendations</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Strength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Recommendation</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Quality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Evidence</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299838">
                <a:tc gridSpan="3">
                  <a:txBody>
                    <a:bodyPr/>
                    <a:lstStyle/>
                    <a:p>
                      <a:pPr marL="0" marR="0" lvl="0" indent="0">
                        <a:lnSpc>
                          <a:spcPct val="115000"/>
                        </a:lnSpc>
                        <a:spcBef>
                          <a:spcPts val="0"/>
                        </a:spcBef>
                        <a:spcAft>
                          <a:spcPts val="0"/>
                        </a:spcAft>
                        <a:buFont typeface="+mj-lt"/>
                        <a:buNone/>
                      </a:pPr>
                      <a:r>
                        <a:rPr lang="en-US" sz="1600" b="1" kern="1200" dirty="0">
                          <a:solidFill>
                            <a:schemeClr val="tx1"/>
                          </a:solidFill>
                          <a:effectLst/>
                          <a:latin typeface="+mn-lt"/>
                          <a:ea typeface="+mn-ea"/>
                          <a:cs typeface="+mn-cs"/>
                        </a:rPr>
                        <a:t>Oligodendroglioma, IDH-mutant and 1p/19q </a:t>
                      </a:r>
                      <a:r>
                        <a:rPr lang="en-US" sz="1600" b="1" kern="1200" dirty="0" err="1">
                          <a:solidFill>
                            <a:schemeClr val="tx1"/>
                          </a:solidFill>
                          <a:effectLst/>
                          <a:latin typeface="+mn-lt"/>
                          <a:ea typeface="+mn-ea"/>
                          <a:cs typeface="+mn-cs"/>
                        </a:rPr>
                        <a:t>codeleted</a:t>
                      </a:r>
                      <a:r>
                        <a:rPr lang="en-US" sz="1600" b="1" kern="1200" dirty="0">
                          <a:solidFill>
                            <a:schemeClr val="tx1"/>
                          </a:solidFill>
                          <a:effectLst/>
                          <a:latin typeface="+mn-lt"/>
                          <a:ea typeface="+mn-ea"/>
                          <a:cs typeface="+mn-cs"/>
                        </a:rPr>
                        <a:t> </a:t>
                      </a: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lvl="0" indent="0">
                        <a:lnSpc>
                          <a:spcPct val="115000"/>
                        </a:lnSpc>
                        <a:spcBef>
                          <a:spcPts val="0"/>
                        </a:spcBef>
                        <a:spcAft>
                          <a:spcPts val="0"/>
                        </a:spcAft>
                        <a:buFont typeface="+mj-lt"/>
                        <a:buNone/>
                      </a:pP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711533"/>
                  </a:ext>
                </a:extLst>
              </a:tr>
              <a:tr h="609328">
                <a:tc>
                  <a:txBody>
                    <a:bodyPr/>
                    <a:lstStyle/>
                    <a:p>
                      <a:pPr marL="230188" marR="0" lvl="0" indent="-230188">
                        <a:lnSpc>
                          <a:spcPct val="115000"/>
                        </a:lnSpc>
                        <a:spcBef>
                          <a:spcPts val="0"/>
                        </a:spcBef>
                        <a:spcAft>
                          <a:spcPts val="0"/>
                        </a:spcAft>
                        <a:buFont typeface="+mj-lt"/>
                        <a:buAutoNum type="arabicPeriod"/>
                      </a:pP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For patients with oligodendroglioma, IDH-mutant, 1p/19q </a:t>
                      </a:r>
                      <a:r>
                        <a:rPr lang="en-US" sz="1500" u="none" strike="noStrike"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 WHO grade 2, &lt;4-6 cm tumor, with gross total resection (defined as &lt;1 cm residual tumor on MRI) and age &lt;40 y, close surveillance alone is recommended.</a:t>
                      </a:r>
                      <a:endParaRPr lang="en-US" sz="15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Times New Roman" panose="02020603050405020304" pitchFamily="18" charset="0"/>
                        </a:rPr>
                        <a:t>Strong</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366853"/>
                  </a:ext>
                </a:extLst>
              </a:tr>
              <a:tr h="909097">
                <a:tc>
                  <a:txBody>
                    <a:bodyPr/>
                    <a:lstStyle/>
                    <a:p>
                      <a:pPr marL="230188" marR="0" lvl="0" indent="-230188">
                        <a:lnSpc>
                          <a:spcPct val="115000"/>
                        </a:lnSpc>
                        <a:spcBef>
                          <a:spcPts val="0"/>
                        </a:spcBef>
                        <a:spcAft>
                          <a:spcPts val="600"/>
                        </a:spcAft>
                        <a:buFont typeface="+mj-lt"/>
                        <a:buNone/>
                      </a:pP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2.   For patients with oligodendroglioma, IDH-mutant, 1p/19q </a:t>
                      </a:r>
                      <a:r>
                        <a:rPr lang="en-US" sz="1500" u="none" strike="noStrike"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 WHO grade 2, with high-risk features, either RT with sequential chemotherapy or RT with concurrent/sequential chemotherapy is conditionally recommended. </a:t>
                      </a:r>
                      <a:endParaRPr lang="en-US" sz="15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p>
                      <a:pPr marL="230188" marR="0" indent="0">
                        <a:lnSpc>
                          <a:spcPct val="115000"/>
                        </a:lnSpc>
                        <a:spcBef>
                          <a:spcPts val="0"/>
                        </a:spcBef>
                        <a:spcAft>
                          <a:spcPts val="0"/>
                        </a:spcAft>
                      </a:pPr>
                      <a:r>
                        <a:rPr lang="en-US" sz="15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500" dirty="0">
                          <a:effectLst/>
                          <a:latin typeface="Calibri" panose="020F0502020204030204" pitchFamily="34" charset="0"/>
                          <a:ea typeface="Times New Roman" panose="02020603050405020304" pitchFamily="18" charset="0"/>
                          <a:cs typeface="Calibri" panose="020F0502020204030204" pitchFamily="34" charset="0"/>
                        </a:rPr>
                        <a:t>: High-risk features include any of the following: subtotal resection, age ≥40 y, tumor size ≥4-6 cm, tumor crosses midline, refractory seizures, or presurgical neurological symptoms from tumor. </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Conditional</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r h="1220084">
                <a:tc>
                  <a:txBody>
                    <a:bodyPr/>
                    <a:lstStyle/>
                    <a:p>
                      <a:pPr marL="230188" marR="0" lvl="0" indent="-230188">
                        <a:lnSpc>
                          <a:spcPct val="115000"/>
                        </a:lnSpc>
                        <a:spcBef>
                          <a:spcPts val="0"/>
                        </a:spcBef>
                        <a:spcAft>
                          <a:spcPts val="0"/>
                        </a:spcAft>
                        <a:buFont typeface="+mj-lt"/>
                        <a:buNone/>
                      </a:pP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3.   For patients with oligodendroglioma, IDH-mutant, 1p/19q </a:t>
                      </a:r>
                      <a:r>
                        <a:rPr lang="en-US" sz="1500" u="none" strike="noStrike"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500" u="none" strike="noStrike" dirty="0">
                          <a:effectLst/>
                          <a:latin typeface="Calibri" panose="020F0502020204030204" pitchFamily="34" charset="0"/>
                          <a:ea typeface="Times New Roman" panose="02020603050405020304" pitchFamily="18" charset="0"/>
                          <a:cs typeface="Calibri" panose="020F0502020204030204" pitchFamily="34" charset="0"/>
                        </a:rPr>
                        <a:t>, WHO grade 3, with any extent of surgery, either RT with sequential chemotherapy or RT with concurrent/sequential chemotherapy is recommended.</a:t>
                      </a:r>
                      <a:endParaRPr lang="en-US" sz="15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Strong</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Moderate</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119155"/>
                  </a:ext>
                </a:extLst>
              </a:tr>
            </a:tbl>
          </a:graphicData>
        </a:graphic>
      </p:graphicFrame>
    </p:spTree>
    <p:extLst>
      <p:ext uri="{BB962C8B-B14F-4D97-AF65-F5344CB8AC3E}">
        <p14:creationId xmlns:p14="http://schemas.microsoft.com/office/powerpoint/2010/main" val="166092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0" y="13855"/>
            <a:ext cx="9067800" cy="1143000"/>
          </a:xfrm>
        </p:spPr>
        <p:txBody>
          <a:bodyPr/>
          <a:lstStyle/>
          <a:p>
            <a:r>
              <a:rPr lang="en-US" sz="4000" b="1" dirty="0">
                <a:solidFill>
                  <a:schemeClr val="tx2"/>
                </a:solidFill>
              </a:rPr>
              <a:t>KQ 1: Indication and timing for RT </a:t>
            </a:r>
            <a:r>
              <a:rPr lang="en-US" sz="2800" b="1" dirty="0">
                <a:solidFill>
                  <a:schemeClr val="tx2"/>
                </a:solidFill>
              </a:rPr>
              <a:t>(</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3F2CE1FE-1D49-4649-93AE-1095C0497E32}"/>
              </a:ext>
            </a:extLst>
          </p:cNvPr>
          <p:cNvGraphicFramePr>
            <a:graphicFrameLocks noGrp="1"/>
          </p:cNvGraphicFramePr>
          <p:nvPr>
            <p:extLst>
              <p:ext uri="{D42A27DB-BD31-4B8C-83A1-F6EECF244321}">
                <p14:modId xmlns:p14="http://schemas.microsoft.com/office/powerpoint/2010/main" val="1781560706"/>
              </p:ext>
            </p:extLst>
          </p:nvPr>
        </p:nvGraphicFramePr>
        <p:xfrm>
          <a:off x="415636" y="762000"/>
          <a:ext cx="8153400" cy="5272897"/>
        </p:xfrm>
        <a:graphic>
          <a:graphicData uri="http://schemas.openxmlformats.org/drawingml/2006/table">
            <a:tbl>
              <a:tblPr firstRow="1" firstCol="1" bandRow="1"/>
              <a:tblGrid>
                <a:gridCol w="5451764">
                  <a:extLst>
                    <a:ext uri="{9D8B030D-6E8A-4147-A177-3AD203B41FA5}">
                      <a16:colId xmlns:a16="http://schemas.microsoft.com/office/drawing/2014/main" val="70973042"/>
                    </a:ext>
                  </a:extLst>
                </a:gridCol>
                <a:gridCol w="1604818">
                  <a:extLst>
                    <a:ext uri="{9D8B030D-6E8A-4147-A177-3AD203B41FA5}">
                      <a16:colId xmlns:a16="http://schemas.microsoft.com/office/drawing/2014/main" val="3834533276"/>
                    </a:ext>
                  </a:extLst>
                </a:gridCol>
                <a:gridCol w="1096818">
                  <a:extLst>
                    <a:ext uri="{9D8B030D-6E8A-4147-A177-3AD203B41FA5}">
                      <a16:colId xmlns:a16="http://schemas.microsoft.com/office/drawing/2014/main" val="750587838"/>
                    </a:ext>
                  </a:extLst>
                </a:gridCol>
              </a:tblGrid>
              <a:tr h="474597">
                <a:tc>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rPr>
                        <a:t>KQ1 </a:t>
                      </a:r>
                      <a:r>
                        <a:rPr lang="en-US" sz="1500" b="1" dirty="0">
                          <a:solidFill>
                            <a:srgbClr val="000000"/>
                          </a:solidFill>
                          <a:effectLst/>
                          <a:latin typeface="Calibri" panose="020F0502020204030204" pitchFamily="34" charset="0"/>
                          <a:ea typeface="Calibri" panose="020F0502020204030204" pitchFamily="34" charset="0"/>
                        </a:rPr>
                        <a:t>Recommendations</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Strength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Recommendation</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Quality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Evidence</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299838">
                <a:tc gridSpan="3">
                  <a:txBody>
                    <a:bodyPr/>
                    <a:lstStyle/>
                    <a:p>
                      <a:pPr marL="0" marR="0" lvl="0" indent="0">
                        <a:lnSpc>
                          <a:spcPct val="115000"/>
                        </a:lnSpc>
                        <a:spcBef>
                          <a:spcPts val="0"/>
                        </a:spcBef>
                        <a:spcAft>
                          <a:spcPts val="0"/>
                        </a:spcAft>
                        <a:buFont typeface="+mj-lt"/>
                        <a:buNone/>
                      </a:pPr>
                      <a:r>
                        <a:rPr lang="en-US" sz="1600" b="1" kern="1200" dirty="0">
                          <a:solidFill>
                            <a:schemeClr val="tx1"/>
                          </a:solidFill>
                          <a:effectLst/>
                          <a:latin typeface="+mn-lt"/>
                          <a:ea typeface="+mn-ea"/>
                          <a:cs typeface="+mn-cs"/>
                        </a:rPr>
                        <a:t>Astrocytoma, IDH-mutant</a:t>
                      </a: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lvl="0" indent="0">
                        <a:lnSpc>
                          <a:spcPct val="115000"/>
                        </a:lnSpc>
                        <a:spcBef>
                          <a:spcPts val="0"/>
                        </a:spcBef>
                        <a:spcAft>
                          <a:spcPts val="0"/>
                        </a:spcAft>
                        <a:buFont typeface="+mj-lt"/>
                        <a:buNone/>
                      </a:pP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711533"/>
                  </a:ext>
                </a:extLst>
              </a:tr>
              <a:tr h="609328">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Calibri" panose="020F0502020204030204" pitchFamily="34" charset="0"/>
                          <a:ea typeface="Times New Roman" panose="02020603050405020304" pitchFamily="18" charset="0"/>
                        </a:rPr>
                        <a:t>4. For patients with astrocytoma, IDH-mutant, WHO grade 2, </a:t>
                      </a:r>
                    </a:p>
                    <a:p>
                      <a:pPr marL="230188" marR="0" lvl="0" indent="-230188">
                        <a:lnSpc>
                          <a:spcPct val="115000"/>
                        </a:lnSpc>
                        <a:spcBef>
                          <a:spcPts val="0"/>
                        </a:spcBef>
                        <a:spcAft>
                          <a:spcPts val="0"/>
                        </a:spcAft>
                        <a:buFont typeface="+mj-lt"/>
                        <a:buNone/>
                      </a:pPr>
                      <a:r>
                        <a:rPr lang="en-US" sz="1600" dirty="0">
                          <a:solidFill>
                            <a:srgbClr val="000000"/>
                          </a:solidFill>
                          <a:effectLst/>
                          <a:latin typeface="Calibri" panose="020F0502020204030204" pitchFamily="34" charset="0"/>
                          <a:ea typeface="Times New Roman" panose="02020603050405020304" pitchFamily="18" charset="0"/>
                        </a:rPr>
                        <a:t>     </a:t>
                      </a:r>
                      <a:r>
                        <a:rPr lang="en-US" sz="1600" dirty="0">
                          <a:effectLst/>
                          <a:latin typeface="Calibri" panose="020F0502020204030204" pitchFamily="34" charset="0"/>
                          <a:ea typeface="Times New Roman" panose="02020603050405020304" pitchFamily="18" charset="0"/>
                        </a:rPr>
                        <a:t>&lt;4-6 cm tumor, with gross total resection (defined as &lt;1 cm residual tumor on MRI) and age &lt;40 y, close surveillance alone is conditionally recommended.</a:t>
                      </a:r>
                      <a:endParaRPr lang="en-US" sz="15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Conditional</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366853"/>
                  </a:ext>
                </a:extLst>
              </a:tr>
              <a:tr h="909097">
                <a:tc>
                  <a:txBody>
                    <a:bodyPr/>
                    <a:lstStyle/>
                    <a:p>
                      <a:pPr marL="230188" marR="0" lvl="0" indent="-230188" fontAlgn="ctr">
                        <a:lnSpc>
                          <a:spcPct val="115000"/>
                        </a:lnSpc>
                        <a:spcBef>
                          <a:spcPts val="0"/>
                        </a:spcBef>
                        <a:spcAft>
                          <a:spcPts val="600"/>
                        </a:spcAft>
                        <a:buSzPts val="1100"/>
                        <a:buFont typeface="+mj-lt"/>
                        <a:buNone/>
                      </a:pPr>
                      <a:r>
                        <a:rPr lang="en-US" sz="150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patients with astrocytoma, IDH-mutant, WHO grade 2, with high-risk features, </a:t>
                      </a:r>
                      <a:r>
                        <a:rPr lang="en-US" sz="1600" dirty="0">
                          <a:effectLst/>
                          <a:latin typeface="Calibri" panose="020F0502020204030204" pitchFamily="34" charset="0"/>
                          <a:ea typeface="Calibri" panose="020F0502020204030204" pitchFamily="34" charset="0"/>
                          <a:cs typeface="Calibri" panose="020F0502020204030204" pitchFamily="34" charset="0"/>
                        </a:rPr>
                        <a:t>either RT with sequential chemotherapy or RT with concurrent/sequential chemotherapy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conditionally recommended. </a:t>
                      </a:r>
                      <a:endParaRPr lang="en-US" sz="1600" dirty="0">
                        <a:effectLst/>
                        <a:latin typeface="Calibri" panose="020F0502020204030204" pitchFamily="34" charset="0"/>
                        <a:ea typeface="Calibri" panose="020F0502020204030204" pitchFamily="34" charset="0"/>
                      </a:endParaRPr>
                    </a:p>
                    <a:p>
                      <a:pPr marL="230188" indent="0"/>
                      <a:r>
                        <a:rPr lang="en-US" sz="1600" u="sng" dirty="0">
                          <a:effectLst/>
                          <a:latin typeface="Calibri" panose="020F0502020204030204" pitchFamily="34" charset="0"/>
                          <a:ea typeface="Times New Roman" panose="02020603050405020304" pitchFamily="18" charset="0"/>
                        </a:rPr>
                        <a:t>Implementation remark</a:t>
                      </a:r>
                      <a:r>
                        <a:rPr lang="en-US" sz="1600" dirty="0">
                          <a:effectLst/>
                          <a:latin typeface="Calibri" panose="020F0502020204030204" pitchFamily="34" charset="0"/>
                          <a:ea typeface="Times New Roman" panose="02020603050405020304" pitchFamily="18" charset="0"/>
                        </a:rPr>
                        <a:t>: High-risk features include any of the following: subtotal resection, age ≥40 y, tumor size ≥4-6 cm, tumor crosses midline, refractory seizures, </a:t>
                      </a:r>
                      <a:r>
                        <a:rPr lang="en-US" sz="1600" dirty="0">
                          <a:solidFill>
                            <a:srgbClr val="000000"/>
                          </a:solidFill>
                          <a:effectLst/>
                          <a:latin typeface="Calibri" panose="020F0502020204030204" pitchFamily="34" charset="0"/>
                          <a:ea typeface="Times New Roman" panose="02020603050405020304" pitchFamily="18" charset="0"/>
                        </a:rPr>
                        <a:t>or presurgical neurological </a:t>
                      </a:r>
                      <a:r>
                        <a:rPr lang="en-US" sz="1600" dirty="0">
                          <a:effectLst/>
                          <a:latin typeface="Calibri" panose="020F0502020204030204" pitchFamily="34" charset="0"/>
                          <a:ea typeface="Times New Roman" panose="02020603050405020304" pitchFamily="18" charset="0"/>
                        </a:rPr>
                        <a:t>symptoms from tumor</a:t>
                      </a:r>
                      <a:r>
                        <a:rPr lang="en-US" sz="1600" dirty="0">
                          <a:solidFill>
                            <a:srgbClr val="000000"/>
                          </a:solidFill>
                          <a:effectLst/>
                          <a:latin typeface="Calibri" panose="020F0502020204030204" pitchFamily="34" charset="0"/>
                          <a:ea typeface="Times New Roman" panose="02020603050405020304" pitchFamily="18" charset="0"/>
                        </a:rPr>
                        <a:t>.</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Conditional</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r h="1220084">
                <a:tc>
                  <a:txBody>
                    <a:bodyPr/>
                    <a:lstStyle/>
                    <a:p>
                      <a:pPr marL="230188" marR="0" lvl="0" indent="-230188">
                        <a:lnSpc>
                          <a:spcPct val="115000"/>
                        </a:lnSpc>
                        <a:spcBef>
                          <a:spcPts val="0"/>
                        </a:spcBef>
                        <a:spcAft>
                          <a:spcPts val="0"/>
                        </a:spcAft>
                        <a:buFont typeface="+mj-lt"/>
                        <a:buNone/>
                      </a:pPr>
                      <a:r>
                        <a:rPr lang="en-US" sz="150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a:t>
                      </a:r>
                      <a:r>
                        <a:rPr lang="en-US" sz="1600" dirty="0">
                          <a:solidFill>
                            <a:srgbClr val="000000"/>
                          </a:solidFill>
                          <a:effectLst/>
                          <a:latin typeface="Calibri" panose="020F0502020204030204" pitchFamily="34" charset="0"/>
                          <a:ea typeface="Times New Roman" panose="02020603050405020304" pitchFamily="18" charset="0"/>
                        </a:rPr>
                        <a:t>For patients with astrocytoma, IDH-mutant, WHO grade 3, </a:t>
                      </a:r>
                      <a:r>
                        <a:rPr lang="en-US" sz="1600" dirty="0">
                          <a:effectLst/>
                          <a:latin typeface="Calibri" panose="020F0502020204030204" pitchFamily="34" charset="0"/>
                          <a:ea typeface="Times New Roman" panose="02020603050405020304" pitchFamily="18" charset="0"/>
                        </a:rPr>
                        <a:t>with any extent of surgery, either RT with sequential chemotherapy or RT with concurrent/sequential chemotherapy </a:t>
                      </a:r>
                      <a:r>
                        <a:rPr lang="en-US" sz="1600" dirty="0">
                          <a:solidFill>
                            <a:srgbClr val="000000"/>
                          </a:solidFill>
                          <a:effectLst/>
                          <a:latin typeface="Calibri" panose="020F0502020204030204" pitchFamily="34" charset="0"/>
                          <a:ea typeface="Times New Roman" panose="02020603050405020304" pitchFamily="18" charset="0"/>
                        </a:rPr>
                        <a:t>is recommended.</a:t>
                      </a:r>
                      <a:endParaRPr lang="en-US" sz="15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Strong</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119155"/>
                  </a:ext>
                </a:extLst>
              </a:tr>
            </a:tbl>
          </a:graphicData>
        </a:graphic>
      </p:graphicFrame>
    </p:spTree>
    <p:extLst>
      <p:ext uri="{BB962C8B-B14F-4D97-AF65-F5344CB8AC3E}">
        <p14:creationId xmlns:p14="http://schemas.microsoft.com/office/powerpoint/2010/main" val="2672760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C596-227D-4DB4-87D5-835275DF49D5}"/>
              </a:ext>
            </a:extLst>
          </p:cNvPr>
          <p:cNvSpPr>
            <a:spLocks noGrp="1"/>
          </p:cNvSpPr>
          <p:nvPr>
            <p:ph type="title"/>
          </p:nvPr>
        </p:nvSpPr>
        <p:spPr>
          <a:xfrm>
            <a:off x="152400" y="152400"/>
            <a:ext cx="1752600" cy="2514600"/>
          </a:xfrm>
        </p:spPr>
        <p:txBody>
          <a:bodyPr/>
          <a:lstStyle/>
          <a:p>
            <a:pPr marL="0" marR="0" algn="l">
              <a:spcBef>
                <a:spcPts val="0"/>
              </a:spcBef>
              <a:spcAft>
                <a:spcPts val="0"/>
              </a:spcAft>
            </a:pPr>
            <a:r>
              <a:rPr lang="en-US" sz="1600" b="1" kern="1600" dirty="0">
                <a:effectLst/>
                <a:latin typeface="Calibri" panose="020F0502020204030204" pitchFamily="34" charset="0"/>
                <a:cs typeface="Times New Roman" panose="02020603050405020304" pitchFamily="18" charset="0"/>
              </a:rPr>
              <a:t>Figure 2.  IDH-Mutant Diffuse Glioma – Indications and Timing for RT</a:t>
            </a:r>
            <a:br>
              <a:rPr lang="en-US" sz="1800" b="1" kern="1600" dirty="0">
                <a:effectLst/>
                <a:latin typeface="Calibri" panose="020F0502020204030204" pitchFamily="34" charset="0"/>
                <a:cs typeface="Times New Roman" panose="02020603050405020304" pitchFamily="18" charset="0"/>
              </a:rPr>
            </a:br>
            <a:br>
              <a:rPr lang="en-US" sz="1100" b="1" kern="1600" dirty="0">
                <a:effectLst/>
                <a:latin typeface="Calibri" panose="020F0502020204030204" pitchFamily="34" charset="0"/>
                <a:cs typeface="Times New Roman" panose="02020603050405020304" pitchFamily="18" charset="0"/>
              </a:rPr>
            </a:br>
            <a:br>
              <a:rPr lang="en-US" sz="1100" b="1" kern="1600" dirty="0">
                <a:effectLst/>
                <a:latin typeface="Calibri" panose="020F0502020204030204" pitchFamily="34" charset="0"/>
                <a:cs typeface="Times New Roman" panose="02020603050405020304" pitchFamily="18" charset="0"/>
              </a:rPr>
            </a:br>
            <a:br>
              <a:rPr lang="en-US" sz="1100" b="1" kern="1600" dirty="0">
                <a:effectLst/>
                <a:latin typeface="Calibri" panose="020F0502020204030204" pitchFamily="34" charset="0"/>
                <a:cs typeface="Times New Roman" panose="02020603050405020304" pitchFamily="18" charset="0"/>
              </a:rPr>
            </a:br>
            <a:br>
              <a:rPr lang="en-US" sz="1100" b="1" kern="1600" dirty="0">
                <a:effectLst/>
                <a:latin typeface="Calibri" panose="020F0502020204030204" pitchFamily="34" charset="0"/>
                <a:cs typeface="Times New Roman" panose="02020603050405020304" pitchFamily="18" charset="0"/>
              </a:rPr>
            </a:br>
            <a:r>
              <a:rPr lang="en-US" sz="1100" i="1" dirty="0">
                <a:effectLst/>
                <a:latin typeface="Calibri" panose="020F0502020204030204" pitchFamily="34" charset="0"/>
                <a:ea typeface="Times New Roman" panose="02020603050405020304" pitchFamily="18" charset="0"/>
              </a:rPr>
              <a:t>Abbreviations</a:t>
            </a:r>
            <a:r>
              <a:rPr lang="en-US" sz="1100" dirty="0">
                <a:effectLst/>
                <a:latin typeface="Calibri" panose="020F0502020204030204" pitchFamily="34" charset="0"/>
                <a:ea typeface="Times New Roman" panose="02020603050405020304" pitchFamily="18" charset="0"/>
              </a:rPr>
              <a:t>: </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chemo = chemotherapy; GTR = gross total resection; </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IDH = isocitrate dehydrogenase; </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RT = radiation therapy; </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STR = subtotal resection (including biopsy); </a:t>
            </a:r>
            <a:br>
              <a:rPr lang="en-US" sz="1100" dirty="0">
                <a:effectLst/>
                <a:latin typeface="Calibri" panose="020F0502020204030204" pitchFamily="34"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WHO = World Health Organization.</a:t>
            </a:r>
            <a:br>
              <a:rPr lang="en-US" sz="1100" dirty="0">
                <a:effectLst/>
                <a:latin typeface="Calibri" panose="020F0502020204030204" pitchFamily="34" charset="0"/>
                <a:ea typeface="Times New Roman" panose="02020603050405020304" pitchFamily="18" charset="0"/>
              </a:rPr>
            </a:br>
            <a:br>
              <a:rPr lang="en-US" sz="1100" dirty="0">
                <a:effectLst/>
                <a:latin typeface="Times New Roman" panose="02020603050405020304" pitchFamily="18" charset="0"/>
                <a:ea typeface="Times New Roman" panose="02020603050405020304" pitchFamily="18" charset="0"/>
              </a:rPr>
            </a:br>
            <a:r>
              <a:rPr lang="en-US" sz="1100" dirty="0">
                <a:effectLst/>
                <a:latin typeface="Calibri" panose="020F0502020204030204" pitchFamily="34" charset="0"/>
                <a:ea typeface="Times New Roman" panose="02020603050405020304" pitchFamily="18" charset="0"/>
              </a:rPr>
              <a:t>RT + chemo = RT with sequential chemotherapy or RT with concurrent/ sequential chemotherapy.</a:t>
            </a:r>
            <a:br>
              <a:rPr lang="en-US" sz="1100" b="1" kern="1600" dirty="0">
                <a:effectLst/>
                <a:latin typeface="Calibri" panose="020F0502020204030204" pitchFamily="34" charset="0"/>
                <a:cs typeface="Times New Roman" panose="02020603050405020304" pitchFamily="18" charset="0"/>
              </a:rPr>
            </a:br>
            <a:endParaRPr lang="en-US" sz="1100" dirty="0"/>
          </a:p>
        </p:txBody>
      </p:sp>
      <p:pic>
        <p:nvPicPr>
          <p:cNvPr id="5" name="Picture 4" descr="Diagram&#10;&#10;Description automatically generated">
            <a:extLst>
              <a:ext uri="{FF2B5EF4-FFF2-40B4-BE49-F238E27FC236}">
                <a16:creationId xmlns:a16="http://schemas.microsoft.com/office/drawing/2014/main" id="{C03F701E-B4B4-4893-9451-13273CD1F3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533400"/>
            <a:ext cx="7346796" cy="4800600"/>
          </a:xfrm>
          <a:prstGeom prst="rect">
            <a:avLst/>
          </a:prstGeom>
        </p:spPr>
      </p:pic>
    </p:spTree>
    <p:extLst>
      <p:ext uri="{BB962C8B-B14F-4D97-AF65-F5344CB8AC3E}">
        <p14:creationId xmlns:p14="http://schemas.microsoft.com/office/powerpoint/2010/main" val="3598662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4800" y="609600"/>
            <a:ext cx="8382000" cy="1143000"/>
          </a:xfrm>
        </p:spPr>
        <p:txBody>
          <a:bodyPr/>
          <a:lstStyle/>
          <a:p>
            <a:r>
              <a:rPr lang="en-US" b="1" dirty="0">
                <a:solidFill>
                  <a:schemeClr val="tx2"/>
                </a:solidFill>
              </a:rPr>
              <a:t>KQ 2: What is the optimal dose of RT and target volume for adult patients with IDH-mutant grade 2 and grade 3 diffuse glioma based on risk stratification?</a:t>
            </a:r>
            <a:endParaRPr lang="en-US" dirty="0">
              <a:solidFill>
                <a:schemeClr val="tx2"/>
              </a:solidFill>
            </a:endParaRPr>
          </a:p>
        </p:txBody>
      </p:sp>
    </p:spTree>
    <p:extLst>
      <p:ext uri="{BB962C8B-B14F-4D97-AF65-F5344CB8AC3E}">
        <p14:creationId xmlns:p14="http://schemas.microsoft.com/office/powerpoint/2010/main" val="352873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1336" y="13855"/>
            <a:ext cx="8382000" cy="1143000"/>
          </a:xfrm>
        </p:spPr>
        <p:txBody>
          <a:bodyPr/>
          <a:lstStyle/>
          <a:p>
            <a:r>
              <a:rPr lang="en-US" sz="3600" b="1" dirty="0">
                <a:solidFill>
                  <a:schemeClr val="tx2"/>
                </a:solidFill>
              </a:rPr>
              <a:t>KQ 2: Optimal dose of RT and target volume based on risk stratification</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3F2CE1FE-1D49-4649-93AE-1095C0497E32}"/>
              </a:ext>
            </a:extLst>
          </p:cNvPr>
          <p:cNvGraphicFramePr>
            <a:graphicFrameLocks noGrp="1"/>
          </p:cNvGraphicFramePr>
          <p:nvPr>
            <p:extLst>
              <p:ext uri="{D42A27DB-BD31-4B8C-83A1-F6EECF244321}">
                <p14:modId xmlns:p14="http://schemas.microsoft.com/office/powerpoint/2010/main" val="3378683905"/>
              </p:ext>
            </p:extLst>
          </p:nvPr>
        </p:nvGraphicFramePr>
        <p:xfrm>
          <a:off x="376728" y="1371600"/>
          <a:ext cx="8231216" cy="4204587"/>
        </p:xfrm>
        <a:graphic>
          <a:graphicData uri="http://schemas.openxmlformats.org/drawingml/2006/table">
            <a:tbl>
              <a:tblPr firstRow="1" firstCol="1" bandRow="1"/>
              <a:tblGrid>
                <a:gridCol w="5529580">
                  <a:extLst>
                    <a:ext uri="{9D8B030D-6E8A-4147-A177-3AD203B41FA5}">
                      <a16:colId xmlns:a16="http://schemas.microsoft.com/office/drawing/2014/main" val="70973042"/>
                    </a:ext>
                  </a:extLst>
                </a:gridCol>
                <a:gridCol w="1604818">
                  <a:extLst>
                    <a:ext uri="{9D8B030D-6E8A-4147-A177-3AD203B41FA5}">
                      <a16:colId xmlns:a16="http://schemas.microsoft.com/office/drawing/2014/main" val="3834533276"/>
                    </a:ext>
                  </a:extLst>
                </a:gridCol>
                <a:gridCol w="1096818">
                  <a:extLst>
                    <a:ext uri="{9D8B030D-6E8A-4147-A177-3AD203B41FA5}">
                      <a16:colId xmlns:a16="http://schemas.microsoft.com/office/drawing/2014/main" val="750587838"/>
                    </a:ext>
                  </a:extLst>
                </a:gridCol>
              </a:tblGrid>
              <a:tr h="474597">
                <a:tc>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rPr>
                        <a:t>KQ2 </a:t>
                      </a:r>
                      <a:r>
                        <a:rPr lang="en-US" sz="1500" b="1" dirty="0">
                          <a:solidFill>
                            <a:srgbClr val="000000"/>
                          </a:solidFill>
                          <a:effectLst/>
                          <a:latin typeface="Calibri" panose="020F0502020204030204" pitchFamily="34" charset="0"/>
                          <a:ea typeface="Calibri" panose="020F0502020204030204" pitchFamily="34" charset="0"/>
                        </a:rPr>
                        <a:t>Recommendations</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Strength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Recommendation</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Quality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Evidence</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299838">
                <a:tc>
                  <a:txBody>
                    <a:bodyPr/>
                    <a:lstStyle/>
                    <a:p>
                      <a:pPr marL="230188" marR="0" lvl="0" indent="-230188">
                        <a:lnSpc>
                          <a:spcPct val="115000"/>
                        </a:lnSpc>
                        <a:spcBef>
                          <a:spcPts val="0"/>
                        </a:spcBef>
                        <a:spcAft>
                          <a:spcPts val="0"/>
                        </a:spcAft>
                        <a:buSzPts val="1100"/>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 For patients with oligodendroglioma, IDH-mutant, 1p/19q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800" dirty="0">
                          <a:effectLst/>
                          <a:latin typeface="Calibri" panose="020F0502020204030204" pitchFamily="34" charset="0"/>
                          <a:ea typeface="Times New Roman" panose="02020603050405020304" pitchFamily="18" charset="0"/>
                          <a:cs typeface="Calibri" panose="020F0502020204030204" pitchFamily="34" charset="0"/>
                        </a:rPr>
                        <a:t>, WHO grade 2 and astrocytoma, IDH-mutant, WHO grade 2, a total prescribed dose of 4500-5400 cGy in 180 cGy daily fractions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rPr>
                        <a:t>Strong</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rPr>
                        <a:t>High</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55711533"/>
                  </a:ext>
                </a:extLst>
              </a:tr>
              <a:tr h="909097">
                <a:tc>
                  <a:txBody>
                    <a:bodyPr/>
                    <a:lstStyle/>
                    <a:p>
                      <a:pPr marL="230188" marR="0" lvl="0" indent="-230188">
                        <a:lnSpc>
                          <a:spcPct val="115000"/>
                        </a:lnSpc>
                        <a:spcBef>
                          <a:spcPts val="0"/>
                        </a:spcBef>
                        <a:spcAft>
                          <a:spcPts val="0"/>
                        </a:spcAft>
                        <a:buSzPts val="1100"/>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2. For patients with oligodendroglioma, IDH-mutant, 1p/19q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800" dirty="0">
                          <a:effectLst/>
                          <a:latin typeface="Calibri" panose="020F0502020204030204" pitchFamily="34" charset="0"/>
                          <a:ea typeface="Times New Roman" panose="02020603050405020304" pitchFamily="18" charset="0"/>
                          <a:cs typeface="Calibri" panose="020F0502020204030204" pitchFamily="34" charset="0"/>
                        </a:rPr>
                        <a:t>, WHO grade 3, a total prescribed dose of 5940 cGy in 180 cGy daily fractions is recommended.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rPr>
                        <a:t>Strong</a:t>
                      </a:r>
                      <a:endParaRPr lang="en-US" sz="180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rPr>
                        <a:t>Moderate</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r h="1220084">
                <a:tc>
                  <a:txBody>
                    <a:bodyPr/>
                    <a:lstStyle/>
                    <a:p>
                      <a:pPr marL="230188" marR="0" lvl="0" indent="-230188">
                        <a:lnSpc>
                          <a:spcPct val="115000"/>
                        </a:lnSpc>
                        <a:spcBef>
                          <a:spcPts val="0"/>
                        </a:spcBef>
                        <a:spcAft>
                          <a:spcPts val="0"/>
                        </a:spcAft>
                        <a:buSzPts val="1100"/>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3. For patients with oligodendroglioma, IDH-mutant, 1p/19q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800" dirty="0">
                          <a:effectLst/>
                          <a:latin typeface="Calibri" panose="020F0502020204030204" pitchFamily="34" charset="0"/>
                          <a:ea typeface="Times New Roman" panose="02020603050405020304" pitchFamily="18" charset="0"/>
                          <a:cs typeface="Calibri" panose="020F0502020204030204" pitchFamily="34" charset="0"/>
                        </a:rPr>
                        <a:t>, WHO grade 3, a total prescribed dose of 5400-5760 cGy in 180 cGy daily fractions is conditionally recommended as a treatment option.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rPr>
                        <a:t>Conditional</a:t>
                      </a:r>
                      <a:endParaRPr lang="en-US" sz="180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rPr>
                        <a:t>Expert Opinion</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119155"/>
                  </a:ext>
                </a:extLst>
              </a:tr>
            </a:tbl>
          </a:graphicData>
        </a:graphic>
      </p:graphicFrame>
    </p:spTree>
    <p:extLst>
      <p:ext uri="{BB962C8B-B14F-4D97-AF65-F5344CB8AC3E}">
        <p14:creationId xmlns:p14="http://schemas.microsoft.com/office/powerpoint/2010/main" val="744765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1336" y="76200"/>
            <a:ext cx="8382000" cy="1143000"/>
          </a:xfrm>
        </p:spPr>
        <p:txBody>
          <a:bodyPr/>
          <a:lstStyle/>
          <a:p>
            <a:r>
              <a:rPr lang="en-US" sz="3600" b="1" dirty="0">
                <a:solidFill>
                  <a:schemeClr val="tx2"/>
                </a:solidFill>
              </a:rPr>
              <a:t>KQ 2: Optimal dose of RT and target volume based on risk stratification </a:t>
            </a:r>
            <a:r>
              <a:rPr lang="en-US" sz="2800" b="1" dirty="0">
                <a:solidFill>
                  <a:schemeClr val="tx2"/>
                </a:solidFill>
              </a:rPr>
              <a:t>(</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3F2CE1FE-1D49-4649-93AE-1095C0497E32}"/>
              </a:ext>
            </a:extLst>
          </p:cNvPr>
          <p:cNvGraphicFramePr>
            <a:graphicFrameLocks noGrp="1"/>
          </p:cNvGraphicFramePr>
          <p:nvPr>
            <p:extLst>
              <p:ext uri="{D42A27DB-BD31-4B8C-83A1-F6EECF244321}">
                <p14:modId xmlns:p14="http://schemas.microsoft.com/office/powerpoint/2010/main" val="3337145479"/>
              </p:ext>
            </p:extLst>
          </p:nvPr>
        </p:nvGraphicFramePr>
        <p:xfrm>
          <a:off x="376728" y="1371600"/>
          <a:ext cx="8231216" cy="4435250"/>
        </p:xfrm>
        <a:graphic>
          <a:graphicData uri="http://schemas.openxmlformats.org/drawingml/2006/table">
            <a:tbl>
              <a:tblPr firstRow="1" firstCol="1" bandRow="1"/>
              <a:tblGrid>
                <a:gridCol w="5529580">
                  <a:extLst>
                    <a:ext uri="{9D8B030D-6E8A-4147-A177-3AD203B41FA5}">
                      <a16:colId xmlns:a16="http://schemas.microsoft.com/office/drawing/2014/main" val="70973042"/>
                    </a:ext>
                  </a:extLst>
                </a:gridCol>
                <a:gridCol w="1604818">
                  <a:extLst>
                    <a:ext uri="{9D8B030D-6E8A-4147-A177-3AD203B41FA5}">
                      <a16:colId xmlns:a16="http://schemas.microsoft.com/office/drawing/2014/main" val="3834533276"/>
                    </a:ext>
                  </a:extLst>
                </a:gridCol>
                <a:gridCol w="1096818">
                  <a:extLst>
                    <a:ext uri="{9D8B030D-6E8A-4147-A177-3AD203B41FA5}">
                      <a16:colId xmlns:a16="http://schemas.microsoft.com/office/drawing/2014/main" val="750587838"/>
                    </a:ext>
                  </a:extLst>
                </a:gridCol>
              </a:tblGrid>
              <a:tr h="474597">
                <a:tc>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rPr>
                        <a:t>KQ2 </a:t>
                      </a:r>
                      <a:r>
                        <a:rPr lang="en-US" sz="1500" b="1" dirty="0">
                          <a:solidFill>
                            <a:srgbClr val="000000"/>
                          </a:solidFill>
                          <a:effectLst/>
                          <a:latin typeface="Calibri" panose="020F0502020204030204" pitchFamily="34" charset="0"/>
                          <a:ea typeface="Calibri" panose="020F0502020204030204" pitchFamily="34" charset="0"/>
                        </a:rPr>
                        <a:t>Recommendations</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Strength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Recommendation</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Quality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Evidence</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299838">
                <a:tc>
                  <a:txBody>
                    <a:bodyPr/>
                    <a:lstStyle/>
                    <a:p>
                      <a:pPr marL="230188" marR="0" lvl="0" indent="-230188">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4.  For patients with astrocytoma, IDH-mutant, WHO grade 3, a total prescribed dose of 594-6000 cGy in 180-200 cGy daily fractions is recommended.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Strong</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Moderate</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55711533"/>
                  </a:ext>
                </a:extLst>
              </a:tr>
              <a:tr h="909097">
                <a:tc>
                  <a:txBody>
                    <a:bodyPr/>
                    <a:lstStyle/>
                    <a:p>
                      <a:pPr marL="230188" marR="0" lvl="0" indent="-230188">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5.  For patients with astrocytoma, IDH-mutant, WHO grade 3, a total prescribed dose of 5400-5800 cGy in 180-200 cGy daily fractions is conditionally recommended as a treatment option.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Conditional</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Expert Opinion </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r h="1220084">
                <a:tc>
                  <a:txBody>
                    <a:bodyPr/>
                    <a:lstStyle/>
                    <a:p>
                      <a:pPr marL="230188" marR="0" lvl="0" indent="-230188">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6.  For patients with oligodendroglioma, IDH-mutant, 1p/19q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600" dirty="0">
                          <a:effectLst/>
                          <a:latin typeface="Calibri" panose="020F0502020204030204" pitchFamily="34" charset="0"/>
                          <a:ea typeface="Times New Roman" panose="02020603050405020304" pitchFamily="18" charset="0"/>
                          <a:cs typeface="Calibri" panose="020F0502020204030204" pitchFamily="34" charset="0"/>
                        </a:rPr>
                        <a:t>, WHO grade 2 and astrocytoma, IDH-mutant, WHO grade 2, the following target volumes defined by MRI are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GTV = residual FLAIR changes, resection cavity, and any residual tumor enhancement on T1 postcontrast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CTV = GTV + 10-15 mm expansion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PTV = CTV + 3-5 mm expansion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Strong</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rPr>
                        <a:t>Low</a:t>
                      </a:r>
                      <a:endParaRPr lang="en-US" sz="16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119155"/>
                  </a:ext>
                </a:extLst>
              </a:tr>
            </a:tbl>
          </a:graphicData>
        </a:graphic>
      </p:graphicFrame>
    </p:spTree>
    <p:extLst>
      <p:ext uri="{BB962C8B-B14F-4D97-AF65-F5344CB8AC3E}">
        <p14:creationId xmlns:p14="http://schemas.microsoft.com/office/powerpoint/2010/main" val="4278264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1336" y="13855"/>
            <a:ext cx="8382000" cy="1143000"/>
          </a:xfrm>
        </p:spPr>
        <p:txBody>
          <a:bodyPr/>
          <a:lstStyle/>
          <a:p>
            <a:r>
              <a:rPr lang="en-US" sz="3600" b="1" dirty="0">
                <a:solidFill>
                  <a:schemeClr val="tx2"/>
                </a:solidFill>
              </a:rPr>
              <a:t>KQ 2: Optimal dose of RT and target volume based on risk stratification </a:t>
            </a:r>
            <a:r>
              <a:rPr lang="en-US" sz="2800" b="1" dirty="0">
                <a:solidFill>
                  <a:schemeClr val="tx2"/>
                </a:solidFill>
              </a:rPr>
              <a:t>(</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3F2CE1FE-1D49-4649-93AE-1095C0497E32}"/>
              </a:ext>
            </a:extLst>
          </p:cNvPr>
          <p:cNvGraphicFramePr>
            <a:graphicFrameLocks noGrp="1"/>
          </p:cNvGraphicFramePr>
          <p:nvPr>
            <p:extLst>
              <p:ext uri="{D42A27DB-BD31-4B8C-83A1-F6EECF244321}">
                <p14:modId xmlns:p14="http://schemas.microsoft.com/office/powerpoint/2010/main" val="1276959849"/>
              </p:ext>
            </p:extLst>
          </p:nvPr>
        </p:nvGraphicFramePr>
        <p:xfrm>
          <a:off x="376728" y="1219200"/>
          <a:ext cx="8231216" cy="4816727"/>
        </p:xfrm>
        <a:graphic>
          <a:graphicData uri="http://schemas.openxmlformats.org/drawingml/2006/table">
            <a:tbl>
              <a:tblPr firstRow="1" firstCol="1" bandRow="1"/>
              <a:tblGrid>
                <a:gridCol w="5529580">
                  <a:extLst>
                    <a:ext uri="{9D8B030D-6E8A-4147-A177-3AD203B41FA5}">
                      <a16:colId xmlns:a16="http://schemas.microsoft.com/office/drawing/2014/main" val="70973042"/>
                    </a:ext>
                  </a:extLst>
                </a:gridCol>
                <a:gridCol w="1604818">
                  <a:extLst>
                    <a:ext uri="{9D8B030D-6E8A-4147-A177-3AD203B41FA5}">
                      <a16:colId xmlns:a16="http://schemas.microsoft.com/office/drawing/2014/main" val="3834533276"/>
                    </a:ext>
                  </a:extLst>
                </a:gridCol>
                <a:gridCol w="1096818">
                  <a:extLst>
                    <a:ext uri="{9D8B030D-6E8A-4147-A177-3AD203B41FA5}">
                      <a16:colId xmlns:a16="http://schemas.microsoft.com/office/drawing/2014/main" val="750587838"/>
                    </a:ext>
                  </a:extLst>
                </a:gridCol>
              </a:tblGrid>
              <a:tr h="474597">
                <a:tc>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rPr>
                        <a:t>KQ2 </a:t>
                      </a:r>
                      <a:r>
                        <a:rPr lang="en-US" sz="1500" b="1" dirty="0">
                          <a:solidFill>
                            <a:srgbClr val="000000"/>
                          </a:solidFill>
                          <a:effectLst/>
                          <a:latin typeface="Calibri" panose="020F0502020204030204" pitchFamily="34" charset="0"/>
                          <a:ea typeface="Calibri" panose="020F0502020204030204" pitchFamily="34" charset="0"/>
                        </a:rPr>
                        <a:t>Recommendations</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Strength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Recommendation</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Quality of</a:t>
                      </a:r>
                      <a:endParaRPr lang="en-US" sz="15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500" b="1" dirty="0">
                          <a:solidFill>
                            <a:srgbClr val="000000"/>
                          </a:solidFill>
                          <a:effectLst/>
                          <a:latin typeface="Calibri" panose="020F0502020204030204" pitchFamily="34" charset="0"/>
                          <a:ea typeface="Calibri" panose="020F0502020204030204" pitchFamily="34" charset="0"/>
                        </a:rPr>
                        <a:t>Evidence</a:t>
                      </a:r>
                      <a:endParaRPr lang="en-US" sz="15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299838">
                <a:tc>
                  <a:txBody>
                    <a:bodyPr/>
                    <a:lstStyle/>
                    <a:p>
                      <a:pPr marL="230188" marR="0" lvl="0" indent="-230188">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7. For patients with oligodendroglioma, IDH-mutant, 1p/19q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codeleted</a:t>
                      </a:r>
                      <a:r>
                        <a:rPr lang="en-US" sz="1600" dirty="0">
                          <a:effectLst/>
                          <a:latin typeface="Calibri" panose="020F0502020204030204" pitchFamily="34" charset="0"/>
                          <a:ea typeface="Times New Roman" panose="02020603050405020304" pitchFamily="18" charset="0"/>
                          <a:cs typeface="Calibri" panose="020F0502020204030204" pitchFamily="34" charset="0"/>
                        </a:rPr>
                        <a:t>, WHO grade 3 and astrocytoma, IDH-mutant, WHO grade 3, the following target volumes defined by MRI are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GTV = residual FLAIR changes, resection cavity and any residual enhancement on T1 postcontrast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CTV = GTV + 10-15 mm expansion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PTV = CTV + 3-5 mm expansion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600"/>
                        </a:spcBef>
                        <a:spcAft>
                          <a:spcPts val="600"/>
                        </a:spcAft>
                      </a:pPr>
                      <a:r>
                        <a:rPr lang="en-US" sz="1600" b="1" dirty="0">
                          <a:effectLst/>
                          <a:latin typeface="Calibri" panose="020F0502020204030204" pitchFamily="34" charset="0"/>
                          <a:ea typeface="Times New Roman" panose="02020603050405020304" pitchFamily="18" charset="0"/>
                        </a:rPr>
                        <a:t>OR,</a:t>
                      </a:r>
                      <a:r>
                        <a:rPr lang="en-US" sz="1600" b="1" dirty="0">
                          <a:effectLst/>
                          <a:latin typeface="Times New Roman" panose="02020603050405020304" pitchFamily="18" charset="0"/>
                          <a:ea typeface="Times New Roman" panose="02020603050405020304" pitchFamily="18" charset="0"/>
                        </a:rPr>
                        <a:t> </a:t>
                      </a:r>
                      <a:r>
                        <a:rPr lang="en-US" sz="1600" b="1" dirty="0">
                          <a:effectLst/>
                          <a:latin typeface="Calibri" panose="020F0502020204030204" pitchFamily="34" charset="0"/>
                          <a:ea typeface="Times New Roman" panose="02020603050405020304" pitchFamily="18" charset="0"/>
                        </a:rPr>
                        <a:t>if cone-down/boost is desired:</a:t>
                      </a:r>
                      <a:endParaRPr lang="en-US" sz="1600" dirty="0">
                        <a:effectLst/>
                        <a:latin typeface="Times New Roman" panose="02020603050405020304" pitchFamily="18" charset="0"/>
                        <a:ea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GTV1 = residual FLAIR changes, resection cavity and any residual enhancement on T1 postcontrast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GTV2 = residual enhancement on T1 postcontrast and resection cavity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CTV1/2 = GTV1/2 + 10-15 mm expansion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84213" marR="0" lvl="0" indent="-222250">
                        <a:lnSpc>
                          <a:spcPct val="115000"/>
                        </a:lnSpc>
                        <a:spcBef>
                          <a:spcPts val="0"/>
                        </a:spcBef>
                        <a:spcAft>
                          <a:spcPts val="0"/>
                        </a:spcAft>
                        <a:buSzPts val="1100"/>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PTV1/2 = CTV1/2 + 3-5 mm expansion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rPr>
                        <a:t>Strong</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rPr>
                        <a:t>Low</a:t>
                      </a:r>
                      <a:endParaRPr lang="en-US" sz="1800" dirty="0">
                        <a:effectLst/>
                        <a:latin typeface="Times New Roman" panose="02020603050405020304" pitchFamily="18" charset="0"/>
                        <a:ea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55711533"/>
                  </a:ext>
                </a:extLst>
              </a:tr>
            </a:tbl>
          </a:graphicData>
        </a:graphic>
      </p:graphicFrame>
    </p:spTree>
    <p:extLst>
      <p:ext uri="{BB962C8B-B14F-4D97-AF65-F5344CB8AC3E}">
        <p14:creationId xmlns:p14="http://schemas.microsoft.com/office/powerpoint/2010/main" val="385605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Radiation Therapy for IDH-Mutant Grade 2 and Grade 3 Diffuse Glioma Guideline </a:t>
            </a:r>
            <a:r>
              <a:rPr lang="en-US" altLang="en-US" sz="2800" dirty="0"/>
              <a:t>to be published in the Sept/Oct 2022 issue of Practical Radiation Oncology (PRO)</a:t>
            </a:r>
          </a:p>
          <a:p>
            <a:pPr marL="0" indent="0" algn="ctr">
              <a:spcBef>
                <a:spcPts val="600"/>
              </a:spcBef>
              <a:buFontTx/>
              <a:buNone/>
              <a:defRPr/>
            </a:pPr>
            <a:r>
              <a:rPr lang="en-US" altLang="en-US" sz="2800" dirty="0"/>
              <a:t>Web posted link:</a:t>
            </a:r>
            <a:endParaRPr lang="en-US" altLang="en-US" sz="2800" dirty="0">
              <a:highlight>
                <a:srgbClr val="FFFF00"/>
              </a:highlight>
            </a:endParaRPr>
          </a:p>
          <a:p>
            <a:pPr marL="0" indent="0" algn="ctr">
              <a:spcBef>
                <a:spcPts val="600"/>
              </a:spcBef>
              <a:buFontTx/>
              <a:buNone/>
              <a:defRPr/>
            </a:pPr>
            <a:r>
              <a:rPr lang="en-US" altLang="en-US" sz="2800" dirty="0">
                <a:hlinkClick r:id="rId2"/>
              </a:rPr>
              <a:t>https://www.practicalradonc.org/article/S1879-8500(22)00144-8/fulltext#relatedArticles</a:t>
            </a:r>
            <a:r>
              <a:rPr lang="en-US" altLang="en-US" sz="2800" dirty="0"/>
              <a:t> </a:t>
            </a:r>
          </a:p>
          <a:p>
            <a:pPr algn="ctr">
              <a:spcBef>
                <a:spcPts val="600"/>
              </a:spcBef>
              <a:buFontTx/>
              <a:buNone/>
              <a:defRPr/>
            </a:pPr>
            <a:endParaRPr lang="en-US" altLang="en-US" sz="2400" dirty="0"/>
          </a:p>
          <a:p>
            <a:pPr algn="ctr">
              <a:spcBef>
                <a:spcPts val="600"/>
              </a:spcBef>
              <a:buFontTx/>
              <a:buNone/>
              <a:defRPr/>
            </a:pPr>
            <a:r>
              <a:rPr lang="en-US" altLang="en-US" sz="2400" dirty="0"/>
              <a:t>The full-text guideline is also available on the ASTRO Web 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457200" y="685800"/>
            <a:ext cx="8229600" cy="1143000"/>
          </a:xfrm>
        </p:spPr>
        <p:txBody>
          <a:bodyPr/>
          <a:lstStyle/>
          <a:p>
            <a:r>
              <a:rPr lang="en-US" b="1" dirty="0">
                <a:solidFill>
                  <a:schemeClr val="tx2"/>
                </a:solidFill>
              </a:rPr>
              <a:t>KQ 3: What are the optimal RT techniques and field design for adult patients with IDH-mutant grade 2 and grade 3 diffuse glioma?</a:t>
            </a:r>
            <a:endParaRPr lang="en-US" dirty="0"/>
          </a:p>
        </p:txBody>
      </p:sp>
    </p:spTree>
    <p:extLst>
      <p:ext uri="{BB962C8B-B14F-4D97-AF65-F5344CB8AC3E}">
        <p14:creationId xmlns:p14="http://schemas.microsoft.com/office/powerpoint/2010/main" val="70223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4800" y="274638"/>
            <a:ext cx="8382000" cy="1143000"/>
          </a:xfrm>
        </p:spPr>
        <p:txBody>
          <a:bodyPr/>
          <a:lstStyle/>
          <a:p>
            <a:r>
              <a:rPr lang="en-US" b="1" dirty="0">
                <a:solidFill>
                  <a:schemeClr val="tx2"/>
                </a:solidFill>
              </a:rPr>
              <a:t>KQ 3: Optimal RT techniques and field design</a:t>
            </a:r>
            <a:endParaRPr lang="en-US" dirty="0">
              <a:solidFill>
                <a:schemeClr val="tx2"/>
              </a:solidFill>
            </a:endParaRPr>
          </a:p>
        </p:txBody>
      </p:sp>
      <p:graphicFrame>
        <p:nvGraphicFramePr>
          <p:cNvPr id="4" name="Table 3">
            <a:extLst>
              <a:ext uri="{FF2B5EF4-FFF2-40B4-BE49-F238E27FC236}">
                <a16:creationId xmlns:a16="http://schemas.microsoft.com/office/drawing/2014/main" id="{855F692B-1C90-4836-92ED-1BA66EE652EB}"/>
              </a:ext>
            </a:extLst>
          </p:cNvPr>
          <p:cNvGraphicFramePr>
            <a:graphicFrameLocks noGrp="1"/>
          </p:cNvGraphicFramePr>
          <p:nvPr>
            <p:extLst>
              <p:ext uri="{D42A27DB-BD31-4B8C-83A1-F6EECF244321}">
                <p14:modId xmlns:p14="http://schemas.microsoft.com/office/powerpoint/2010/main" val="4182811946"/>
              </p:ext>
            </p:extLst>
          </p:nvPr>
        </p:nvGraphicFramePr>
        <p:xfrm>
          <a:off x="609600" y="1905000"/>
          <a:ext cx="8153400" cy="3886199"/>
        </p:xfrm>
        <a:graphic>
          <a:graphicData uri="http://schemas.openxmlformats.org/drawingml/2006/table">
            <a:tbl>
              <a:tblPr firstRow="1" firstCol="1" bandRow="1"/>
              <a:tblGrid>
                <a:gridCol w="5105400">
                  <a:extLst>
                    <a:ext uri="{9D8B030D-6E8A-4147-A177-3AD203B41FA5}">
                      <a16:colId xmlns:a16="http://schemas.microsoft.com/office/drawing/2014/main" val="70973042"/>
                    </a:ext>
                  </a:extLst>
                </a:gridCol>
                <a:gridCol w="1676400">
                  <a:extLst>
                    <a:ext uri="{9D8B030D-6E8A-4147-A177-3AD203B41FA5}">
                      <a16:colId xmlns:a16="http://schemas.microsoft.com/office/drawing/2014/main" val="3061398105"/>
                    </a:ext>
                  </a:extLst>
                </a:gridCol>
                <a:gridCol w="1371600">
                  <a:extLst>
                    <a:ext uri="{9D8B030D-6E8A-4147-A177-3AD203B41FA5}">
                      <a16:colId xmlns:a16="http://schemas.microsoft.com/office/drawing/2014/main" val="3273634321"/>
                    </a:ext>
                  </a:extLst>
                </a:gridCol>
              </a:tblGrid>
              <a:tr h="538362">
                <a:tc>
                  <a:txBody>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rPr>
                        <a:t>KQ3 </a:t>
                      </a:r>
                      <a:r>
                        <a:rPr lang="en-US" sz="1600" b="1" dirty="0">
                          <a:solidFill>
                            <a:srgbClr val="000000"/>
                          </a:solidFill>
                          <a:effectLst/>
                          <a:latin typeface="Calibri" panose="020F0502020204030204" pitchFamily="34" charset="0"/>
                          <a:ea typeface="Calibri" panose="020F0502020204030204" pitchFamily="34" charset="0"/>
                        </a:rPr>
                        <a:t>Recommendations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Strength of</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Recommendation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Quality of</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Evidence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1218656">
                <a:tc>
                  <a:txBody>
                    <a:bodyPr/>
                    <a:lstStyle/>
                    <a:p>
                      <a:pPr marL="342900" marR="0" lvl="0" indent="-342900">
                        <a:lnSpc>
                          <a:spcPct val="115000"/>
                        </a:lnSpc>
                        <a:spcBef>
                          <a:spcPts val="0"/>
                        </a:spcBef>
                        <a:spcAft>
                          <a:spcPts val="0"/>
                        </a:spcAft>
                        <a:buFont typeface="+mj-lt"/>
                        <a:buAutoNum type="arabicPeriod"/>
                      </a:pPr>
                      <a:r>
                        <a:rPr lang="en-US" sz="1600" u="none" strike="noStrike" dirty="0">
                          <a:effectLst/>
                          <a:latin typeface="Calibri" panose="020F0502020204030204" pitchFamily="34" charset="0"/>
                          <a:ea typeface="Calibri" panose="020F0502020204030204" pitchFamily="34" charset="0"/>
                        </a:rPr>
                        <a:t>For patients with IDH-mutant WHO grade 2 </a:t>
                      </a:r>
                      <a:r>
                        <a:rPr lang="en-US" sz="1600" u="none" strike="noStrike" dirty="0">
                          <a:effectLst/>
                          <a:latin typeface="Calibri" panose="020F0502020204030204" pitchFamily="34" charset="0"/>
                          <a:ea typeface="Times New Roman" panose="02020603050405020304" pitchFamily="18" charset="0"/>
                        </a:rPr>
                        <a:t>and</a:t>
                      </a:r>
                      <a:r>
                        <a:rPr lang="en-US" sz="1600" b="1" u="none" strike="noStrike" dirty="0">
                          <a:effectLst/>
                          <a:latin typeface="Calibri" panose="020F0502020204030204" pitchFamily="34" charset="0"/>
                          <a:ea typeface="Times New Roman" panose="02020603050405020304" pitchFamily="18" charset="0"/>
                        </a:rPr>
                        <a:t> </a:t>
                      </a:r>
                      <a:r>
                        <a:rPr lang="en-US" sz="1600" u="none" strike="noStrike" dirty="0">
                          <a:effectLst/>
                          <a:latin typeface="Calibri" panose="020F0502020204030204" pitchFamily="34" charset="0"/>
                          <a:ea typeface="Calibri" panose="020F0502020204030204" pitchFamily="34" charset="0"/>
                        </a:rPr>
                        <a:t>grade 3 diffuse glioma, IMRT/VMAT is recommended to reduce acute and late toxicity, especially for tumors located near critical OARs. </a:t>
                      </a: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rPr>
                        <a:t>Strong</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rPr>
                        <a:t>Low</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711533"/>
                  </a:ext>
                </a:extLst>
              </a:tr>
              <a:tr h="909097">
                <a:tc>
                  <a:txBody>
                    <a:bodyPr/>
                    <a:lstStyle/>
                    <a:p>
                      <a:pPr marL="341313" marR="0" lvl="0" indent="-341313">
                        <a:lnSpc>
                          <a:spcPct val="115000"/>
                        </a:lnSpc>
                        <a:spcBef>
                          <a:spcPts val="0"/>
                        </a:spcBef>
                        <a:spcAft>
                          <a:spcPts val="0"/>
                        </a:spcAft>
                        <a:buFont typeface="+mj-lt"/>
                        <a:buNone/>
                      </a:pPr>
                      <a:r>
                        <a:rPr lang="en-US" sz="1600" u="none" strike="noStrike" dirty="0">
                          <a:effectLst/>
                          <a:latin typeface="Calibri" panose="020F0502020204030204" pitchFamily="34" charset="0"/>
                          <a:ea typeface="Calibri" panose="020F0502020204030204" pitchFamily="34" charset="0"/>
                        </a:rPr>
                        <a:t>2.    For patients with IDH-mutant WHO grade 2 </a:t>
                      </a:r>
                      <a:r>
                        <a:rPr lang="en-US" sz="1600" u="none" strike="noStrike" dirty="0">
                          <a:effectLst/>
                          <a:latin typeface="Calibri" panose="020F0502020204030204" pitchFamily="34" charset="0"/>
                          <a:ea typeface="Times New Roman" panose="02020603050405020304" pitchFamily="18" charset="0"/>
                        </a:rPr>
                        <a:t>and</a:t>
                      </a:r>
                      <a:r>
                        <a:rPr lang="en-US" sz="1600" b="1" u="none" strike="noStrike" dirty="0">
                          <a:effectLst/>
                          <a:latin typeface="Calibri" panose="020F0502020204030204" pitchFamily="34" charset="0"/>
                          <a:ea typeface="Times New Roman" panose="02020603050405020304" pitchFamily="18" charset="0"/>
                        </a:rPr>
                        <a:t> </a:t>
                      </a:r>
                      <a:r>
                        <a:rPr lang="en-US" sz="1600" u="none" strike="noStrike" dirty="0">
                          <a:effectLst/>
                          <a:latin typeface="Calibri" panose="020F0502020204030204" pitchFamily="34" charset="0"/>
                          <a:ea typeface="Calibri" panose="020F0502020204030204" pitchFamily="34" charset="0"/>
                        </a:rPr>
                        <a:t>grade 3 diffuse glioma, 3-D CRT is recommended as a treatment option, when IMRT/VMAT is unavailable.</a:t>
                      </a:r>
                      <a:endParaRPr lang="en-US" sz="1600" u="none" strike="noStrike"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rPr>
                        <a:t>Strong</a:t>
                      </a:r>
                      <a:endParaRPr lang="en-US"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rPr>
                        <a:t>Moderate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r h="1220084">
                <a:tc>
                  <a:txBody>
                    <a:bodyPr/>
                    <a:lstStyle/>
                    <a:p>
                      <a:pPr marL="341313" marR="0" lvl="0" indent="-341313">
                        <a:lnSpc>
                          <a:spcPct val="115000"/>
                        </a:lnSpc>
                        <a:spcBef>
                          <a:spcPts val="0"/>
                        </a:spcBef>
                        <a:spcAft>
                          <a:spcPts val="0"/>
                        </a:spcAft>
                        <a:buFont typeface="+mj-lt"/>
                        <a:buNone/>
                      </a:pPr>
                      <a:r>
                        <a:rPr lang="en-US" sz="1600" u="none" strike="noStrike" dirty="0">
                          <a:effectLst/>
                          <a:latin typeface="Calibri" panose="020F0502020204030204" pitchFamily="34" charset="0"/>
                          <a:ea typeface="Calibri" panose="020F0502020204030204" pitchFamily="34" charset="0"/>
                          <a:cs typeface="Calibri" panose="020F0502020204030204" pitchFamily="34" charset="0"/>
                        </a:rPr>
                        <a:t>3.    For </a:t>
                      </a:r>
                      <a:r>
                        <a:rPr lang="en-US" sz="1600" u="none" strike="noStrike" dirty="0">
                          <a:effectLst/>
                          <a:latin typeface="Calibri" panose="020F0502020204030204" pitchFamily="34" charset="0"/>
                          <a:ea typeface="Times New Roman" panose="02020603050405020304" pitchFamily="18" charset="0"/>
                          <a:cs typeface="Calibri" panose="020F0502020204030204" pitchFamily="34" charset="0"/>
                        </a:rPr>
                        <a:t>patients with IDH-mutant </a:t>
                      </a:r>
                      <a:r>
                        <a:rPr lang="en-US" sz="1600" u="none" strike="noStrike" dirty="0">
                          <a:effectLst/>
                          <a:latin typeface="Calibri" panose="020F0502020204030204" pitchFamily="34" charset="0"/>
                          <a:ea typeface="Calibri" panose="020F0502020204030204" pitchFamily="34" charset="0"/>
                          <a:cs typeface="Calibri" panose="020F0502020204030204" pitchFamily="34" charset="0"/>
                        </a:rPr>
                        <a:t>WHO </a:t>
                      </a:r>
                      <a:r>
                        <a:rPr lang="en-US" sz="1600" u="none" strike="noStrike" dirty="0">
                          <a:effectLst/>
                          <a:latin typeface="Calibri" panose="020F0502020204030204" pitchFamily="34" charset="0"/>
                          <a:ea typeface="Times New Roman" panose="02020603050405020304" pitchFamily="18" charset="0"/>
                          <a:cs typeface="Calibri" panose="020F0502020204030204" pitchFamily="34" charset="0"/>
                        </a:rPr>
                        <a:t>grade 2 and</a:t>
                      </a:r>
                      <a:r>
                        <a:rPr lang="en-US" sz="1600" b="1" u="none"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600" u="none" strike="noStrike" dirty="0">
                          <a:effectLst/>
                          <a:latin typeface="Calibri" panose="020F0502020204030204" pitchFamily="34" charset="0"/>
                          <a:ea typeface="Times New Roman" panose="02020603050405020304" pitchFamily="18" charset="0"/>
                          <a:cs typeface="Calibri" panose="020F0502020204030204" pitchFamily="34" charset="0"/>
                        </a:rPr>
                        <a:t>grade 3 diffuse glioma, proton therapy is conditionally recommended as an option </a:t>
                      </a:r>
                      <a:r>
                        <a:rPr lang="en-US" sz="1600" u="none" strike="noStrike" dirty="0">
                          <a:effectLst/>
                          <a:latin typeface="Calibri" panose="020F0502020204030204" pitchFamily="34" charset="0"/>
                          <a:ea typeface="Calibri" panose="020F0502020204030204" pitchFamily="34" charset="0"/>
                          <a:cs typeface="Calibri" panose="020F0502020204030204" pitchFamily="34" charset="0"/>
                        </a:rPr>
                        <a:t>to reduce acute and late toxicity, especially for tumors located near critical OARs</a:t>
                      </a:r>
                      <a:r>
                        <a:rPr lang="en-US" sz="1600" u="none" strike="noStrike" dirty="0">
                          <a:effectLst/>
                          <a:latin typeface="Calibri" panose="020F0502020204030204" pitchFamily="34" charset="0"/>
                          <a:ea typeface="Times New Roman" panose="02020603050405020304" pitchFamily="18" charset="0"/>
                          <a:cs typeface="Calibri" panose="020F0502020204030204" pitchFamily="34" charset="0"/>
                        </a:rPr>
                        <a:t>.</a:t>
                      </a:r>
                      <a:endParaRPr lang="en-US" sz="16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rPr>
                        <a:t>Conditional</a:t>
                      </a:r>
                      <a:endParaRPr lang="en-US"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rPr>
                        <a:t>Low</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119155"/>
                  </a:ext>
                </a:extLst>
              </a:tr>
            </a:tbl>
          </a:graphicData>
        </a:graphic>
      </p:graphicFrame>
    </p:spTree>
    <p:extLst>
      <p:ext uri="{BB962C8B-B14F-4D97-AF65-F5344CB8AC3E}">
        <p14:creationId xmlns:p14="http://schemas.microsoft.com/office/powerpoint/2010/main" val="1772224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4800" y="274638"/>
            <a:ext cx="8382000" cy="1143000"/>
          </a:xfrm>
        </p:spPr>
        <p:txBody>
          <a:bodyPr/>
          <a:lstStyle/>
          <a:p>
            <a:r>
              <a:rPr lang="en-US" b="1" dirty="0">
                <a:solidFill>
                  <a:schemeClr val="tx2"/>
                </a:solidFill>
              </a:rPr>
              <a:t>KQ 3: Optimal RT techniques and field design </a:t>
            </a:r>
            <a:r>
              <a:rPr lang="en-US" sz="2800" b="1" dirty="0">
                <a:solidFill>
                  <a:schemeClr val="tx2"/>
                </a:solidFill>
              </a:rPr>
              <a:t>(</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855F692B-1C90-4836-92ED-1BA66EE652EB}"/>
              </a:ext>
            </a:extLst>
          </p:cNvPr>
          <p:cNvGraphicFramePr>
            <a:graphicFrameLocks noGrp="1"/>
          </p:cNvGraphicFramePr>
          <p:nvPr>
            <p:extLst>
              <p:ext uri="{D42A27DB-BD31-4B8C-83A1-F6EECF244321}">
                <p14:modId xmlns:p14="http://schemas.microsoft.com/office/powerpoint/2010/main" val="3313463062"/>
              </p:ext>
            </p:extLst>
          </p:nvPr>
        </p:nvGraphicFramePr>
        <p:xfrm>
          <a:off x="609600" y="1905000"/>
          <a:ext cx="8153400" cy="2819400"/>
        </p:xfrm>
        <a:graphic>
          <a:graphicData uri="http://schemas.openxmlformats.org/drawingml/2006/table">
            <a:tbl>
              <a:tblPr firstRow="1" firstCol="1" bandRow="1"/>
              <a:tblGrid>
                <a:gridCol w="5105400">
                  <a:extLst>
                    <a:ext uri="{9D8B030D-6E8A-4147-A177-3AD203B41FA5}">
                      <a16:colId xmlns:a16="http://schemas.microsoft.com/office/drawing/2014/main" val="70973042"/>
                    </a:ext>
                  </a:extLst>
                </a:gridCol>
                <a:gridCol w="1676400">
                  <a:extLst>
                    <a:ext uri="{9D8B030D-6E8A-4147-A177-3AD203B41FA5}">
                      <a16:colId xmlns:a16="http://schemas.microsoft.com/office/drawing/2014/main" val="3061398105"/>
                    </a:ext>
                  </a:extLst>
                </a:gridCol>
                <a:gridCol w="1371600">
                  <a:extLst>
                    <a:ext uri="{9D8B030D-6E8A-4147-A177-3AD203B41FA5}">
                      <a16:colId xmlns:a16="http://schemas.microsoft.com/office/drawing/2014/main" val="3273634321"/>
                    </a:ext>
                  </a:extLst>
                </a:gridCol>
              </a:tblGrid>
              <a:tr h="560187">
                <a:tc>
                  <a:txBody>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rPr>
                        <a:t>KQ3 </a:t>
                      </a:r>
                      <a:r>
                        <a:rPr lang="en-US" sz="1600" b="1" dirty="0">
                          <a:solidFill>
                            <a:srgbClr val="000000"/>
                          </a:solidFill>
                          <a:effectLst/>
                          <a:latin typeface="Calibri" panose="020F0502020204030204" pitchFamily="34" charset="0"/>
                          <a:ea typeface="Calibri" panose="020F0502020204030204" pitchFamily="34" charset="0"/>
                        </a:rPr>
                        <a:t>Recommendations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Strength of</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Recommendation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Quality of</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rPr>
                        <a:t>Evidence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76945100"/>
                  </a:ext>
                </a:extLst>
              </a:tr>
              <a:tr h="1293735">
                <a:tc>
                  <a:txBody>
                    <a:bodyPr/>
                    <a:lstStyle/>
                    <a:p>
                      <a:pPr marL="341313" marR="0" lvl="0" indent="-341313">
                        <a:lnSpc>
                          <a:spcPct val="115000"/>
                        </a:lnSpc>
                        <a:spcBef>
                          <a:spcPts val="0"/>
                        </a:spcBef>
                        <a:spcAft>
                          <a:spcPts val="0"/>
                        </a:spcAft>
                        <a:buFont typeface="+mj-lt"/>
                        <a:buNone/>
                      </a:pP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4.   </a:t>
                      </a:r>
                      <a:r>
                        <a:rPr lang="x-none" sz="1800" u="none" strike="noStrike" dirty="0">
                          <a:effectLst/>
                          <a:latin typeface="Calibri" panose="020F0502020204030204" pitchFamily="34" charset="0"/>
                          <a:ea typeface="Calibri" panose="020F0502020204030204" pitchFamily="34" charset="0"/>
                          <a:cs typeface="Calibri" panose="020F0502020204030204" pitchFamily="34" charset="0"/>
                        </a:rPr>
                        <a:t>For patients with </a:t>
                      </a: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IDH-mutant </a:t>
                      </a:r>
                      <a:r>
                        <a:rPr lang="x-none" sz="1800" u="none" strike="noStrike" dirty="0">
                          <a:effectLst/>
                          <a:latin typeface="Calibri" panose="020F0502020204030204" pitchFamily="34" charset="0"/>
                          <a:ea typeface="Calibri" panose="020F0502020204030204" pitchFamily="34" charset="0"/>
                          <a:cs typeface="Calibri" panose="020F0502020204030204" pitchFamily="34" charset="0"/>
                        </a:rPr>
                        <a:t>WHO </a:t>
                      </a: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grade 2 </a:t>
                      </a:r>
                      <a:r>
                        <a:rPr lang="x-none" sz="1800" u="none" strike="noStrike" dirty="0">
                          <a:effectLst/>
                          <a:latin typeface="Calibri" panose="020F0502020204030204" pitchFamily="34" charset="0"/>
                          <a:ea typeface="Calibri" panose="020F0502020204030204" pitchFamily="34" charset="0"/>
                          <a:cs typeface="Calibri" panose="020F0502020204030204" pitchFamily="34" charset="0"/>
                        </a:rPr>
                        <a:t>and</a:t>
                      </a:r>
                      <a:r>
                        <a:rPr lang="x-none" sz="1800" b="1"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grade 3 diffuse glioma</a:t>
                      </a:r>
                      <a:r>
                        <a:rPr lang="x-none" sz="1800" u="none" strike="noStrike" dirty="0">
                          <a:effectLst/>
                          <a:latin typeface="Calibri" panose="020F0502020204030204" pitchFamily="34" charset="0"/>
                          <a:ea typeface="Calibri" panose="020F0502020204030204" pitchFamily="34" charset="0"/>
                          <a:cs typeface="Calibri" panose="020F0502020204030204" pitchFamily="34" charset="0"/>
                        </a:rPr>
                        <a:t>, optimization of radiation field design is recommended to ensure target coverage and OAR avoidance</a:t>
                      </a: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a:t>
                      </a:r>
                      <a:endParaRPr lang="en-US" sz="1800" u="none"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rPr>
                        <a:t>Strong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rPr>
                        <a:t>Moderate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711533"/>
                  </a:ext>
                </a:extLst>
              </a:tr>
              <a:tr h="965478">
                <a:tc>
                  <a:txBody>
                    <a:bodyPr/>
                    <a:lstStyle/>
                    <a:p>
                      <a:pPr marL="341313" marR="0" lvl="0" indent="-341313">
                        <a:lnSpc>
                          <a:spcPct val="115000"/>
                        </a:lnSpc>
                        <a:spcBef>
                          <a:spcPts val="0"/>
                        </a:spcBef>
                        <a:spcAft>
                          <a:spcPts val="0"/>
                        </a:spcAft>
                        <a:buFont typeface="+mj-lt"/>
                        <a:buNone/>
                      </a:pP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5.   For patients with IDH-mutant WHO grade 2 </a:t>
                      </a: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and</a:t>
                      </a:r>
                      <a:r>
                        <a:rPr lang="en-US" sz="1800" b="1" u="none"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800" u="none" strike="noStrike" dirty="0">
                          <a:effectLst/>
                          <a:latin typeface="Calibri" panose="020F0502020204030204" pitchFamily="34" charset="0"/>
                          <a:ea typeface="Calibri" panose="020F0502020204030204" pitchFamily="34" charset="0"/>
                          <a:cs typeface="Calibri" panose="020F0502020204030204" pitchFamily="34" charset="0"/>
                        </a:rPr>
                        <a:t>grade 3 diffuse glioma receiving RT, daily image guidance is recommended.</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rPr>
                        <a:t>Strong</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rPr>
                        <a:t>Expert Opinion</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54044"/>
                  </a:ext>
                </a:extLst>
              </a:tr>
            </a:tbl>
          </a:graphicData>
        </a:graphic>
      </p:graphicFrame>
    </p:spTree>
    <p:extLst>
      <p:ext uri="{BB962C8B-B14F-4D97-AF65-F5344CB8AC3E}">
        <p14:creationId xmlns:p14="http://schemas.microsoft.com/office/powerpoint/2010/main" val="201324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457200" y="762000"/>
            <a:ext cx="8229600" cy="1143000"/>
          </a:xfrm>
        </p:spPr>
        <p:txBody>
          <a:bodyPr/>
          <a:lstStyle/>
          <a:p>
            <a:r>
              <a:rPr lang="en-US" b="1" dirty="0">
                <a:solidFill>
                  <a:schemeClr val="tx2"/>
                </a:solidFill>
              </a:rPr>
              <a:t>KQ 4: What are the adverse effects of RT, and subsequent clinical management, for adult patients with IDH-mutant grade 2 and grade 3 diffuse glioma?</a:t>
            </a:r>
            <a:endParaRPr lang="en-US" dirty="0">
              <a:solidFill>
                <a:schemeClr val="tx2"/>
              </a:solidFill>
            </a:endParaRPr>
          </a:p>
        </p:txBody>
      </p:sp>
    </p:spTree>
    <p:extLst>
      <p:ext uri="{BB962C8B-B14F-4D97-AF65-F5344CB8AC3E}">
        <p14:creationId xmlns:p14="http://schemas.microsoft.com/office/powerpoint/2010/main" val="649477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274118" y="457200"/>
            <a:ext cx="8382000" cy="1143000"/>
          </a:xfrm>
        </p:spPr>
        <p:txBody>
          <a:bodyPr/>
          <a:lstStyle/>
          <a:p>
            <a:r>
              <a:rPr lang="en-US" b="1" dirty="0">
                <a:solidFill>
                  <a:schemeClr val="tx2"/>
                </a:solidFill>
              </a:rPr>
              <a:t>KQ 4: Adverse effects of RT</a:t>
            </a:r>
            <a:endParaRPr lang="en-US" dirty="0">
              <a:solidFill>
                <a:schemeClr val="tx2"/>
              </a:solidFill>
            </a:endParaRPr>
          </a:p>
        </p:txBody>
      </p:sp>
      <p:graphicFrame>
        <p:nvGraphicFramePr>
          <p:cNvPr id="3" name="Content Placeholder 21">
            <a:extLst>
              <a:ext uri="{FF2B5EF4-FFF2-40B4-BE49-F238E27FC236}">
                <a16:creationId xmlns:a16="http://schemas.microsoft.com/office/drawing/2014/main" id="{BA4F9FA6-3E85-41A1-93B4-534DDEA737B6}"/>
              </a:ext>
            </a:extLst>
          </p:cNvPr>
          <p:cNvGraphicFramePr>
            <a:graphicFrameLocks/>
          </p:cNvGraphicFramePr>
          <p:nvPr>
            <p:extLst>
              <p:ext uri="{D42A27DB-BD31-4B8C-83A1-F6EECF244321}">
                <p14:modId xmlns:p14="http://schemas.microsoft.com/office/powerpoint/2010/main" val="2435548730"/>
              </p:ext>
            </p:extLst>
          </p:nvPr>
        </p:nvGraphicFramePr>
        <p:xfrm>
          <a:off x="341745" y="1905000"/>
          <a:ext cx="8246746" cy="2544826"/>
        </p:xfrm>
        <a:graphic>
          <a:graphicData uri="http://schemas.openxmlformats.org/drawingml/2006/table">
            <a:tbl>
              <a:tblPr firstRow="1" firstCol="1" bandRow="1"/>
              <a:tblGrid>
                <a:gridCol w="4717732">
                  <a:extLst>
                    <a:ext uri="{9D8B030D-6E8A-4147-A177-3AD203B41FA5}">
                      <a16:colId xmlns:a16="http://schemas.microsoft.com/office/drawing/2014/main" val="2326169699"/>
                    </a:ext>
                  </a:extLst>
                </a:gridCol>
                <a:gridCol w="2177622">
                  <a:extLst>
                    <a:ext uri="{9D8B030D-6E8A-4147-A177-3AD203B41FA5}">
                      <a16:colId xmlns:a16="http://schemas.microsoft.com/office/drawing/2014/main" val="2894926068"/>
                    </a:ext>
                  </a:extLst>
                </a:gridCol>
                <a:gridCol w="1351392">
                  <a:extLst>
                    <a:ext uri="{9D8B030D-6E8A-4147-A177-3AD203B41FA5}">
                      <a16:colId xmlns:a16="http://schemas.microsoft.com/office/drawing/2014/main" val="899118338"/>
                    </a:ext>
                  </a:extLst>
                </a:gridCol>
              </a:tblGrid>
              <a:tr h="548640">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KQ4 Recommendation</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Strength of Recommendation</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Quality of Evidence</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62943646"/>
                  </a:ext>
                </a:extLst>
              </a:tr>
              <a:tr h="1243346">
                <a:tc>
                  <a:txBody>
                    <a:bodyPr/>
                    <a:lstStyle/>
                    <a:p>
                      <a:pPr marL="342900" marR="0" lvl="0" indent="-342900">
                        <a:lnSpc>
                          <a:spcPct val="115000"/>
                        </a:lnSpc>
                        <a:spcBef>
                          <a:spcPts val="0"/>
                        </a:spcBef>
                        <a:spcAft>
                          <a:spcPts val="0"/>
                        </a:spcAft>
                        <a:buFont typeface="+mj-lt"/>
                        <a:buAutoNum type="arabicPeriod"/>
                      </a:pPr>
                      <a:r>
                        <a:rPr lang="en-US" sz="1800" kern="1200" dirty="0">
                          <a:solidFill>
                            <a:schemeClr val="tx1"/>
                          </a:solidFill>
                          <a:effectLst/>
                          <a:latin typeface="+mn-lt"/>
                          <a:ea typeface="+mn-ea"/>
                          <a:cs typeface="+mn-cs"/>
                        </a:rPr>
                        <a:t>For patients with IDH-mutant WHO grade 2 and grade 3 diffuse glioma, assessment, surveillance, and management by an interprofessional and/or </a:t>
                      </a:r>
                      <a:r>
                        <a:rPr lang="en-US" sz="1800" u="none" kern="1200" dirty="0">
                          <a:solidFill>
                            <a:schemeClr val="tx1"/>
                          </a:solidFill>
                          <a:effectLst/>
                          <a:latin typeface="+mn-lt"/>
                          <a:ea typeface="+mn-ea"/>
                          <a:cs typeface="+mn-cs"/>
                        </a:rPr>
                        <a:t>multidisciplinary care team </a:t>
                      </a:r>
                      <a:r>
                        <a:rPr lang="en-US" sz="1800" kern="1200" dirty="0">
                          <a:solidFill>
                            <a:schemeClr val="tx1"/>
                          </a:solidFill>
                          <a:effectLst/>
                          <a:latin typeface="+mn-lt"/>
                          <a:ea typeface="+mn-ea"/>
                          <a:cs typeface="+mn-cs"/>
                        </a:rPr>
                        <a:t>is recommended for toxicity management (</a:t>
                      </a:r>
                      <a:r>
                        <a:rPr lang="en-US" sz="1800" u="sng" kern="1200" dirty="0">
                          <a:solidFill>
                            <a:schemeClr val="tx1"/>
                          </a:solidFill>
                          <a:effectLst/>
                          <a:latin typeface="+mn-lt"/>
                          <a:ea typeface="+mn-ea"/>
                          <a:cs typeface="+mn-cs"/>
                        </a:rPr>
                        <a:t>Table 7</a:t>
                      </a:r>
                      <a:r>
                        <a:rPr lang="en-US" sz="1800" kern="1200" dirty="0">
                          <a:solidFill>
                            <a:schemeClr val="tx1"/>
                          </a:solidFill>
                          <a:effectLst/>
                          <a:latin typeface="+mn-lt"/>
                          <a:ea typeface="+mn-ea"/>
                          <a:cs typeface="+mn-cs"/>
                        </a:rPr>
                        <a:t>).</a:t>
                      </a:r>
                      <a:endParaRPr lang="en-US" sz="1800" dirty="0">
                        <a:effectLst/>
                        <a:latin typeface="Calibri" panose="020F0502020204030204" pitchFamily="34" charset="0"/>
                        <a:cs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effectLst/>
                          <a:latin typeface="Calibri" panose="020F0502020204030204" pitchFamily="34" charset="0"/>
                          <a:cs typeface="Calibri" panose="020F0502020204030204" pitchFamily="34" charset="0"/>
                        </a:rPr>
                        <a:t>Strong</a:t>
                      </a:r>
                      <a:endParaRPr lang="en-US" sz="18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effectLst/>
                          <a:latin typeface="Calibri" panose="020F0502020204030204" pitchFamily="34" charset="0"/>
                          <a:cs typeface="Calibri" panose="020F0502020204030204" pitchFamily="34" charset="0"/>
                        </a:rPr>
                        <a:t>Expert Opinion</a:t>
                      </a:r>
                      <a:endParaRPr lang="en-US" sz="18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126306"/>
                  </a:ext>
                </a:extLst>
              </a:tr>
            </a:tbl>
          </a:graphicData>
        </a:graphic>
      </p:graphicFrame>
    </p:spTree>
    <p:extLst>
      <p:ext uri="{BB962C8B-B14F-4D97-AF65-F5344CB8AC3E}">
        <p14:creationId xmlns:p14="http://schemas.microsoft.com/office/powerpoint/2010/main" val="1297743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04800" y="304800"/>
            <a:ext cx="8382000" cy="1143000"/>
          </a:xfrm>
        </p:spPr>
        <p:txBody>
          <a:bodyPr/>
          <a:lstStyle/>
          <a:p>
            <a:pPr>
              <a:spcBef>
                <a:spcPts val="1200"/>
              </a:spcBef>
            </a:pPr>
            <a:r>
              <a:rPr lang="en-US" b="1" dirty="0">
                <a:solidFill>
                  <a:schemeClr val="tx2"/>
                </a:solidFill>
              </a:rPr>
              <a:t>KQ 4: Adverse effects of RT</a:t>
            </a:r>
            <a:br>
              <a:rPr lang="en-US" b="1" dirty="0">
                <a:solidFill>
                  <a:schemeClr val="tx2"/>
                </a:solidFill>
              </a:rPr>
            </a:br>
            <a:r>
              <a:rPr lang="en-US" sz="1800" b="1" dirty="0">
                <a:effectLst/>
                <a:latin typeface="Calibri" panose="020F0502020204030204" pitchFamily="34" charset="0"/>
                <a:ea typeface="Times New Roman" panose="02020603050405020304" pitchFamily="18" charset="0"/>
              </a:rPr>
              <a:t>Table 7. </a:t>
            </a:r>
            <a:r>
              <a:rPr lang="en-US" sz="1800" dirty="0">
                <a:effectLst/>
                <a:latin typeface="Calibri" panose="020F0502020204030204" pitchFamily="34" charset="0"/>
                <a:ea typeface="Times New Roman" panose="02020603050405020304" pitchFamily="18" charset="0"/>
              </a:rPr>
              <a:t>Multidisciplinary care team management for common toxicities</a:t>
            </a:r>
            <a:br>
              <a:rPr lang="en-US" sz="1800" dirty="0">
                <a:effectLst/>
                <a:latin typeface="Times New Roman" panose="02020603050405020304" pitchFamily="18" charset="0"/>
                <a:ea typeface="Times New Roman" panose="02020603050405020304" pitchFamily="18" charset="0"/>
              </a:rPr>
            </a:br>
            <a:endParaRPr lang="en-US" dirty="0">
              <a:solidFill>
                <a:schemeClr val="tx2"/>
              </a:solidFill>
            </a:endParaRPr>
          </a:p>
        </p:txBody>
      </p:sp>
      <p:graphicFrame>
        <p:nvGraphicFramePr>
          <p:cNvPr id="6" name="Table 5">
            <a:extLst>
              <a:ext uri="{FF2B5EF4-FFF2-40B4-BE49-F238E27FC236}">
                <a16:creationId xmlns:a16="http://schemas.microsoft.com/office/drawing/2014/main" id="{C322F1D6-BEC5-4E5E-9F07-170199019C5D}"/>
              </a:ext>
            </a:extLst>
          </p:cNvPr>
          <p:cNvGraphicFramePr>
            <a:graphicFrameLocks noGrp="1"/>
          </p:cNvGraphicFramePr>
          <p:nvPr>
            <p:extLst>
              <p:ext uri="{D42A27DB-BD31-4B8C-83A1-F6EECF244321}">
                <p14:modId xmlns:p14="http://schemas.microsoft.com/office/powerpoint/2010/main" val="1930896737"/>
              </p:ext>
            </p:extLst>
          </p:nvPr>
        </p:nvGraphicFramePr>
        <p:xfrm>
          <a:off x="533400" y="1447800"/>
          <a:ext cx="7848600" cy="4546647"/>
        </p:xfrm>
        <a:graphic>
          <a:graphicData uri="http://schemas.openxmlformats.org/drawingml/2006/table">
            <a:tbl>
              <a:tblPr firstRow="1" firstCol="1" bandRow="1"/>
              <a:tblGrid>
                <a:gridCol w="2211878">
                  <a:extLst>
                    <a:ext uri="{9D8B030D-6E8A-4147-A177-3AD203B41FA5}">
                      <a16:colId xmlns:a16="http://schemas.microsoft.com/office/drawing/2014/main" val="97877770"/>
                    </a:ext>
                  </a:extLst>
                </a:gridCol>
                <a:gridCol w="5636722">
                  <a:extLst>
                    <a:ext uri="{9D8B030D-6E8A-4147-A177-3AD203B41FA5}">
                      <a16:colId xmlns:a16="http://schemas.microsoft.com/office/drawing/2014/main" val="887502801"/>
                    </a:ext>
                  </a:extLst>
                </a:gridCol>
              </a:tblGrid>
              <a:tr h="284435">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rPr>
                        <a:t>Toxicity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rPr>
                        <a:t>Management considerations – baseline and ongoing </a:t>
                      </a:r>
                    </a:p>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rPr>
                        <a:t>(as needed)</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231977839"/>
                  </a:ext>
                </a:extLst>
              </a:tr>
              <a:tr h="253685">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Neurocognitive function</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Neuropsychological testing (where available)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307574"/>
                  </a:ext>
                </a:extLst>
              </a:tr>
              <a:tr h="507371">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Neuroendocrine function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Pituitary function testing for patients with hypothalamic/pituitary axis within the radiation treatment field or with clinical symptoms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2603562"/>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Neurological deficit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Rehabilitation medicine (including physical therapy and occupational therapy)</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232105"/>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Vision</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Acuity and visual field testing for patients with optic pathway within the radiation treatment field or with clinical symptoms</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6705440"/>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Hearing</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Auditory and vestibular testing for patients with cochlea within the radiation treatment field or with clinical symptoms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83255"/>
                  </a:ext>
                </a:extLst>
              </a:tr>
              <a:tr h="253685">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Permanent alopecia</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Wig and hair loss consultation (where available)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752247"/>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Cerebrovascular complications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Vascular medicine consultation (with neurologist and/or neurosurgeon)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899408"/>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Financial/psychosocial</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Social services (</a:t>
                      </a:r>
                      <a:r>
                        <a:rPr lang="en-US" sz="1600" dirty="0" err="1">
                          <a:effectLst/>
                          <a:latin typeface="Calibri" panose="020F0502020204030204" pitchFamily="34" charset="0"/>
                          <a:ea typeface="Times New Roman" panose="02020603050405020304" pitchFamily="18" charset="0"/>
                        </a:rPr>
                        <a:t>eg</a:t>
                      </a:r>
                      <a:r>
                        <a:rPr lang="en-US" sz="1600" dirty="0">
                          <a:effectLst/>
                          <a:latin typeface="Calibri" panose="020F0502020204030204" pitchFamily="34" charset="0"/>
                          <a:ea typeface="Times New Roman" panose="02020603050405020304" pitchFamily="18" charset="0"/>
                        </a:rPr>
                        <a:t>, social worker, adolescent and young adult-life specialist, and financial counsellor)</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452915"/>
                  </a:ext>
                </a:extLst>
              </a:tr>
              <a:tr h="507371">
                <a:tc>
                  <a:txBody>
                    <a:bodyPr/>
                    <a:lstStyle/>
                    <a:p>
                      <a:pPr marL="0" marR="0">
                        <a:spcBef>
                          <a:spcPts val="0"/>
                        </a:spcBef>
                        <a:spcAft>
                          <a:spcPts val="0"/>
                        </a:spcAft>
                      </a:pPr>
                      <a:r>
                        <a:rPr lang="en-US" sz="1600">
                          <a:effectLst/>
                          <a:latin typeface="Calibri" panose="020F0502020204030204" pitchFamily="34" charset="0"/>
                          <a:ea typeface="Times New Roman" panose="02020603050405020304" pitchFamily="18" charset="0"/>
                        </a:rPr>
                        <a:t>Quality of Life</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Survivorship and supportive care (</a:t>
                      </a:r>
                      <a:r>
                        <a:rPr lang="en-US" sz="1600" dirty="0" err="1">
                          <a:effectLst/>
                          <a:latin typeface="Calibri" panose="020F0502020204030204" pitchFamily="34" charset="0"/>
                          <a:ea typeface="Times New Roman" panose="02020603050405020304" pitchFamily="18" charset="0"/>
                        </a:rPr>
                        <a:t>eg</a:t>
                      </a:r>
                      <a:r>
                        <a:rPr lang="en-US" sz="1600" dirty="0">
                          <a:effectLst/>
                          <a:latin typeface="Calibri" panose="020F0502020204030204" pitchFamily="34" charset="0"/>
                          <a:ea typeface="Times New Roman" panose="02020603050405020304" pitchFamily="18" charset="0"/>
                        </a:rPr>
                        <a:t>, palliative care provider, onco-psychologist, and mental health counselor)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5375525"/>
                  </a:ext>
                </a:extLst>
              </a:tr>
            </a:tbl>
          </a:graphicData>
        </a:graphic>
      </p:graphicFrame>
    </p:spTree>
    <p:extLst>
      <p:ext uri="{BB962C8B-B14F-4D97-AF65-F5344CB8AC3E}">
        <p14:creationId xmlns:p14="http://schemas.microsoft.com/office/powerpoint/2010/main" val="2801280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p:txBody>
          <a:bodyPr/>
          <a:lstStyle/>
          <a:p>
            <a:r>
              <a:rPr lang="en-US" dirty="0"/>
              <a:t>Recommendations for adjuvant RT are based on molecular profile, grade, surgical extent, and other risk factors for recurrence.</a:t>
            </a:r>
          </a:p>
          <a:p>
            <a:r>
              <a:rPr lang="en-US" dirty="0"/>
              <a:t>The guideline required the interpretation of available trial data within the more modern molecular classification of tumors.</a:t>
            </a:r>
          </a:p>
          <a:p>
            <a:r>
              <a:rPr lang="en-US" dirty="0"/>
              <a:t>This leads to acceptable variation in RT dose, techniques, and field design.</a:t>
            </a:r>
          </a:p>
          <a:p>
            <a:endParaRPr lang="en-US" dirty="0"/>
          </a:p>
        </p:txBody>
      </p:sp>
    </p:spTree>
    <p:extLst>
      <p:ext uri="{BB962C8B-B14F-4D97-AF65-F5344CB8AC3E}">
        <p14:creationId xmlns:p14="http://schemas.microsoft.com/office/powerpoint/2010/main" val="2384172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p:txBody>
          <a:bodyPr/>
          <a:lstStyle/>
          <a:p>
            <a:r>
              <a:rPr lang="en-US" dirty="0"/>
              <a:t>Impactful late effects of treatment require further work in minimizing unneeded dose and delaying RT where appropriate.</a:t>
            </a:r>
          </a:p>
          <a:p>
            <a:r>
              <a:rPr lang="en-US" dirty="0"/>
              <a:t>Ongoing trials are important for further personalizing approaches based on molecular profile and assessing techniques for improving quality of life for our patients.</a:t>
            </a:r>
          </a:p>
          <a:p>
            <a:endParaRPr lang="en-US" dirty="0"/>
          </a:p>
        </p:txBody>
      </p:sp>
    </p:spTree>
    <p:extLst>
      <p:ext uri="{BB962C8B-B14F-4D97-AF65-F5344CB8AC3E}">
        <p14:creationId xmlns:p14="http://schemas.microsoft.com/office/powerpoint/2010/main" val="1230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658668" y="2564972"/>
            <a:ext cx="8162572" cy="3602831"/>
          </a:xfrm>
        </p:spPr>
        <p:txBody>
          <a:bodyPr numCol="2" spcCol="228600">
            <a:normAutofit fontScale="625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500" dirty="0"/>
              <a:t>Albert Attia, MD</a:t>
            </a:r>
          </a:p>
          <a:p>
            <a:pPr marL="457200" lvl="1">
              <a:lnSpc>
                <a:spcPct val="120000"/>
              </a:lnSpc>
              <a:spcBef>
                <a:spcPts val="0"/>
              </a:spcBef>
            </a:pPr>
            <a:r>
              <a:rPr lang="pl-PL" sz="3500" dirty="0"/>
              <a:t>Daniel J. Brat, MD, PhD</a:t>
            </a:r>
            <a:endParaRPr lang="en-US" sz="3500" dirty="0"/>
          </a:p>
          <a:p>
            <a:pPr marL="457200" lvl="1">
              <a:lnSpc>
                <a:spcPct val="120000"/>
              </a:lnSpc>
              <a:spcBef>
                <a:spcPts val="0"/>
              </a:spcBef>
            </a:pPr>
            <a:r>
              <a:rPr lang="en-US" sz="3500" dirty="0"/>
              <a:t>John P. Kirkpatrick, MD, PhD</a:t>
            </a:r>
          </a:p>
          <a:p>
            <a:pPr marL="457200" lvl="1">
              <a:lnSpc>
                <a:spcPct val="120000"/>
              </a:lnSpc>
              <a:spcBef>
                <a:spcPts val="0"/>
              </a:spcBef>
            </a:pPr>
            <a:r>
              <a:rPr lang="en-US" sz="3500" dirty="0"/>
              <a:t>Nadia N. Laack, MD</a:t>
            </a:r>
          </a:p>
          <a:p>
            <a:pPr marL="457200" lvl="1">
              <a:lnSpc>
                <a:spcPct val="120000"/>
              </a:lnSpc>
              <a:spcBef>
                <a:spcPts val="0"/>
              </a:spcBef>
            </a:pPr>
            <a:r>
              <a:rPr lang="en-US" sz="3500" dirty="0"/>
              <a:t>Nafisha Lalani, MD, MPH</a:t>
            </a:r>
          </a:p>
          <a:p>
            <a:pPr marL="457200" lvl="1">
              <a:lnSpc>
                <a:spcPct val="120000"/>
              </a:lnSpc>
              <a:spcBef>
                <a:spcPts val="0"/>
              </a:spcBef>
            </a:pPr>
            <a:r>
              <a:rPr lang="en-US" sz="3500" dirty="0"/>
              <a:t>Emily S. Lebow, MD</a:t>
            </a:r>
          </a:p>
          <a:p>
            <a:pPr marL="457200" lvl="1">
              <a:lnSpc>
                <a:spcPct val="120000"/>
              </a:lnSpc>
              <a:spcBef>
                <a:spcPts val="0"/>
              </a:spcBef>
            </a:pPr>
            <a:r>
              <a:rPr lang="en-US" sz="3500" dirty="0"/>
              <a:t>Arthur K. Liu, MD, PhD</a:t>
            </a:r>
          </a:p>
          <a:p>
            <a:pPr marL="457200" lvl="1">
              <a:lnSpc>
                <a:spcPct val="120000"/>
              </a:lnSpc>
              <a:spcBef>
                <a:spcPts val="0"/>
              </a:spcBef>
            </a:pPr>
            <a:r>
              <a:rPr lang="en-US" sz="3500" dirty="0"/>
              <a:t>Heather M. Niemeier, PhD</a:t>
            </a:r>
          </a:p>
          <a:p>
            <a:pPr marL="457200" lvl="1">
              <a:lnSpc>
                <a:spcPct val="120000"/>
              </a:lnSpc>
              <a:spcBef>
                <a:spcPts val="0"/>
              </a:spcBef>
            </a:pPr>
            <a:r>
              <a:rPr lang="en-US" sz="3500" dirty="0"/>
              <a:t>Joshua D. Palmer, MD</a:t>
            </a:r>
          </a:p>
          <a:p>
            <a:pPr marL="573088" lvl="1">
              <a:lnSpc>
                <a:spcPct val="120000"/>
              </a:lnSpc>
              <a:spcBef>
                <a:spcPts val="0"/>
              </a:spcBef>
            </a:pPr>
            <a:endParaRPr lang="en-US" sz="3500" dirty="0"/>
          </a:p>
          <a:p>
            <a:pPr marL="573088" lvl="1">
              <a:lnSpc>
                <a:spcPct val="120000"/>
              </a:lnSpc>
              <a:spcBef>
                <a:spcPts val="0"/>
              </a:spcBef>
            </a:pPr>
            <a:r>
              <a:rPr lang="en-US" sz="3500" dirty="0"/>
              <a:t>Katherine B. Peters, MD, PhD</a:t>
            </a:r>
          </a:p>
          <a:p>
            <a:pPr marL="573088" lvl="1">
              <a:lnSpc>
                <a:spcPct val="120000"/>
              </a:lnSpc>
              <a:spcBef>
                <a:spcPts val="0"/>
              </a:spcBef>
            </a:pPr>
            <a:r>
              <a:rPr lang="en-US" sz="3500" dirty="0"/>
              <a:t>Jason Sheehan, MD, PhD</a:t>
            </a:r>
          </a:p>
          <a:p>
            <a:pPr marL="573088" lvl="1">
              <a:lnSpc>
                <a:spcPct val="120000"/>
              </a:lnSpc>
              <a:spcBef>
                <a:spcPts val="0"/>
              </a:spcBef>
            </a:pPr>
            <a:r>
              <a:rPr lang="fi-FI" sz="3500" dirty="0"/>
              <a:t>Reena P. Thomas, MD, PhD</a:t>
            </a:r>
          </a:p>
          <a:p>
            <a:pPr marL="573088" lvl="1">
              <a:lnSpc>
                <a:spcPct val="120000"/>
              </a:lnSpc>
              <a:spcBef>
                <a:spcPts val="0"/>
              </a:spcBef>
            </a:pPr>
            <a:r>
              <a:rPr lang="en-US" sz="3500" dirty="0"/>
              <a:t>Sujay A. Vora, MD</a:t>
            </a:r>
          </a:p>
          <a:p>
            <a:pPr marL="573088" lvl="1">
              <a:lnSpc>
                <a:spcPct val="120000"/>
              </a:lnSpc>
              <a:spcBef>
                <a:spcPts val="0"/>
              </a:spcBef>
            </a:pPr>
            <a:r>
              <a:rPr lang="de-DE" sz="3500" dirty="0"/>
              <a:t>Daniel R. Wahl, MD, PhD</a:t>
            </a:r>
          </a:p>
          <a:p>
            <a:pPr marL="573088" lvl="1">
              <a:lnSpc>
                <a:spcPct val="120000"/>
              </a:lnSpc>
              <a:spcBef>
                <a:spcPts val="0"/>
              </a:spcBef>
            </a:pPr>
            <a:r>
              <a:rPr lang="en-US" sz="3500" dirty="0"/>
              <a:t>Stephanie E. Weiss, MD</a:t>
            </a:r>
          </a:p>
          <a:p>
            <a:pPr marL="573088" lvl="1">
              <a:lnSpc>
                <a:spcPct val="120000"/>
              </a:lnSpc>
              <a:spcBef>
                <a:spcPts val="0"/>
              </a:spcBef>
            </a:pPr>
            <a:r>
              <a:rPr lang="en-US" sz="3500" dirty="0"/>
              <a:t>D. Nana Yeboa, MD</a:t>
            </a:r>
          </a:p>
          <a:p>
            <a:pPr marL="573088" lvl="1">
              <a:lnSpc>
                <a:spcPct val="120000"/>
              </a:lnSpc>
              <a:spcBef>
                <a:spcPts val="0"/>
              </a:spcBef>
            </a:pPr>
            <a:r>
              <a:rPr lang="en-US" sz="3500" dirty="0"/>
              <a:t>Jim Zhong, MD</a:t>
            </a:r>
          </a:p>
          <a:p>
            <a:pPr marL="573088" lvl="1">
              <a:lnSpc>
                <a:spcPct val="120000"/>
              </a:lnSpc>
              <a:spcBef>
                <a:spcPts val="0"/>
              </a:spcBef>
            </a:pPr>
            <a:r>
              <a:rPr lang="en-US" sz="3500" dirty="0"/>
              <a:t>Lisa Bradfield, staff</a:t>
            </a:r>
          </a:p>
        </p:txBody>
      </p:sp>
      <p:sp>
        <p:nvSpPr>
          <p:cNvPr id="5" name="TextBox 4">
            <a:extLst>
              <a:ext uri="{FF2B5EF4-FFF2-40B4-BE49-F238E27FC236}">
                <a16:creationId xmlns:a16="http://schemas.microsoft.com/office/drawing/2014/main" id="{21826811-C981-4FB7-AF17-20A50BEC5C6A}"/>
              </a:ext>
            </a:extLst>
          </p:cNvPr>
          <p:cNvSpPr txBox="1"/>
          <p:nvPr/>
        </p:nvSpPr>
        <p:spPr>
          <a:xfrm>
            <a:off x="658668" y="1352840"/>
            <a:ext cx="7886700" cy="1138773"/>
          </a:xfrm>
          <a:prstGeom prst="rect">
            <a:avLst/>
          </a:prstGeom>
          <a:noFill/>
        </p:spPr>
        <p:txBody>
          <a:bodyPr wrap="square" rtlCol="0">
            <a:spAutoFit/>
          </a:bodyPr>
          <a:lstStyle/>
          <a:p>
            <a:r>
              <a:rPr lang="en-US" sz="2400" b="1" dirty="0"/>
              <a:t>Chairs</a:t>
            </a:r>
          </a:p>
          <a:p>
            <a:pPr marL="461963" lvl="1" indent="-285750">
              <a:buFont typeface="Calibri" panose="020F0502020204030204" pitchFamily="34" charset="0"/>
              <a:buChar char="–"/>
            </a:pPr>
            <a:r>
              <a:rPr lang="en-US" sz="2200" dirty="0"/>
              <a:t>Helen A. Shih, MD, MS, MPH</a:t>
            </a:r>
          </a:p>
          <a:p>
            <a:pPr marL="461963" lvl="1" indent="-285750">
              <a:buFont typeface="Calibri" panose="020F0502020204030204" pitchFamily="34" charset="0"/>
              <a:buChar char="–"/>
            </a:pPr>
            <a:r>
              <a:rPr lang="en-US" sz="2200" dirty="0"/>
              <a:t>Lia M. Halasz, MD</a:t>
            </a:r>
          </a:p>
        </p:txBody>
      </p:sp>
    </p:spTree>
    <p:extLst>
      <p:ext uri="{BB962C8B-B14F-4D97-AF65-F5344CB8AC3E}">
        <p14:creationId xmlns:p14="http://schemas.microsoft.com/office/powerpoint/2010/main" val="6108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10177" y="1295400"/>
            <a:ext cx="8229600" cy="4614645"/>
          </a:xfrm>
        </p:spPr>
        <p:txBody>
          <a:bodyPr>
            <a:noAutofit/>
          </a:bodyPr>
          <a:lstStyle/>
          <a:p>
            <a:pPr>
              <a:defRPr/>
            </a:pPr>
            <a:r>
              <a:rPr lang="en-US" sz="2200" dirty="0">
                <a:solidFill>
                  <a:schemeClr val="tx1"/>
                </a:solidFill>
              </a:rPr>
              <a:t>Radiation oncologist</a:t>
            </a:r>
          </a:p>
          <a:p>
            <a:pPr lvl="1">
              <a:lnSpc>
                <a:spcPct val="120000"/>
              </a:lnSpc>
              <a:spcBef>
                <a:spcPts val="0"/>
              </a:spcBef>
              <a:defRPr/>
            </a:pPr>
            <a:r>
              <a:rPr lang="en-US" sz="2200" dirty="0"/>
              <a:t>Drawn from academic and private/community practices</a:t>
            </a:r>
            <a:endParaRPr lang="en-US" sz="2200" dirty="0">
              <a:highlight>
                <a:srgbClr val="FFFF00"/>
              </a:highlight>
            </a:endParaRPr>
          </a:p>
          <a:p>
            <a:pPr lvl="1">
              <a:lnSpc>
                <a:spcPct val="120000"/>
              </a:lnSpc>
              <a:spcBef>
                <a:spcPts val="0"/>
              </a:spcBef>
              <a:defRPr/>
            </a:pPr>
            <a:r>
              <a:rPr lang="en-US" sz="2200" dirty="0"/>
              <a:t>Includes a RO resident and a member of the Guidelines Subcommittee</a:t>
            </a:r>
          </a:p>
          <a:p>
            <a:pPr>
              <a:defRPr/>
            </a:pPr>
            <a:r>
              <a:rPr lang="en-US" sz="2200" dirty="0">
                <a:solidFill>
                  <a:schemeClr val="tx1"/>
                </a:solidFill>
              </a:rPr>
              <a:t>Related specialties*</a:t>
            </a:r>
          </a:p>
          <a:p>
            <a:pPr lvl="1">
              <a:lnSpc>
                <a:spcPct val="120000"/>
              </a:lnSpc>
              <a:spcBef>
                <a:spcPts val="0"/>
              </a:spcBef>
              <a:defRPr/>
            </a:pPr>
            <a:r>
              <a:rPr lang="en-US" sz="2200" dirty="0"/>
              <a:t>Neuro-oncology </a:t>
            </a:r>
          </a:p>
          <a:p>
            <a:pPr lvl="1">
              <a:lnSpc>
                <a:spcPct val="120000"/>
              </a:lnSpc>
              <a:spcBef>
                <a:spcPts val="0"/>
              </a:spcBef>
              <a:defRPr/>
            </a:pPr>
            <a:r>
              <a:rPr lang="en-US" sz="2200" dirty="0"/>
              <a:t>Neurosurgery</a:t>
            </a:r>
          </a:p>
          <a:p>
            <a:pPr lvl="1">
              <a:lnSpc>
                <a:spcPct val="120000"/>
              </a:lnSpc>
              <a:spcBef>
                <a:spcPts val="0"/>
              </a:spcBef>
              <a:defRPr/>
            </a:pPr>
            <a:r>
              <a:rPr lang="en-US" sz="2200" dirty="0"/>
              <a:t>Neuropathology</a:t>
            </a:r>
          </a:p>
          <a:p>
            <a:pPr>
              <a:defRPr/>
            </a:pPr>
            <a:r>
              <a:rPr lang="en-US" sz="2200" dirty="0">
                <a:solidFill>
                  <a:schemeClr val="tx1"/>
                </a:solidFill>
              </a:rPr>
              <a:t>Patient representative</a:t>
            </a:r>
          </a:p>
          <a:p>
            <a:pPr marL="0" indent="0">
              <a:buNone/>
              <a:defRPr/>
            </a:pPr>
            <a:endParaRPr lang="en-US" sz="2000" dirty="0"/>
          </a:p>
          <a:p>
            <a:pPr marL="0" indent="0">
              <a:buNone/>
              <a:defRPr/>
            </a:pPr>
            <a:r>
              <a:rPr lang="en-US" sz="2000" dirty="0"/>
              <a:t>*Representatives nominated by specialty societies.</a:t>
            </a:r>
          </a:p>
          <a:p>
            <a:pPr>
              <a:defRPr/>
            </a:pPr>
            <a:endParaRPr lang="en-US" altLang="en-US" sz="22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p:txBody>
          <a:bodyPr/>
          <a:lstStyle/>
          <a:p>
            <a:r>
              <a:rPr lang="en-US" sz="2200" dirty="0"/>
              <a:t>Controversy exists regarding the indications for radiation therapy in the treatment of IDH-mutant grade 2 and 3 diffuse glioma given the balance of side effects and improvement in progression-free survival.</a:t>
            </a:r>
          </a:p>
          <a:p>
            <a:r>
              <a:rPr lang="en-US" sz="2200" dirty="0"/>
              <a:t>The recent WHO reclassification of lower grade gliomas from a system based on histological features to one based on IDH mutation and 1p/19q codeletion status creates further controversy.</a:t>
            </a:r>
          </a:p>
          <a:p>
            <a:r>
              <a:rPr lang="en-US" sz="2200" dirty="0"/>
              <a:t>Our aim is to provide a clinically relevant management guideline:</a:t>
            </a:r>
          </a:p>
          <a:p>
            <a:pPr lvl="1"/>
            <a:r>
              <a:rPr lang="en-US" sz="1800" dirty="0">
                <a:latin typeface="Calibri" panose="020F0502020204030204" pitchFamily="34" charset="0"/>
              </a:rPr>
              <a:t>Defined by WHO 2021 classification.</a:t>
            </a:r>
          </a:p>
          <a:p>
            <a:pPr lvl="1"/>
            <a:r>
              <a:rPr lang="en-US" sz="1800" dirty="0">
                <a:effectLst/>
                <a:latin typeface="Calibri" panose="020F0502020204030204" pitchFamily="34" charset="0"/>
                <a:ea typeface="Times New Roman" panose="02020603050405020304" pitchFamily="18" charset="0"/>
              </a:rPr>
              <a:t>Based upon the highest quality data.</a:t>
            </a:r>
          </a:p>
          <a:p>
            <a:pPr lvl="1"/>
            <a:r>
              <a:rPr lang="en-US" sz="1800" dirty="0">
                <a:latin typeface="Calibri" panose="020F0502020204030204" pitchFamily="34" charset="0"/>
                <a:ea typeface="Times New Roman" panose="02020603050405020304" pitchFamily="18" charset="0"/>
              </a:rPr>
              <a:t>Best </a:t>
            </a:r>
            <a:r>
              <a:rPr lang="en-US" sz="1800" dirty="0">
                <a:effectLst/>
                <a:latin typeface="Calibri" panose="020F0502020204030204" pitchFamily="34" charset="0"/>
                <a:ea typeface="Times New Roman" panose="02020603050405020304" pitchFamily="18" charset="0"/>
              </a:rPr>
              <a:t>translated by our task force of subject matter experts.</a:t>
            </a:r>
            <a:endParaRPr lang="en-US" sz="1800" dirty="0"/>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905000"/>
            <a:ext cx="8229600" cy="4525963"/>
          </a:xfrm>
        </p:spPr>
        <p:txBody>
          <a:bodyPr>
            <a:normAutofit/>
          </a:bodyPr>
          <a:lstStyle/>
          <a:p>
            <a:pPr marL="0" indent="0" algn="ctr">
              <a:buNone/>
            </a:pPr>
            <a:r>
              <a:rPr lang="en-US" sz="2400" dirty="0">
                <a:solidFill>
                  <a:srgbClr val="000000"/>
                </a:solidFill>
              </a:rPr>
              <a:t>To provide recommendations for patients with astrocytoma, IDH-mutant, WHO grade 2; astrocytoma, IDH-mutant, WHO grade 3; oligodendroglioma, IDH-mutant, 1p/19q </a:t>
            </a:r>
            <a:r>
              <a:rPr lang="en-US" sz="2400" dirty="0" err="1">
                <a:solidFill>
                  <a:srgbClr val="000000"/>
                </a:solidFill>
              </a:rPr>
              <a:t>codeleted</a:t>
            </a:r>
            <a:r>
              <a:rPr lang="en-US" sz="2400" dirty="0">
                <a:solidFill>
                  <a:srgbClr val="000000"/>
                </a:solidFill>
              </a:rPr>
              <a:t>, WHO grade 2; and oligodendroglioma, IDH-mutant, 1p/19q </a:t>
            </a:r>
            <a:r>
              <a:rPr lang="en-US" sz="2400" dirty="0" err="1">
                <a:solidFill>
                  <a:srgbClr val="000000"/>
                </a:solidFill>
              </a:rPr>
              <a:t>codeleted</a:t>
            </a:r>
            <a:r>
              <a:rPr lang="en-US" sz="2400" dirty="0">
                <a:solidFill>
                  <a:srgbClr val="000000"/>
                </a:solidFill>
              </a:rPr>
              <a:t>, WHO grade 3. </a:t>
            </a:r>
          </a:p>
          <a:p>
            <a:pPr marL="0" indent="0" algn="ctr">
              <a:buNone/>
            </a:pPr>
            <a:endParaRPr lang="en-US" sz="2400" dirty="0">
              <a:solidFill>
                <a:srgbClr val="000000"/>
              </a:solidFill>
            </a:endParaRPr>
          </a:p>
          <a:p>
            <a:pPr marL="0" indent="0" algn="ctr">
              <a:buNone/>
            </a:pPr>
            <a:r>
              <a:rPr lang="en-US" altLang="en-US" sz="2400" dirty="0"/>
              <a:t>WHO Classification based on publication: </a:t>
            </a:r>
          </a:p>
          <a:p>
            <a:pPr marL="0" indent="0" algn="ctr">
              <a:buNone/>
            </a:pPr>
            <a:r>
              <a:rPr lang="en-US" altLang="en-US" sz="2400" dirty="0"/>
              <a:t>World Health Organization Classification of Tumors for Central Nervous System 2021</a:t>
            </a:r>
          </a:p>
          <a:p>
            <a:pPr marL="0" indent="0" algn="ctr">
              <a:buNone/>
            </a:pPr>
            <a:endParaRPr lang="en-US" sz="2400" dirty="0">
              <a:solidFill>
                <a:srgbClr val="000000"/>
              </a:solidFill>
            </a:endParaRP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C596-227D-4DB4-87D5-835275DF49D5}"/>
              </a:ext>
            </a:extLst>
          </p:cNvPr>
          <p:cNvSpPr>
            <a:spLocks noGrp="1"/>
          </p:cNvSpPr>
          <p:nvPr>
            <p:ph type="title"/>
          </p:nvPr>
        </p:nvSpPr>
        <p:spPr>
          <a:xfrm>
            <a:off x="457200" y="274638"/>
            <a:ext cx="2133600" cy="5592762"/>
          </a:xfrm>
        </p:spPr>
        <p:txBody>
          <a:bodyPr/>
          <a:lstStyle/>
          <a:p>
            <a:pPr algn="l"/>
            <a:r>
              <a:rPr lang="en-US" sz="1800" b="1" kern="1600" dirty="0">
                <a:effectLst/>
                <a:latin typeface="Calibri" panose="020F0502020204030204" pitchFamily="34" charset="0"/>
                <a:cs typeface="Times New Roman" panose="02020603050405020304" pitchFamily="18" charset="0"/>
              </a:rPr>
              <a:t>Figure 1.  </a:t>
            </a:r>
            <a:br>
              <a:rPr lang="en-US" sz="1800" b="1" kern="1600" dirty="0">
                <a:effectLst/>
                <a:latin typeface="Calibri" panose="020F0502020204030204" pitchFamily="34" charset="0"/>
                <a:cs typeface="Times New Roman" panose="02020603050405020304" pitchFamily="18" charset="0"/>
              </a:rPr>
            </a:br>
            <a:r>
              <a:rPr lang="en-US" sz="1800" b="1" kern="1600" dirty="0">
                <a:effectLst/>
                <a:latin typeface="Calibri" panose="020F0502020204030204" pitchFamily="34" charset="0"/>
                <a:cs typeface="Times New Roman" panose="02020603050405020304" pitchFamily="18" charset="0"/>
              </a:rPr>
              <a:t>WHO 2021 Classification: Adult-Type Diffuse Glioma</a:t>
            </a: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r>
              <a:rPr lang="en-US" sz="1200" i="1" dirty="0">
                <a:effectLst/>
                <a:latin typeface="Calibri" panose="020F0502020204030204" pitchFamily="34" charset="0"/>
                <a:ea typeface="Times New Roman" panose="02020603050405020304" pitchFamily="18" charset="0"/>
              </a:rPr>
              <a:t>Abbreviation</a:t>
            </a:r>
            <a:r>
              <a:rPr lang="en-US" sz="1200" dirty="0">
                <a:effectLst/>
                <a:latin typeface="Calibri" panose="020F0502020204030204" pitchFamily="34" charset="0"/>
                <a:ea typeface="Times New Roman" panose="02020603050405020304" pitchFamily="18" charset="0"/>
              </a:rPr>
              <a:t>: IDH = isocitrate dehydrogenase; WHO = World Health Organization.</a:t>
            </a:r>
            <a:br>
              <a:rPr lang="en-US" sz="1800" dirty="0">
                <a:effectLst/>
                <a:latin typeface="Times New Roman" panose="02020603050405020304" pitchFamily="18" charset="0"/>
                <a:ea typeface="Times New Roman" panose="02020603050405020304" pitchFamily="18" charset="0"/>
              </a:rPr>
            </a:br>
            <a:br>
              <a:rPr lang="en-US" sz="2000" b="1" kern="1600" dirty="0">
                <a:effectLst/>
                <a:latin typeface="Calibri" panose="020F0502020204030204" pitchFamily="34" charset="0"/>
                <a:cs typeface="Times New Roman" panose="02020603050405020304" pitchFamily="18" charset="0"/>
              </a:rPr>
            </a:br>
            <a:endParaRPr lang="en-US" sz="2000" dirty="0"/>
          </a:p>
        </p:txBody>
      </p:sp>
      <p:pic>
        <p:nvPicPr>
          <p:cNvPr id="5" name="Picture 4" descr="Diagram&#10;&#10;Description automatically generated">
            <a:extLst>
              <a:ext uri="{FF2B5EF4-FFF2-40B4-BE49-F238E27FC236}">
                <a16:creationId xmlns:a16="http://schemas.microsoft.com/office/drawing/2014/main" id="{9692D75D-FFAD-4952-9164-D06D4877CF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2642" y="48927"/>
            <a:ext cx="6341358" cy="6809073"/>
          </a:xfrm>
          <a:prstGeom prst="rect">
            <a:avLst/>
          </a:prstGeom>
        </p:spPr>
      </p:pic>
    </p:spTree>
    <p:extLst>
      <p:ext uri="{BB962C8B-B14F-4D97-AF65-F5344CB8AC3E}">
        <p14:creationId xmlns:p14="http://schemas.microsoft.com/office/powerpoint/2010/main" val="113146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547"/>
            <a:ext cx="7886700" cy="857726"/>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22421" y="1066800"/>
            <a:ext cx="8499157" cy="4724400"/>
          </a:xfrm>
        </p:spPr>
        <p:txBody>
          <a:bodyPr lIns="0" tIns="0" rIns="0" bIns="0">
            <a:noAutofit/>
          </a:bodyPr>
          <a:lstStyle/>
          <a:p>
            <a:pPr>
              <a:spcBef>
                <a:spcPts val="225"/>
              </a:spcBef>
            </a:pPr>
            <a:r>
              <a:rPr lang="en-US" altLang="en-US" sz="2000" dirty="0"/>
              <a:t>Ovid MEDLINE® search dates: 1/1996 (RCTs, meta-analyses, prospective studies) and 1/2005 (retrospective studies) through 7/2020</a:t>
            </a:r>
          </a:p>
          <a:p>
            <a:pPr lvl="1">
              <a:spcBef>
                <a:spcPts val="0"/>
              </a:spcBef>
              <a:spcAft>
                <a:spcPts val="225"/>
              </a:spcAft>
            </a:pPr>
            <a:r>
              <a:rPr lang="en-US" altLang="en-US" sz="2000" dirty="0"/>
              <a:t>Both MeSH terms and text words used</a:t>
            </a:r>
          </a:p>
          <a:p>
            <a:pPr>
              <a:spcBef>
                <a:spcPts val="225"/>
              </a:spcBef>
              <a:spcAft>
                <a:spcPts val="225"/>
              </a:spcAft>
            </a:pPr>
            <a:r>
              <a:rPr lang="en-US" altLang="en-US" sz="2000" u="sng" dirty="0"/>
              <a:t>Outcomes</a:t>
            </a:r>
            <a:r>
              <a:rPr lang="en-US" altLang="en-US" sz="2000" dirty="0"/>
              <a:t>: local control, PFS, OS, recurrence rates, acute and late toxicity, and quality of life </a:t>
            </a:r>
          </a:p>
          <a:p>
            <a:pPr>
              <a:spcBef>
                <a:spcPts val="225"/>
              </a:spcBef>
              <a:spcAft>
                <a:spcPts val="225"/>
              </a:spcAft>
            </a:pPr>
            <a:r>
              <a:rPr lang="en-US" altLang="en-US" sz="2000" u="sng" dirty="0"/>
              <a:t>Inclusions</a:t>
            </a:r>
            <a:r>
              <a:rPr lang="en-US" altLang="en-US" sz="2000" dirty="0"/>
              <a:t>: Age ≥18 years, diagnosis of WHO grade 2 or 3 glioma</a:t>
            </a:r>
          </a:p>
          <a:p>
            <a:pPr>
              <a:spcBef>
                <a:spcPts val="225"/>
              </a:spcBef>
              <a:spcAft>
                <a:spcPts val="225"/>
              </a:spcAft>
            </a:pPr>
            <a:r>
              <a:rPr lang="en-US" altLang="en-US" sz="2000" u="sng" dirty="0"/>
              <a:t>Exclusions</a:t>
            </a:r>
            <a:r>
              <a:rPr lang="en-US" altLang="en-US" sz="2000" dirty="0"/>
              <a:t>: glioblastoma, IDH-wildtype, WHO grade 4; astrocytoma, IDH-mutant, WHO grade 4, astrocytoma with CDKN2A/B homozygous deletion; pediatric-type diffuse low-grade glioma; pediatric-type diffuse high-grade glioma; or circumscribed astrocytic glioma. WHO grade 4 or IDH-wildtype glioma, brainstem glioma, gliomatosis cerebri, disseminated disease, or salvage treatment after initial radiation therapy (RT). </a:t>
            </a:r>
          </a:p>
          <a:p>
            <a:pPr>
              <a:spcBef>
                <a:spcPts val="225"/>
              </a:spcBef>
              <a:spcAft>
                <a:spcPts val="225"/>
              </a:spcAft>
            </a:pPr>
            <a:r>
              <a:rPr lang="en-US" altLang="en-US" sz="2000" dirty="0"/>
              <a:t>1842 studies identified </a:t>
            </a:r>
            <a:r>
              <a:rPr lang="en-US" altLang="en-US" sz="2000" dirty="0">
                <a:sym typeface="Wingdings" panose="05000000000000000000" pitchFamily="2" charset="2"/>
              </a:rPr>
              <a:t> 286 </a:t>
            </a:r>
            <a:r>
              <a:rPr lang="en-US" altLang="en-US" sz="2000" dirty="0"/>
              <a:t>abstracts retrieved </a:t>
            </a:r>
            <a:r>
              <a:rPr lang="en-US" altLang="en-US" sz="2000" dirty="0">
                <a:sym typeface="Wingdings" panose="05000000000000000000" pitchFamily="2" charset="2"/>
              </a:rPr>
              <a:t> 134 articles included and abstracted into evidence tables</a:t>
            </a:r>
            <a:endParaRPr lang="en-US" altLang="en-US" sz="2000" dirty="0"/>
          </a:p>
        </p:txBody>
      </p:sp>
    </p:spTree>
    <p:extLst>
      <p:ext uri="{BB962C8B-B14F-4D97-AF65-F5344CB8AC3E}">
        <p14:creationId xmlns:p14="http://schemas.microsoft.com/office/powerpoint/2010/main" val="167009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3692372721"/>
              </p:ext>
            </p:extLst>
          </p:nvPr>
        </p:nvGraphicFramePr>
        <p:xfrm>
          <a:off x="457200" y="987305"/>
          <a:ext cx="8229599" cy="4913320"/>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140065">
                <a:tc gridSpan="4">
                  <a:txBody>
                    <a:bodyPr/>
                    <a:lstStyle/>
                    <a:p>
                      <a:pPr marL="0" marR="0">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and panel consensus, which, among other considerations,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96206">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100638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270664">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9f5eea-5841-42bc-b2cf-22e16a85a1d4" xsi:nil="true"/>
    <lcf76f155ced4ddcb4097134ff3c332f xmlns="c9226f5d-1c72-4bc5-a8fe-71717eca57f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6" ma:contentTypeDescription="Create a new document." ma:contentTypeScope="" ma:versionID="07ac3f311249e1383c97c511009c8d7b">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10f0cb979caf7ecb57f77b6c40a2abd9"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61e26d-7d18-4a9e-9f9c-afcdcfd5d8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d76217-f2b9-435c-a081-d048d4828d16}" ma:internalName="TaxCatchAll" ma:showField="CatchAllData" ma:web="579f5eea-5841-42bc-b2cf-22e16a85a1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698A5C-8749-42E2-AA6D-1D9BF5C8B329}">
  <ds:schemaRefs>
    <ds:schemaRef ds:uri="http://schemas.microsoft.com/office/2006/metadata/properties"/>
    <ds:schemaRef ds:uri="http://schemas.microsoft.com/office/infopath/2007/PartnerControls"/>
    <ds:schemaRef ds:uri="579f5eea-5841-42bc-b2cf-22e16a85a1d4"/>
    <ds:schemaRef ds:uri="c9226f5d-1c72-4bc5-a8fe-71717eca57f2"/>
  </ds:schemaRefs>
</ds:datastoreItem>
</file>

<file path=customXml/itemProps2.xml><?xml version="1.0" encoding="utf-8"?>
<ds:datastoreItem xmlns:ds="http://schemas.openxmlformats.org/officeDocument/2006/customXml" ds:itemID="{870BE242-004D-41C1-B05E-6852BC15D7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26f5d-1c72-4bc5-a8fe-71717eca57f2"/>
    <ds:schemaRef ds:uri="579f5eea-5841-42bc-b2cf-22e16a85a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6B1473-15DD-44CF-9D44-F49D967B5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2616</TotalTime>
  <Words>2897</Words>
  <Application>Microsoft Office PowerPoint</Application>
  <PresentationFormat>On-screen Show (4:3)</PresentationFormat>
  <Paragraphs>264</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Lucida Grande</vt:lpstr>
      <vt:lpstr>Symbol</vt:lpstr>
      <vt:lpstr>Times New Roman</vt:lpstr>
      <vt:lpstr>Office Theme</vt:lpstr>
      <vt:lpstr> Radiation Therapy for IDH-Mutant Grade 2 and Grade 3 Diffuse Glioma: An ASTRO Clinical Practice Guideline  Developed in collaboration with the American Association of Neurological Surgeons/Congress of Neurological Surgeons, American Association of Neuropathologists, American Society of Clinical Oncology, and the Society for Neuro-Oncology  Endorsed by the Canadian Association of Radiation Oncology, European Society for Radiotherapy and Oncology, and Royal Australian, New Zealand College of Radiologists, and Society for Neuro-Oncology </vt:lpstr>
      <vt:lpstr>Citation</vt:lpstr>
      <vt:lpstr>Guideline Task Force</vt:lpstr>
      <vt:lpstr>Task Force Composition</vt:lpstr>
      <vt:lpstr>Introduction to Guideline</vt:lpstr>
      <vt:lpstr>Guideline Scope</vt:lpstr>
      <vt:lpstr>Figure 1.   WHO 2021 Classification: Adult-Type Diffuse Glioma           Abbreviation: IDH = isocitrate dehydrogenase; WHO = World Health Organization.  </vt:lpstr>
      <vt:lpstr>Systematic Review</vt:lpstr>
      <vt:lpstr>Rating Strength of Recommendation</vt:lpstr>
      <vt:lpstr>Rating Quality of Evidence</vt:lpstr>
      <vt:lpstr>Consensus Methodology</vt:lpstr>
      <vt:lpstr>KQ 1: What are the indications and optimal timing for RT in adult patients with newly diagnosed or previously unirradiated IDH-mutant grade 2 and grade 3 diffuse glioma based on risk stratification?   </vt:lpstr>
      <vt:lpstr>KQ 1: Indication and timing for RT</vt:lpstr>
      <vt:lpstr>KQ 1: Indication and timing for RT (con’t)</vt:lpstr>
      <vt:lpstr>Figure 2.  IDH-Mutant Diffuse Glioma – Indications and Timing for RT     Abbreviations:  chemo = chemotherapy; GTR = gross total resection;  IDH = isocitrate dehydrogenase;  RT = radiation therapy;  STR = subtotal resection (including biopsy);  WHO = World Health Organization.  RT + chemo = RT with sequential chemotherapy or RT with concurrent/ sequential chemotherapy. </vt:lpstr>
      <vt:lpstr>KQ 2: What is the optimal dose of RT and target volume for adult patients with IDH-mutant grade 2 and grade 3 diffuse glioma based on risk stratification?</vt:lpstr>
      <vt:lpstr>KQ 2: Optimal dose of RT and target volume based on risk stratification</vt:lpstr>
      <vt:lpstr>KQ 2: Optimal dose of RT and target volume based on risk stratification (con’t)</vt:lpstr>
      <vt:lpstr>KQ 2: Optimal dose of RT and target volume based on risk stratification (con’t)</vt:lpstr>
      <vt:lpstr>KQ 3: What are the optimal RT techniques and field design for adult patients with IDH-mutant grade 2 and grade 3 diffuse glioma?</vt:lpstr>
      <vt:lpstr>KQ 3: Optimal RT techniques and field design</vt:lpstr>
      <vt:lpstr>KQ 3: Optimal RT techniques and field design (con’t)</vt:lpstr>
      <vt:lpstr>KQ 4: What are the adverse effects of RT, and subsequent clinical management, for adult patients with IDH-mutant grade 2 and grade 3 diffuse glioma?</vt:lpstr>
      <vt:lpstr>KQ 4: Adverse effects of RT</vt:lpstr>
      <vt:lpstr>KQ 4: Adverse effects of RT Table 7. Multidisciplinary care team management for common toxicities </vt:lpstr>
      <vt:lpstr>Key Take Away Messages</vt:lpstr>
      <vt:lpstr>Key Take Away Messages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Beth Bukata</cp:lastModifiedBy>
  <cp:revision>80</cp:revision>
  <dcterms:created xsi:type="dcterms:W3CDTF">2009-06-18T17:06:22Z</dcterms:created>
  <dcterms:modified xsi:type="dcterms:W3CDTF">2022-07-28T20:48:17Z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y fmtid="{D5CDD505-2E9C-101B-9397-08002B2CF9AE}" pid="3" name="MediaServiceImageTags">
    <vt:lpwstr/>
  </property>
</Properties>
</file>