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66" r:id="rId2"/>
    <p:sldId id="501" r:id="rId3"/>
    <p:sldId id="367" r:id="rId4"/>
    <p:sldId id="361" r:id="rId5"/>
    <p:sldId id="372" r:id="rId6"/>
    <p:sldId id="373" r:id="rId7"/>
    <p:sldId id="374" r:id="rId8"/>
    <p:sldId id="375" r:id="rId9"/>
    <p:sldId id="376" r:id="rId10"/>
    <p:sldId id="377" r:id="rId11"/>
    <p:sldId id="363" r:id="rId12"/>
    <p:sldId id="364" r:id="rId13"/>
    <p:sldId id="365" r:id="rId14"/>
    <p:sldId id="378" r:id="rId15"/>
    <p:sldId id="381" r:id="rId16"/>
    <p:sldId id="383" r:id="rId17"/>
    <p:sldId id="385" r:id="rId18"/>
    <p:sldId id="389" r:id="rId19"/>
    <p:sldId id="390" r:id="rId20"/>
    <p:sldId id="391" r:id="rId21"/>
    <p:sldId id="489" r:id="rId22"/>
    <p:sldId id="493" r:id="rId23"/>
    <p:sldId id="494" r:id="rId24"/>
    <p:sldId id="496" r:id="rId25"/>
    <p:sldId id="498" r:id="rId26"/>
    <p:sldId id="499" r:id="rId27"/>
    <p:sldId id="500" r:id="rId28"/>
    <p:sldId id="402" r:id="rId29"/>
    <p:sldId id="403" r:id="rId30"/>
    <p:sldId id="404" r:id="rId31"/>
    <p:sldId id="405" r:id="rId32"/>
    <p:sldId id="406" r:id="rId33"/>
    <p:sldId id="408" r:id="rId34"/>
    <p:sldId id="409" r:id="rId35"/>
    <p:sldId id="41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C5E0B4"/>
    <a:srgbClr val="FFE699"/>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6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B4983-D68E-42BE-8DEA-EB47CA1B51D6}" type="datetimeFigureOut">
              <a:rPr lang="en-US" smtClean="0"/>
              <a:t>11/27/2018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FFBB0-6E39-4656-AA4E-FFD9BCAD3A1E}" type="slidenum">
              <a:rPr lang="en-US" smtClean="0"/>
              <a:t>‹#›</a:t>
            </a:fld>
            <a:endParaRPr lang="en-US" dirty="0"/>
          </a:p>
        </p:txBody>
      </p:sp>
    </p:spTree>
    <p:extLst>
      <p:ext uri="{BB962C8B-B14F-4D97-AF65-F5344CB8AC3E}">
        <p14:creationId xmlns:p14="http://schemas.microsoft.com/office/powerpoint/2010/main" val="271092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4034" name="Notes Placeholder 2"/>
          <p:cNvSpPr>
            <a:spLocks noGrp="1"/>
          </p:cNvSpPr>
          <p:nvPr>
            <p:ph type="body" idx="1"/>
          </p:nvPr>
        </p:nvSpPr>
        <p:spPr/>
        <p:txBody>
          <a:bodyPr/>
          <a:lstStyle/>
          <a:p>
            <a:endParaRPr lang="en-US" altLang="en-US" dirty="0"/>
          </a:p>
        </p:txBody>
      </p:sp>
      <p:sp>
        <p:nvSpPr>
          <p:cNvPr id="44035"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MS PGothic" pitchFamily="34" charset="-128"/>
              </a:defRPr>
            </a:lvl1pPr>
            <a:lvl2pPr marL="729057" indent="-280406" eaLnBrk="0" hangingPunct="0">
              <a:defRPr sz="2400">
                <a:solidFill>
                  <a:schemeClr val="tx1"/>
                </a:solidFill>
                <a:latin typeface="Arial" charset="0"/>
                <a:ea typeface="MS PGothic" pitchFamily="34" charset="-128"/>
              </a:defRPr>
            </a:lvl2pPr>
            <a:lvl3pPr marL="1121626" indent="-224325" eaLnBrk="0" hangingPunct="0">
              <a:defRPr sz="2400">
                <a:solidFill>
                  <a:schemeClr val="tx1"/>
                </a:solidFill>
                <a:latin typeface="Arial" charset="0"/>
                <a:ea typeface="MS PGothic" pitchFamily="34" charset="-128"/>
              </a:defRPr>
            </a:lvl3pPr>
            <a:lvl4pPr marL="1570276" indent="-224325" eaLnBrk="0" hangingPunct="0">
              <a:defRPr sz="2400">
                <a:solidFill>
                  <a:schemeClr val="tx1"/>
                </a:solidFill>
                <a:latin typeface="Arial" charset="0"/>
                <a:ea typeface="MS PGothic" pitchFamily="34" charset="-128"/>
              </a:defRPr>
            </a:lvl4pPr>
            <a:lvl5pPr marL="2018927" indent="-224325" eaLnBrk="0" hangingPunct="0">
              <a:defRPr sz="2400">
                <a:solidFill>
                  <a:schemeClr val="tx1"/>
                </a:solidFill>
                <a:latin typeface="Arial" charset="0"/>
                <a:ea typeface="MS PGothic" pitchFamily="34" charset="-128"/>
              </a:defRPr>
            </a:lvl5pPr>
            <a:lvl6pPr marL="2467577" indent="-224325" eaLnBrk="0" fontAlgn="base" hangingPunct="0">
              <a:spcBef>
                <a:spcPct val="0"/>
              </a:spcBef>
              <a:spcAft>
                <a:spcPct val="0"/>
              </a:spcAft>
              <a:defRPr sz="2400">
                <a:solidFill>
                  <a:schemeClr val="tx1"/>
                </a:solidFill>
                <a:latin typeface="Arial" charset="0"/>
                <a:ea typeface="MS PGothic" pitchFamily="34" charset="-128"/>
              </a:defRPr>
            </a:lvl6pPr>
            <a:lvl7pPr marL="2916227" indent="-224325" eaLnBrk="0" fontAlgn="base" hangingPunct="0">
              <a:spcBef>
                <a:spcPct val="0"/>
              </a:spcBef>
              <a:spcAft>
                <a:spcPct val="0"/>
              </a:spcAft>
              <a:defRPr sz="2400">
                <a:solidFill>
                  <a:schemeClr val="tx1"/>
                </a:solidFill>
                <a:latin typeface="Arial" charset="0"/>
                <a:ea typeface="MS PGothic" pitchFamily="34" charset="-128"/>
              </a:defRPr>
            </a:lvl7pPr>
            <a:lvl8pPr marL="3364878" indent="-224325" eaLnBrk="0" fontAlgn="base" hangingPunct="0">
              <a:spcBef>
                <a:spcPct val="0"/>
              </a:spcBef>
              <a:spcAft>
                <a:spcPct val="0"/>
              </a:spcAft>
              <a:defRPr sz="2400">
                <a:solidFill>
                  <a:schemeClr val="tx1"/>
                </a:solidFill>
                <a:latin typeface="Arial" charset="0"/>
                <a:ea typeface="MS PGothic" pitchFamily="34" charset="-128"/>
              </a:defRPr>
            </a:lvl8pPr>
            <a:lvl9pPr marL="3813528" indent="-224325"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0957B4AC-9357-49BE-8234-BD71383739EE}" type="slidenum">
              <a:rPr lang="en-GB" altLang="en-US" sz="1200"/>
              <a:pPr eaLnBrk="1" hangingPunct="1"/>
              <a:t>6</a:t>
            </a:fld>
            <a:endParaRPr lang="en-GB"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1560B6-F87D-4D26-9D48-D39A57550110}" type="datetimeFigureOut">
              <a:rPr lang="en-US" smtClean="0"/>
              <a:pPr/>
              <a:t>11/27/2018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798A1D-9ADC-4D71-8EC5-E6CBDD51B41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astro.org/" TargetMode="External"/><Relationship Id="rId2" Type="http://schemas.openxmlformats.org/officeDocument/2006/relationships/hyperlink" Target="https://www.practicalradonc.org/article/S1879-8500(18)30247-9/abstrac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1729978"/>
          </a:xfrm>
        </p:spPr>
        <p:txBody>
          <a:bodyPr>
            <a:noAutofit/>
          </a:bodyPr>
          <a:lstStyle/>
          <a:p>
            <a:r>
              <a:rPr lang="en-US" altLang="en-US" sz="3600" dirty="0"/>
              <a:t> </a:t>
            </a:r>
            <a:r>
              <a:rPr lang="en-US" altLang="en-US" sz="4000" b="1" dirty="0"/>
              <a:t>Hypofractionated Radiation Therapy for Localized Prostate Cancer:</a:t>
            </a:r>
            <a:br>
              <a:rPr lang="en-US" altLang="en-US" sz="4000" b="1" dirty="0"/>
            </a:br>
            <a:r>
              <a:rPr lang="en-US" altLang="en-US" sz="4000" b="1" dirty="0"/>
              <a:t>An ASTRO, ASCO, and AUA Evidence-Based Guideline</a:t>
            </a:r>
            <a:br>
              <a:rPr lang="en-US" altLang="en-US" sz="4000" dirty="0"/>
            </a:br>
            <a:br>
              <a:rPr lang="en-US" altLang="en-US" sz="4000" dirty="0"/>
            </a:br>
            <a:r>
              <a:rPr lang="en-US" altLang="en-US" sz="2800" dirty="0"/>
              <a:t>Developed in partnership with the American Society for Clinical Oncology and American Urological Association</a:t>
            </a:r>
            <a:br>
              <a:rPr lang="en-US" altLang="en-US" sz="2800" dirty="0"/>
            </a:br>
            <a:br>
              <a:rPr lang="en-US" altLang="en-US" sz="2800" dirty="0"/>
            </a:br>
            <a:r>
              <a:rPr lang="en-US" altLang="en-US" sz="2000" dirty="0"/>
              <a:t>Endorsed by the Society of Urologic Oncology, European Society for Radiotherapy &amp; Oncology, and Royal Australian &amp; New</a:t>
            </a:r>
            <a:br>
              <a:rPr lang="en-US" altLang="en-US" sz="2000" dirty="0"/>
            </a:br>
            <a:r>
              <a:rPr lang="en-US" altLang="en-US" sz="2000" dirty="0"/>
              <a:t>Zealand College of Radiologists</a:t>
            </a:r>
            <a:endParaRPr lang="en-US" sz="2000" dirty="0"/>
          </a:p>
        </p:txBody>
      </p:sp>
    </p:spTree>
    <p:extLst>
      <p:ext uri="{BB962C8B-B14F-4D97-AF65-F5344CB8AC3E}">
        <p14:creationId xmlns:p14="http://schemas.microsoft.com/office/powerpoint/2010/main" val="173913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86700" cy="857726"/>
          </a:xfrm>
        </p:spPr>
        <p:txBody>
          <a:bodyPr/>
          <a:lstStyle/>
          <a:p>
            <a:r>
              <a:rPr lang="en-US" dirty="0"/>
              <a:t>Systematic Review</a:t>
            </a:r>
          </a:p>
        </p:txBody>
      </p:sp>
      <p:sp>
        <p:nvSpPr>
          <p:cNvPr id="3" name="Content Placeholder 2"/>
          <p:cNvSpPr>
            <a:spLocks noGrp="1"/>
          </p:cNvSpPr>
          <p:nvPr>
            <p:ph idx="1"/>
          </p:nvPr>
        </p:nvSpPr>
        <p:spPr>
          <a:xfrm>
            <a:off x="397192" y="1371600"/>
            <a:ext cx="8349615" cy="4724400"/>
          </a:xfrm>
        </p:spPr>
        <p:txBody>
          <a:bodyPr lIns="0" tIns="0" rIns="0" bIns="0">
            <a:noAutofit/>
          </a:bodyPr>
          <a:lstStyle/>
          <a:p>
            <a:pPr>
              <a:spcBef>
                <a:spcPts val="225"/>
              </a:spcBef>
            </a:pPr>
            <a:r>
              <a:rPr lang="en-US" altLang="en-US" sz="2000" dirty="0"/>
              <a:t>MEDLINE® PubMed - 12/01/2001 – 03/31/2017</a:t>
            </a:r>
          </a:p>
          <a:p>
            <a:pPr lvl="1">
              <a:spcBef>
                <a:spcPts val="0"/>
              </a:spcBef>
              <a:spcAft>
                <a:spcPts val="225"/>
              </a:spcAft>
            </a:pPr>
            <a:r>
              <a:rPr lang="en-US" altLang="en-US" sz="1800" dirty="0"/>
              <a:t>Both MeSH terms and text words used</a:t>
            </a:r>
          </a:p>
          <a:p>
            <a:pPr lvl="1">
              <a:spcBef>
                <a:spcPts val="0"/>
              </a:spcBef>
            </a:pPr>
            <a:r>
              <a:rPr lang="en-US" altLang="en-US" sz="1800" dirty="0"/>
              <a:t>Supplemented with handsearches, including of abstracts from ASTRO, ASCO, ESTRO, and ECCO meetings 01/2014-01/2017 (but abstracts not used to support recommendations)</a:t>
            </a:r>
          </a:p>
          <a:p>
            <a:pPr>
              <a:spcBef>
                <a:spcPts val="225"/>
              </a:spcBef>
              <a:spcAft>
                <a:spcPts val="225"/>
              </a:spcAft>
            </a:pPr>
            <a:r>
              <a:rPr lang="en-US" altLang="en-US" sz="2000" u="sng" dirty="0"/>
              <a:t>Outcomes</a:t>
            </a:r>
            <a:r>
              <a:rPr lang="en-US" altLang="en-US" sz="2000" dirty="0"/>
              <a:t>: prostate cancer control, acute and late toxicity, quality of life</a:t>
            </a:r>
          </a:p>
          <a:p>
            <a:pPr>
              <a:spcBef>
                <a:spcPts val="225"/>
              </a:spcBef>
              <a:spcAft>
                <a:spcPts val="225"/>
              </a:spcAft>
            </a:pPr>
            <a:r>
              <a:rPr lang="en-US" altLang="en-US" sz="2000" u="sng" dirty="0"/>
              <a:t>Inclusion</a:t>
            </a:r>
            <a:r>
              <a:rPr lang="en-US" altLang="en-US" sz="2000" dirty="0"/>
              <a:t>: Age ≥18 years, localized prostate cancer, treated with hypofractionated EBRT</a:t>
            </a:r>
          </a:p>
          <a:p>
            <a:pPr lvl="1">
              <a:spcBef>
                <a:spcPts val="225"/>
              </a:spcBef>
              <a:spcAft>
                <a:spcPts val="225"/>
              </a:spcAft>
            </a:pPr>
            <a:r>
              <a:rPr lang="en-US" sz="1800" dirty="0"/>
              <a:t>Moderate hypofractionation: r</a:t>
            </a:r>
            <a:r>
              <a:rPr lang="en-US" altLang="en-US" sz="1800" dirty="0"/>
              <a:t>estricted to </a:t>
            </a:r>
            <a:r>
              <a:rPr lang="en-US" sz="1800" dirty="0"/>
              <a:t>RCTs or meta-analyses of RCTs</a:t>
            </a:r>
          </a:p>
          <a:p>
            <a:pPr lvl="1">
              <a:spcBef>
                <a:spcPts val="225"/>
              </a:spcBef>
              <a:spcAft>
                <a:spcPts val="225"/>
              </a:spcAft>
            </a:pPr>
            <a:r>
              <a:rPr lang="en-US" sz="1800" dirty="0"/>
              <a:t>Ultrahypofractionation:  RCTs and prospective observational studies with n≥50</a:t>
            </a:r>
            <a:endParaRPr lang="en-US" altLang="en-US" sz="1800" dirty="0">
              <a:solidFill>
                <a:schemeClr val="tx1"/>
              </a:solidFill>
            </a:endParaRPr>
          </a:p>
          <a:p>
            <a:pPr>
              <a:spcBef>
                <a:spcPts val="225"/>
              </a:spcBef>
              <a:spcAft>
                <a:spcPts val="225"/>
              </a:spcAft>
            </a:pPr>
            <a:r>
              <a:rPr lang="en-US" altLang="en-US" sz="2000" u="sng" dirty="0"/>
              <a:t>Exclusion</a:t>
            </a:r>
            <a:r>
              <a:rPr lang="en-US" altLang="en-US" sz="2000" dirty="0"/>
              <a:t>: post-op EBRT; elective pelvic nodal EBRT; HDR brachytherapy; locally advanced/ metastatic disease; salvage therapy/re-irradiation; lack of clinical outcomes, non-English, case report, not relevant to KQs</a:t>
            </a:r>
          </a:p>
          <a:p>
            <a:pPr>
              <a:spcBef>
                <a:spcPts val="225"/>
              </a:spcBef>
            </a:pPr>
            <a:r>
              <a:rPr lang="en-US" altLang="en-US" sz="2000" dirty="0"/>
              <a:t>480 abstracts retrieved </a:t>
            </a:r>
            <a:r>
              <a:rPr lang="en-US" altLang="en-US" sz="2000" dirty="0">
                <a:sym typeface="Wingdings" panose="05000000000000000000" pitchFamily="2" charset="2"/>
              </a:rPr>
              <a:t> 61 articles included and abstracted into evidence tables</a:t>
            </a:r>
            <a:endParaRPr lang="en-US" altLang="en-US" sz="2000" dirty="0"/>
          </a:p>
        </p:txBody>
      </p:sp>
    </p:spTree>
    <p:extLst>
      <p:ext uri="{BB962C8B-B14F-4D97-AF65-F5344CB8AC3E}">
        <p14:creationId xmlns:p14="http://schemas.microsoft.com/office/powerpoint/2010/main" val="167009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02" y="296006"/>
            <a:ext cx="8003598" cy="894160"/>
          </a:xfrm>
        </p:spPr>
        <p:txBody>
          <a:bodyPr>
            <a:normAutofit/>
          </a:bodyPr>
          <a:lstStyle/>
          <a:p>
            <a:r>
              <a:rPr lang="en-US" dirty="0"/>
              <a:t>Grading Recommendations</a:t>
            </a:r>
          </a:p>
        </p:txBody>
      </p:sp>
      <p:graphicFrame>
        <p:nvGraphicFramePr>
          <p:cNvPr id="5" name="Table 4">
            <a:extLst>
              <a:ext uri="{FF2B5EF4-FFF2-40B4-BE49-F238E27FC236}">
                <a16:creationId xmlns:a16="http://schemas.microsoft.com/office/drawing/2014/main" id="{A521BEDB-0707-4D87-AE64-B8D84D566F61}"/>
              </a:ext>
            </a:extLst>
          </p:cNvPr>
          <p:cNvGraphicFramePr>
            <a:graphicFrameLocks noGrp="1"/>
          </p:cNvGraphicFramePr>
          <p:nvPr>
            <p:extLst>
              <p:ext uri="{D42A27DB-BD31-4B8C-83A1-F6EECF244321}">
                <p14:modId xmlns:p14="http://schemas.microsoft.com/office/powerpoint/2010/main" val="1399206809"/>
              </p:ext>
            </p:extLst>
          </p:nvPr>
        </p:nvGraphicFramePr>
        <p:xfrm>
          <a:off x="383115" y="1179632"/>
          <a:ext cx="8375172" cy="4622102"/>
        </p:xfrm>
        <a:graphic>
          <a:graphicData uri="http://schemas.openxmlformats.org/drawingml/2006/table">
            <a:tbl>
              <a:tblPr firstRow="1" firstCol="1" bandRow="1"/>
              <a:tblGrid>
                <a:gridCol w="1523999">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93373">
                  <a:extLst>
                    <a:ext uri="{9D8B030D-6E8A-4147-A177-3AD203B41FA5}">
                      <a16:colId xmlns:a16="http://schemas.microsoft.com/office/drawing/2014/main" val="20003"/>
                    </a:ext>
                  </a:extLst>
                </a:gridCol>
              </a:tblGrid>
              <a:tr h="403936">
                <a:tc>
                  <a:txBody>
                    <a:bodyPr/>
                    <a:lstStyle/>
                    <a:p>
                      <a:pPr algn="ctr">
                        <a:spcAft>
                          <a:spcPts val="0"/>
                        </a:spcAft>
                      </a:pPr>
                      <a:r>
                        <a:rPr lang="en-US" sz="1600" i="1" dirty="0">
                          <a:effectLst/>
                          <a:latin typeface="Calibri" panose="020F0502020204030204" pitchFamily="34" charset="0"/>
                        </a:rPr>
                        <a:t>Strength of Recommendation</a:t>
                      </a:r>
                      <a:endParaRPr lang="en-US" sz="1600" dirty="0">
                        <a:effectLst/>
                        <a:latin typeface="Calibri" panose="020F0502020204030204" pitchFamily="34"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i="1" dirty="0">
                          <a:effectLst/>
                          <a:latin typeface="Calibri" panose="020F0502020204030204" pitchFamily="34" charset="0"/>
                        </a:rPr>
                        <a:t>Definition*</a:t>
                      </a:r>
                      <a:endParaRPr lang="en-US" sz="1600" dirty="0">
                        <a:effectLst/>
                        <a:latin typeface="Calibri" panose="020F0502020204030204" pitchFamily="34"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i="1" dirty="0">
                          <a:effectLst/>
                          <a:latin typeface="Calibri" panose="020F0502020204030204" pitchFamily="34" charset="0"/>
                        </a:rPr>
                        <a:t>Quality of Evidence</a:t>
                      </a:r>
                      <a:endParaRPr lang="en-US" sz="1600" dirty="0">
                        <a:effectLst/>
                        <a:latin typeface="Calibri" panose="020F0502020204030204" pitchFamily="34"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i="1" dirty="0">
                          <a:effectLst/>
                          <a:latin typeface="Calibri" panose="020F0502020204030204" pitchFamily="34" charset="0"/>
                        </a:rPr>
                        <a:t>Recommendation Wording</a:t>
                      </a:r>
                      <a:endParaRPr lang="en-US" sz="1600" dirty="0">
                        <a:effectLst/>
                        <a:latin typeface="Calibri" panose="020F0502020204030204" pitchFamily="34"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2535">
                <a:tc>
                  <a:txBody>
                    <a:bodyPr/>
                    <a:lstStyle/>
                    <a:p>
                      <a:pPr algn="ctr">
                        <a:spcAft>
                          <a:spcPts val="0"/>
                        </a:spcAft>
                      </a:pPr>
                      <a:r>
                        <a:rPr lang="en-US" sz="1600" dirty="0">
                          <a:effectLst/>
                          <a:latin typeface="Calibri" panose="020F0502020204030204" pitchFamily="34" charset="0"/>
                        </a:rPr>
                        <a:t>Strong</a:t>
                      </a: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Benefits clearly outweigh risks and burden, or risks and burden clearly outweigh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All or almost all informed people would make the recommended choice for or against an intervention.</a:t>
                      </a: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libri" panose="020F0502020204030204" pitchFamily="34" charset="0"/>
                        </a:rPr>
                        <a:t>Any (usually high or moderate)</a:t>
                      </a: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libri" panose="020F0502020204030204" pitchFamily="34" charset="0"/>
                        </a:rPr>
                        <a:t>“Recommend” or  “Should”</a:t>
                      </a:r>
                    </a:p>
                    <a:p>
                      <a:pPr algn="ctr">
                        <a:spcAft>
                          <a:spcPts val="0"/>
                        </a:spcAft>
                      </a:pPr>
                      <a:endParaRPr lang="en-US" sz="1600" b="1" dirty="0">
                        <a:effectLst/>
                        <a:latin typeface="Calibri" panose="020F0502020204030204" pitchFamily="34"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2929">
                <a:tc>
                  <a:txBody>
                    <a:bodyPr/>
                    <a:lstStyle/>
                    <a:p>
                      <a:pPr algn="ctr">
                        <a:spcAft>
                          <a:spcPts val="0"/>
                        </a:spcAft>
                      </a:pPr>
                      <a:r>
                        <a:rPr lang="en-US" sz="1600" dirty="0">
                          <a:effectLst/>
                          <a:latin typeface="Calibri" panose="020F0502020204030204" pitchFamily="34" charset="0"/>
                        </a:rPr>
                        <a:t>Conditional</a:t>
                      </a: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marR="0" lvl="0" indent="-18288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Benefits are finely balanced with risks and burden or appreciable uncertainty exists about the magnitude of benefits and risks.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Most informed people would choose the recommended course of action, but a substantial number would not.</a:t>
                      </a:r>
                    </a:p>
                    <a:p>
                      <a:pPr marL="182880" marR="0" lvl="0" indent="-18288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There is a strong role for patient preferences &amp; shared-decision making.</a:t>
                      </a: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libri" panose="020F0502020204030204" pitchFamily="34" charset="0"/>
                        </a:rPr>
                        <a:t>Any (usually moderate to low)</a:t>
                      </a: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libri" panose="020F0502020204030204" pitchFamily="34" charset="0"/>
                        </a:rPr>
                        <a:t>“Suggest” or “May”</a:t>
                      </a:r>
                    </a:p>
                    <a:p>
                      <a:pPr algn="ctr">
                        <a:spcAft>
                          <a:spcPts val="0"/>
                        </a:spcAft>
                      </a:pPr>
                      <a:endParaRPr lang="en-US" sz="1600" dirty="0">
                        <a:effectLst/>
                        <a:latin typeface="Calibri" panose="020F0502020204030204" pitchFamily="34"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3">
            <a:extLst>
              <a:ext uri="{FF2B5EF4-FFF2-40B4-BE49-F238E27FC236}">
                <a16:creationId xmlns:a16="http://schemas.microsoft.com/office/drawing/2014/main" id="{0365F384-3E18-4242-8097-85077E8E3DCB}"/>
              </a:ext>
            </a:extLst>
          </p:cNvPr>
          <p:cNvSpPr txBox="1">
            <a:spLocks noChangeArrowheads="1"/>
          </p:cNvSpPr>
          <p:nvPr/>
        </p:nvSpPr>
        <p:spPr bwMode="auto">
          <a:xfrm>
            <a:off x="152400" y="5791200"/>
            <a:ext cx="75703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450"/>
              </a:spcBef>
              <a:buNone/>
            </a:pPr>
            <a:r>
              <a:rPr lang="en-US" altLang="en-US" sz="1050" dirty="0"/>
              <a:t>* Andrews J, Guyatt G, Oxman AD, et al. GRADE guidelines: 14. Going from evidence to recommendations: the significance and presentation of recommendations. </a:t>
            </a:r>
            <a:r>
              <a:rPr lang="en-US" altLang="en-US" sz="1050" i="1" dirty="0"/>
              <a:t>J Clin Epidemiol. </a:t>
            </a:r>
            <a:r>
              <a:rPr lang="en-US" altLang="en-US" sz="1050" dirty="0"/>
              <a:t>2013;66(7):719-725.</a:t>
            </a:r>
          </a:p>
        </p:txBody>
      </p:sp>
    </p:spTree>
    <p:extLst>
      <p:ext uri="{BB962C8B-B14F-4D97-AF65-F5344CB8AC3E}">
        <p14:creationId xmlns:p14="http://schemas.microsoft.com/office/powerpoint/2010/main" val="1139808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69" y="332780"/>
            <a:ext cx="8003598" cy="894160"/>
          </a:xfrm>
        </p:spPr>
        <p:txBody>
          <a:bodyPr>
            <a:normAutofit/>
          </a:bodyPr>
          <a:lstStyle/>
          <a:p>
            <a:r>
              <a:rPr lang="en-US" dirty="0"/>
              <a:t>Grading Evidence</a:t>
            </a:r>
          </a:p>
        </p:txBody>
      </p:sp>
      <p:sp>
        <p:nvSpPr>
          <p:cNvPr id="7" name="TextBox 3">
            <a:extLst>
              <a:ext uri="{FF2B5EF4-FFF2-40B4-BE49-F238E27FC236}">
                <a16:creationId xmlns:a16="http://schemas.microsoft.com/office/drawing/2014/main" id="{0365F384-3E18-4242-8097-85077E8E3DCB}"/>
              </a:ext>
            </a:extLst>
          </p:cNvPr>
          <p:cNvSpPr txBox="1">
            <a:spLocks noChangeArrowheads="1"/>
          </p:cNvSpPr>
          <p:nvPr/>
        </p:nvSpPr>
        <p:spPr bwMode="auto">
          <a:xfrm>
            <a:off x="152400" y="5867400"/>
            <a:ext cx="72950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dirty="0"/>
              <a:t>^ Balshem H, Helfand M, Schunemann HJ, et al. GRADE guidelines: 3. Rating the quality of evidence. </a:t>
            </a:r>
            <a:r>
              <a:rPr lang="en-US" altLang="en-US" sz="1100" i="1" dirty="0"/>
              <a:t>J Clin Epidemiol. </a:t>
            </a:r>
            <a:r>
              <a:rPr lang="en-US" altLang="en-US" sz="1100" dirty="0"/>
              <a:t>2011;64(4):401-406.</a:t>
            </a:r>
          </a:p>
        </p:txBody>
      </p:sp>
      <p:graphicFrame>
        <p:nvGraphicFramePr>
          <p:cNvPr id="10" name="Table 9">
            <a:extLst>
              <a:ext uri="{FF2B5EF4-FFF2-40B4-BE49-F238E27FC236}">
                <a16:creationId xmlns:a16="http://schemas.microsoft.com/office/drawing/2014/main" id="{EDF26E41-EAD8-4E05-B1C0-5D5E05FD7DC5}"/>
              </a:ext>
            </a:extLst>
          </p:cNvPr>
          <p:cNvGraphicFramePr>
            <a:graphicFrameLocks noGrp="1"/>
          </p:cNvGraphicFramePr>
          <p:nvPr>
            <p:extLst>
              <p:ext uri="{D42A27DB-BD31-4B8C-83A1-F6EECF244321}">
                <p14:modId xmlns:p14="http://schemas.microsoft.com/office/powerpoint/2010/main" val="1107006969"/>
              </p:ext>
            </p:extLst>
          </p:nvPr>
        </p:nvGraphicFramePr>
        <p:xfrm>
          <a:off x="501036" y="1676400"/>
          <a:ext cx="8096864" cy="2955761"/>
        </p:xfrm>
        <a:graphic>
          <a:graphicData uri="http://schemas.openxmlformats.org/drawingml/2006/table">
            <a:tbl>
              <a:tblPr firstRow="1" firstCol="1" bandRow="1"/>
              <a:tblGrid>
                <a:gridCol w="1295498">
                  <a:extLst>
                    <a:ext uri="{9D8B030D-6E8A-4147-A177-3AD203B41FA5}">
                      <a16:colId xmlns:a16="http://schemas.microsoft.com/office/drawing/2014/main" val="773860370"/>
                    </a:ext>
                  </a:extLst>
                </a:gridCol>
                <a:gridCol w="6801366">
                  <a:extLst>
                    <a:ext uri="{9D8B030D-6E8A-4147-A177-3AD203B41FA5}">
                      <a16:colId xmlns:a16="http://schemas.microsoft.com/office/drawing/2014/main" val="1399860280"/>
                    </a:ext>
                  </a:extLst>
                </a:gridCol>
              </a:tblGrid>
              <a:tr h="458101">
                <a:tc>
                  <a:txBody>
                    <a:bodyPr/>
                    <a:lstStyle/>
                    <a:p>
                      <a:pPr algn="ctr">
                        <a:spcAft>
                          <a:spcPts val="0"/>
                        </a:spcAft>
                      </a:pPr>
                      <a:r>
                        <a:rPr lang="en-US" sz="1600" i="1" kern="1200" dirty="0">
                          <a:solidFill>
                            <a:schemeClr val="tx1"/>
                          </a:solidFill>
                          <a:effectLst/>
                          <a:latin typeface="Calibri" panose="020F0502020204030204" pitchFamily="34" charset="0"/>
                          <a:ea typeface="+mn-ea"/>
                          <a:cs typeface="+mn-cs"/>
                        </a:rPr>
                        <a:t>Quality of Evidence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i="1" kern="1200" dirty="0">
                          <a:solidFill>
                            <a:schemeClr val="tx1"/>
                          </a:solidFill>
                          <a:effectLst/>
                          <a:latin typeface="Calibri" panose="020F0502020204030204" pitchFamily="34" charset="0"/>
                          <a:ea typeface="+mn-ea"/>
                          <a:cs typeface="+mn-cs"/>
                        </a:rPr>
                        <a:t>Definition^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460753"/>
                  </a:ext>
                </a:extLst>
              </a:tr>
              <a:tr h="458101">
                <a:tc>
                  <a:txBody>
                    <a:bodyPr/>
                    <a:lstStyle/>
                    <a:p>
                      <a:pPr algn="ctr">
                        <a:spcAft>
                          <a:spcPts val="0"/>
                        </a:spcAft>
                      </a:pPr>
                      <a:r>
                        <a:rPr lang="en-US" sz="1600" kern="1200" dirty="0">
                          <a:solidFill>
                            <a:schemeClr val="tx1"/>
                          </a:solidFill>
                          <a:effectLst/>
                          <a:latin typeface="Calibri" panose="020F0502020204030204" pitchFamily="34" charset="0"/>
                          <a:ea typeface="+mn-ea"/>
                          <a:cs typeface="+mn-cs"/>
                        </a:rPr>
                        <a:t>High</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 are very confident that the true effect lies close to that of the estimate of the effect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764822"/>
                  </a:ext>
                </a:extLst>
              </a:tr>
              <a:tr h="937412">
                <a:tc>
                  <a:txBody>
                    <a:bodyPr/>
                    <a:lstStyle/>
                    <a:p>
                      <a:pPr algn="ctr">
                        <a:spcAft>
                          <a:spcPts val="0"/>
                        </a:spcAft>
                      </a:pPr>
                      <a:r>
                        <a:rPr lang="en-US" sz="1600" kern="1200" dirty="0">
                          <a:solidFill>
                            <a:schemeClr val="tx1"/>
                          </a:solidFill>
                          <a:effectLst/>
                          <a:latin typeface="Calibri" panose="020F0502020204030204" pitchFamily="34" charset="0"/>
                          <a:ea typeface="+mn-ea"/>
                          <a:cs typeface="+mn-cs"/>
                        </a:rPr>
                        <a:t>Moderate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 are moderately confident in the effect estimate: The true effect is likely to be close to the estimate of the effect, but there is a possibility that it is substantially different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982841"/>
                  </a:ext>
                </a:extLst>
              </a:tr>
              <a:tr h="458101">
                <a:tc>
                  <a:txBody>
                    <a:bodyPr/>
                    <a:lstStyle/>
                    <a:p>
                      <a:pPr algn="ctr">
                        <a:spcAft>
                          <a:spcPts val="0"/>
                        </a:spcAft>
                      </a:pPr>
                      <a:r>
                        <a:rPr lang="en-US" sz="1600" kern="1200" dirty="0">
                          <a:solidFill>
                            <a:schemeClr val="tx1"/>
                          </a:solidFill>
                          <a:effectLst/>
                          <a:latin typeface="Calibri" panose="020F0502020204030204" pitchFamily="34" charset="0"/>
                          <a:ea typeface="+mn-ea"/>
                          <a:cs typeface="+mn-cs"/>
                        </a:rPr>
                        <a:t>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Our confidence in the effect estimate is limited: The true effect may be substantially different from the estimate.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873645"/>
                  </a:ext>
                </a:extLst>
              </a:tr>
              <a:tr h="382667">
                <a:tc>
                  <a:txBody>
                    <a:bodyPr/>
                    <a:lstStyle/>
                    <a:p>
                      <a:pPr algn="ctr">
                        <a:spcAft>
                          <a:spcPts val="0"/>
                        </a:spcAft>
                      </a:pPr>
                      <a:r>
                        <a:rPr lang="en-US" sz="1600" kern="1200" dirty="0">
                          <a:solidFill>
                            <a:schemeClr val="tx1"/>
                          </a:solidFill>
                          <a:effectLst/>
                          <a:latin typeface="Calibri" panose="020F0502020204030204" pitchFamily="34" charset="0"/>
                          <a:ea typeface="+mn-ea"/>
                          <a:cs typeface="+mn-cs"/>
                        </a:rPr>
                        <a:t>Very Low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 have very little confidence in the effect estimate: The true effect is likely to be substantially different from the estimate.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613327"/>
                  </a:ext>
                </a:extLst>
              </a:tr>
            </a:tbl>
          </a:graphicData>
        </a:graphic>
      </p:graphicFrame>
    </p:spTree>
    <p:extLst>
      <p:ext uri="{BB962C8B-B14F-4D97-AF65-F5344CB8AC3E}">
        <p14:creationId xmlns:p14="http://schemas.microsoft.com/office/powerpoint/2010/main" val="170580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06" y="304800"/>
            <a:ext cx="7886700" cy="934100"/>
          </a:xfrm>
        </p:spPr>
        <p:txBody>
          <a:bodyPr>
            <a:normAutofit/>
          </a:bodyPr>
          <a:lstStyle/>
          <a:p>
            <a:r>
              <a:rPr lang="en-US" dirty="0"/>
              <a:t>Consensus Methodology</a:t>
            </a:r>
          </a:p>
        </p:txBody>
      </p:sp>
      <p:sp>
        <p:nvSpPr>
          <p:cNvPr id="3" name="Content Placeholder 2"/>
          <p:cNvSpPr>
            <a:spLocks noGrp="1"/>
          </p:cNvSpPr>
          <p:nvPr>
            <p:ph idx="1"/>
          </p:nvPr>
        </p:nvSpPr>
        <p:spPr>
          <a:xfrm>
            <a:off x="628650" y="1248136"/>
            <a:ext cx="7886700" cy="3733800"/>
          </a:xfrm>
        </p:spPr>
        <p:txBody>
          <a:bodyPr>
            <a:noAutofit/>
          </a:bodyPr>
          <a:lstStyle/>
          <a:p>
            <a:pPr marL="342892" indent="-342892">
              <a:spcBef>
                <a:spcPts val="0"/>
              </a:spcBef>
              <a:buFont typeface="Arial"/>
              <a:buChar char="•"/>
              <a:defRPr/>
            </a:pPr>
            <a:r>
              <a:rPr lang="en-US" sz="2200" dirty="0"/>
              <a:t>Modified Delphi approach</a:t>
            </a:r>
          </a:p>
          <a:p>
            <a:pPr>
              <a:spcBef>
                <a:spcPts val="0"/>
              </a:spcBef>
              <a:defRPr/>
            </a:pPr>
            <a:endParaRPr lang="en-US" sz="2200" dirty="0"/>
          </a:p>
          <a:p>
            <a:pPr marL="342892" indent="-342892">
              <a:spcBef>
                <a:spcPts val="0"/>
              </a:spcBef>
              <a:buFont typeface="Arial"/>
              <a:buChar char="•"/>
              <a:defRPr/>
            </a:pPr>
            <a:r>
              <a:rPr lang="en-US" sz="2200" dirty="0"/>
              <a:t>Task force members rated their agreement with each recommendation using an online consensus survey</a:t>
            </a:r>
          </a:p>
          <a:p>
            <a:pPr marL="800080" lvl="1" indent="-342892">
              <a:spcBef>
                <a:spcPts val="0"/>
              </a:spcBef>
              <a:buFont typeface="Lucida Grande"/>
              <a:buChar char="-"/>
              <a:defRPr/>
            </a:pPr>
            <a:r>
              <a:rPr lang="en-US" sz="2200" dirty="0"/>
              <a:t>Five-point Likert scale from “strongly disagree” to “strongly agree”</a:t>
            </a:r>
          </a:p>
          <a:p>
            <a:pPr marL="800080" lvl="1" indent="-342892">
              <a:spcBef>
                <a:spcPts val="0"/>
              </a:spcBef>
              <a:buFont typeface="Lucida Grande"/>
              <a:buChar char="-"/>
              <a:defRPr/>
            </a:pPr>
            <a:r>
              <a:rPr lang="en-US" sz="2200" dirty="0"/>
              <a:t>Consensus defined using pre-specified threshold of ≥75% agreement</a:t>
            </a:r>
          </a:p>
          <a:p>
            <a:pPr marL="457188" lvl="1">
              <a:spcBef>
                <a:spcPts val="0"/>
              </a:spcBef>
              <a:defRPr/>
            </a:pPr>
            <a:endParaRPr lang="en-US" sz="2200" dirty="0"/>
          </a:p>
          <a:p>
            <a:pPr>
              <a:spcBef>
                <a:spcPts val="0"/>
              </a:spcBef>
              <a:defRPr/>
            </a:pPr>
            <a:r>
              <a:rPr lang="en-US" sz="2200" dirty="0"/>
              <a:t>Recommendations for which consensus is not achieved are removed or are revised and re-surveyed.</a:t>
            </a:r>
          </a:p>
          <a:p>
            <a:pPr marL="0" indent="0">
              <a:spcBef>
                <a:spcPts val="0"/>
              </a:spcBef>
              <a:buNone/>
              <a:defRPr/>
            </a:pPr>
            <a:endParaRPr lang="en-US" sz="2200" dirty="0"/>
          </a:p>
          <a:p>
            <a:pPr>
              <a:spcBef>
                <a:spcPts val="0"/>
              </a:spcBef>
              <a:defRPr/>
            </a:pPr>
            <a:r>
              <a:rPr lang="en-US" sz="2200" dirty="0"/>
              <a:t>Recommendations achieving consensus edited after the first round are also re-surveyed.</a:t>
            </a:r>
          </a:p>
        </p:txBody>
      </p:sp>
    </p:spTree>
    <p:extLst>
      <p:ext uri="{BB962C8B-B14F-4D97-AF65-F5344CB8AC3E}">
        <p14:creationId xmlns:p14="http://schemas.microsoft.com/office/powerpoint/2010/main" val="76612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164C23-F176-4DFC-97C6-FA123334443C}"/>
              </a:ext>
            </a:extLst>
          </p:cNvPr>
          <p:cNvSpPr>
            <a:spLocks noGrp="1"/>
          </p:cNvSpPr>
          <p:nvPr>
            <p:ph type="title"/>
          </p:nvPr>
        </p:nvSpPr>
        <p:spPr>
          <a:xfrm>
            <a:off x="491014" y="1143000"/>
            <a:ext cx="8229600" cy="1662287"/>
          </a:xfrm>
        </p:spPr>
        <p:txBody>
          <a:bodyPr anchor="t" anchorCtr="0">
            <a:normAutofit fontScale="90000"/>
          </a:bodyPr>
          <a:lstStyle/>
          <a:p>
            <a:pPr algn="l"/>
            <a:r>
              <a:rPr lang="en-US" sz="3100" b="1" u="sng" dirty="0"/>
              <a:t>Key Question 1</a:t>
            </a:r>
            <a:r>
              <a:rPr lang="en-US" sz="3100" dirty="0"/>
              <a:t>: In patients with localized prostate cancer who are candidates for EBRT, </a:t>
            </a:r>
            <a:r>
              <a:rPr lang="en-US" sz="3100" u="sng" dirty="0"/>
              <a:t>how does moderately hypofractionated EBRT </a:t>
            </a:r>
            <a:r>
              <a:rPr lang="en-US" sz="3100" dirty="0"/>
              <a:t>(240-340 cGy per fraction) </a:t>
            </a:r>
            <a:r>
              <a:rPr lang="en-US" sz="3100" u="sng" dirty="0"/>
              <a:t>compare to conventionally fractionated EBRT</a:t>
            </a:r>
            <a:r>
              <a:rPr lang="en-US" sz="3100" dirty="0"/>
              <a:t> (180-200 cGy per fraction) in terms of prostate cancer control, toxicity, and quality of life based on:</a:t>
            </a:r>
            <a:br>
              <a:rPr lang="en-US" sz="2700" dirty="0"/>
            </a:br>
            <a:br>
              <a:rPr lang="en-US" sz="2700" dirty="0"/>
            </a:br>
            <a:br>
              <a:rPr lang="en-US" dirty="0"/>
            </a:br>
            <a:endParaRPr lang="en-US" dirty="0"/>
          </a:p>
        </p:txBody>
      </p:sp>
      <p:sp>
        <p:nvSpPr>
          <p:cNvPr id="2" name="TextBox 1">
            <a:extLst>
              <a:ext uri="{FF2B5EF4-FFF2-40B4-BE49-F238E27FC236}">
                <a16:creationId xmlns:a16="http://schemas.microsoft.com/office/drawing/2014/main" id="{6A7FC361-7A52-46B6-92B8-A56A94F31EE6}"/>
              </a:ext>
            </a:extLst>
          </p:cNvPr>
          <p:cNvSpPr txBox="1"/>
          <p:nvPr/>
        </p:nvSpPr>
        <p:spPr>
          <a:xfrm>
            <a:off x="499586" y="3810000"/>
            <a:ext cx="8221028" cy="1200329"/>
          </a:xfrm>
          <a:prstGeom prst="rect">
            <a:avLst/>
          </a:prstGeom>
          <a:noFill/>
        </p:spPr>
        <p:txBody>
          <a:bodyPr wrap="square" rtlCol="0">
            <a:spAutoFit/>
          </a:bodyPr>
          <a:lstStyle/>
          <a:p>
            <a:pPr marL="557213" lvl="1" indent="-214313">
              <a:buFont typeface="Arial" panose="020B0604020202020204" pitchFamily="34" charset="0"/>
              <a:buChar char="•"/>
            </a:pPr>
            <a:r>
              <a:rPr lang="en-US" sz="2400" dirty="0"/>
              <a:t>Prostate cancer risk stratification group?</a:t>
            </a:r>
          </a:p>
          <a:p>
            <a:pPr marL="557213" lvl="1" indent="-214313">
              <a:buFont typeface="Arial" panose="020B0604020202020204" pitchFamily="34" charset="0"/>
              <a:buChar char="•"/>
            </a:pPr>
            <a:r>
              <a:rPr lang="en-US" sz="2400" dirty="0"/>
              <a:t>Patient age, comorbidity, anatomy (e.g., prostate gland volume), and baseline urinary function?</a:t>
            </a:r>
          </a:p>
        </p:txBody>
      </p:sp>
    </p:spTree>
    <p:extLst>
      <p:ext uri="{BB962C8B-B14F-4D97-AF65-F5344CB8AC3E}">
        <p14:creationId xmlns:p14="http://schemas.microsoft.com/office/powerpoint/2010/main" val="207486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KQ1 Recommendations</a:t>
            </a:r>
          </a:p>
        </p:txBody>
      </p:sp>
      <p:sp>
        <p:nvSpPr>
          <p:cNvPr id="23" name="Content Placeholder 3">
            <a:extLst>
              <a:ext uri="{FF2B5EF4-FFF2-40B4-BE49-F238E27FC236}">
                <a16:creationId xmlns:a16="http://schemas.microsoft.com/office/drawing/2014/main" id="{1D2A494A-E600-4D94-A073-FD11A0B9F49E}"/>
              </a:ext>
            </a:extLst>
          </p:cNvPr>
          <p:cNvSpPr>
            <a:spLocks noGrp="1"/>
          </p:cNvSpPr>
          <p:nvPr>
            <p:ph idx="1"/>
          </p:nvPr>
        </p:nvSpPr>
        <p:spPr>
          <a:xfrm>
            <a:off x="320877" y="1752600"/>
            <a:ext cx="4860723" cy="3553691"/>
          </a:xfrm>
        </p:spPr>
        <p:txBody>
          <a:bodyPr>
            <a:noAutofit/>
          </a:bodyPr>
          <a:lstStyle/>
          <a:p>
            <a:pPr marL="0" indent="0">
              <a:buNone/>
            </a:pPr>
            <a:r>
              <a:rPr lang="en-US" sz="1800" b="1" i="1" u="sng" dirty="0"/>
              <a:t>Prostate cancer control outcomes: Impact of risk stratification group</a:t>
            </a:r>
          </a:p>
          <a:p>
            <a:r>
              <a:rPr lang="en-US" sz="1800" b="1" dirty="0"/>
              <a:t>KQ1A</a:t>
            </a:r>
            <a:r>
              <a:rPr lang="en-US" sz="1800" dirty="0"/>
              <a:t>: In men with </a:t>
            </a:r>
            <a:r>
              <a:rPr lang="en-US" sz="1800" b="1" dirty="0"/>
              <a:t>low-risk prostate cancer</a:t>
            </a:r>
            <a:r>
              <a:rPr lang="en-US" sz="1800" dirty="0"/>
              <a:t> who decline active surveillance and receive EBRT to the prostate with or without radiation to the seminal vesicles, </a:t>
            </a:r>
            <a:r>
              <a:rPr lang="en-US" sz="1800" b="1" dirty="0"/>
              <a:t>moderate hypofractionation should be offered</a:t>
            </a:r>
            <a:r>
              <a:rPr lang="en-US" sz="1800" dirty="0"/>
              <a:t>.</a:t>
            </a:r>
          </a:p>
          <a:p>
            <a:pPr marL="0" indent="0">
              <a:buNone/>
            </a:pPr>
            <a:endParaRPr lang="en-US" sz="1650" dirty="0"/>
          </a:p>
          <a:p>
            <a:r>
              <a:rPr lang="en-US" sz="1800" b="1" dirty="0"/>
              <a:t>KQ1B</a:t>
            </a:r>
            <a:r>
              <a:rPr lang="en-US" sz="1800" dirty="0"/>
              <a:t>: In men with </a:t>
            </a:r>
            <a:r>
              <a:rPr lang="en-US" sz="1800" b="1" dirty="0"/>
              <a:t>intermediate-risk prostate cancer </a:t>
            </a:r>
            <a:r>
              <a:rPr lang="en-US" sz="1800" dirty="0"/>
              <a:t>receiving EBRT to the prostate with or without radiation to the seminal vesicles, </a:t>
            </a:r>
            <a:r>
              <a:rPr lang="en-US" sz="1800" b="1" dirty="0"/>
              <a:t>moderate hypofractionation should be offered</a:t>
            </a:r>
            <a:r>
              <a:rPr lang="en-US" sz="1800" dirty="0"/>
              <a:t>.</a:t>
            </a:r>
          </a:p>
        </p:txBody>
      </p:sp>
      <p:grpSp>
        <p:nvGrpSpPr>
          <p:cNvPr id="24" name="Group 23">
            <a:extLst>
              <a:ext uri="{FF2B5EF4-FFF2-40B4-BE49-F238E27FC236}">
                <a16:creationId xmlns:a16="http://schemas.microsoft.com/office/drawing/2014/main" id="{8C159CA9-A52A-421D-A4F6-2765559409BD}"/>
              </a:ext>
            </a:extLst>
          </p:cNvPr>
          <p:cNvGrpSpPr/>
          <p:nvPr/>
        </p:nvGrpSpPr>
        <p:grpSpPr>
          <a:xfrm>
            <a:off x="5271288" y="2165888"/>
            <a:ext cx="3551835" cy="1322905"/>
            <a:chOff x="3200402" y="3742175"/>
            <a:chExt cx="4998521" cy="1891794"/>
          </a:xfrm>
        </p:grpSpPr>
        <p:grpSp>
          <p:nvGrpSpPr>
            <p:cNvPr id="25" name="Group 24">
              <a:extLst>
                <a:ext uri="{FF2B5EF4-FFF2-40B4-BE49-F238E27FC236}">
                  <a16:creationId xmlns:a16="http://schemas.microsoft.com/office/drawing/2014/main" id="{94C027C4-C860-4F62-9C77-9427591E195C}"/>
                </a:ext>
              </a:extLst>
            </p:cNvPr>
            <p:cNvGrpSpPr/>
            <p:nvPr/>
          </p:nvGrpSpPr>
          <p:grpSpPr>
            <a:xfrm>
              <a:off x="3200402" y="3742175"/>
              <a:ext cx="1457698" cy="1891794"/>
              <a:chOff x="3200402" y="3777688"/>
              <a:chExt cx="1457698" cy="1891794"/>
            </a:xfrm>
          </p:grpSpPr>
          <p:sp>
            <p:nvSpPr>
              <p:cNvPr id="47" name="Rectangle 46">
                <a:extLst>
                  <a:ext uri="{FF2B5EF4-FFF2-40B4-BE49-F238E27FC236}">
                    <a16:creationId xmlns:a16="http://schemas.microsoft.com/office/drawing/2014/main" id="{14722AF8-954B-480B-A388-073C7489BDF9}"/>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FD1147D0-7AB6-4A36-BA1E-F8A18BB99C4F}"/>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3AFBBB6D-4763-471A-9922-763D4FBA1274}"/>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50" name="TextBox 49">
                <a:extLst>
                  <a:ext uri="{FF2B5EF4-FFF2-40B4-BE49-F238E27FC236}">
                    <a16:creationId xmlns:a16="http://schemas.microsoft.com/office/drawing/2014/main" id="{E6A2EC7E-D055-49B4-B915-EC4FDBA1027E}"/>
                  </a:ext>
                </a:extLst>
              </p:cNvPr>
              <p:cNvSpPr txBox="1"/>
              <p:nvPr/>
            </p:nvSpPr>
            <p:spPr>
              <a:xfrm>
                <a:off x="3200402" y="4368343"/>
                <a:ext cx="1457698" cy="825243"/>
              </a:xfrm>
              <a:prstGeom prst="rect">
                <a:avLst/>
              </a:prstGeom>
              <a:noFill/>
            </p:spPr>
            <p:txBody>
              <a:bodyPr wrap="square" lIns="34290" rIns="34290" rtlCol="0">
                <a:spAutoFit/>
              </a:bodyPr>
              <a:lstStyle/>
              <a:p>
                <a:pPr algn="ctr"/>
                <a:endParaRPr lang="en-US" sz="1350" dirty="0"/>
              </a:p>
              <a:p>
                <a:pPr algn="ctr"/>
                <a:r>
                  <a:rPr lang="en-US" dirty="0"/>
                  <a:t>Strong</a:t>
                </a:r>
              </a:p>
            </p:txBody>
          </p:sp>
        </p:grpSp>
        <p:grpSp>
          <p:nvGrpSpPr>
            <p:cNvPr id="27" name="Group 26">
              <a:extLst>
                <a:ext uri="{FF2B5EF4-FFF2-40B4-BE49-F238E27FC236}">
                  <a16:creationId xmlns:a16="http://schemas.microsoft.com/office/drawing/2014/main" id="{E2627199-5D96-4F40-90FD-ED2B55357A40}"/>
                </a:ext>
              </a:extLst>
            </p:cNvPr>
            <p:cNvGrpSpPr/>
            <p:nvPr/>
          </p:nvGrpSpPr>
          <p:grpSpPr>
            <a:xfrm>
              <a:off x="4970814" y="3742175"/>
              <a:ext cx="1457698" cy="1891794"/>
              <a:chOff x="4970813" y="3777688"/>
              <a:chExt cx="1457698" cy="1891794"/>
            </a:xfrm>
          </p:grpSpPr>
          <p:sp>
            <p:nvSpPr>
              <p:cNvPr id="34" name="Rectangle 33">
                <a:extLst>
                  <a:ext uri="{FF2B5EF4-FFF2-40B4-BE49-F238E27FC236}">
                    <a16:creationId xmlns:a16="http://schemas.microsoft.com/office/drawing/2014/main" id="{218822AE-3A97-400B-9F45-63433079D881}"/>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2C161E38-0588-44FB-9F04-AF99A40F6FD4}"/>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95493716-2E0B-4296-8112-8E5F05D247DD}"/>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High</a:t>
                </a:r>
              </a:p>
            </p:txBody>
          </p:sp>
          <p:sp>
            <p:nvSpPr>
              <p:cNvPr id="40" name="TextBox 39">
                <a:extLst>
                  <a:ext uri="{FF2B5EF4-FFF2-40B4-BE49-F238E27FC236}">
                    <a16:creationId xmlns:a16="http://schemas.microsoft.com/office/drawing/2014/main" id="{04B684FF-82DB-4E06-9C44-2BA1A685AF9B}"/>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28" name="Group 27">
              <a:extLst>
                <a:ext uri="{FF2B5EF4-FFF2-40B4-BE49-F238E27FC236}">
                  <a16:creationId xmlns:a16="http://schemas.microsoft.com/office/drawing/2014/main" id="{5C7C5A28-473D-4637-9C74-A3CF774C7ABC}"/>
                </a:ext>
              </a:extLst>
            </p:cNvPr>
            <p:cNvGrpSpPr/>
            <p:nvPr/>
          </p:nvGrpSpPr>
          <p:grpSpPr>
            <a:xfrm>
              <a:off x="6741225" y="3742175"/>
              <a:ext cx="1457698" cy="1891794"/>
              <a:chOff x="6741225" y="3742175"/>
              <a:chExt cx="1457698" cy="1891794"/>
            </a:xfrm>
          </p:grpSpPr>
          <p:sp>
            <p:nvSpPr>
              <p:cNvPr id="29" name="Rectangle 28">
                <a:extLst>
                  <a:ext uri="{FF2B5EF4-FFF2-40B4-BE49-F238E27FC236}">
                    <a16:creationId xmlns:a16="http://schemas.microsoft.com/office/drawing/2014/main" id="{A542EEC9-8075-44E7-B25B-FB09D630B0C7}"/>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5BCEC519-2854-49FF-91EF-7979F26A0C59}"/>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75A41D5-196E-4F1F-9943-F4D0FC1FC145}"/>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32" name="TextBox 31">
                <a:extLst>
                  <a:ext uri="{FF2B5EF4-FFF2-40B4-BE49-F238E27FC236}">
                    <a16:creationId xmlns:a16="http://schemas.microsoft.com/office/drawing/2014/main" id="{77B16836-3207-49E3-B63E-2A9B2AA03776}"/>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grpSp>
        <p:nvGrpSpPr>
          <p:cNvPr id="51" name="Group 50">
            <a:extLst>
              <a:ext uri="{FF2B5EF4-FFF2-40B4-BE49-F238E27FC236}">
                <a16:creationId xmlns:a16="http://schemas.microsoft.com/office/drawing/2014/main" id="{82BD7FA7-EC6A-4986-BCE0-CC41D2723848}"/>
              </a:ext>
            </a:extLst>
          </p:cNvPr>
          <p:cNvGrpSpPr/>
          <p:nvPr/>
        </p:nvGrpSpPr>
        <p:grpSpPr>
          <a:xfrm>
            <a:off x="5271288" y="4135790"/>
            <a:ext cx="3551835" cy="1322905"/>
            <a:chOff x="3200402" y="3742175"/>
            <a:chExt cx="4998521" cy="1891794"/>
          </a:xfrm>
        </p:grpSpPr>
        <p:grpSp>
          <p:nvGrpSpPr>
            <p:cNvPr id="52" name="Group 51">
              <a:extLst>
                <a:ext uri="{FF2B5EF4-FFF2-40B4-BE49-F238E27FC236}">
                  <a16:creationId xmlns:a16="http://schemas.microsoft.com/office/drawing/2014/main" id="{4B3FC928-439C-4C62-B136-65AE68A64BBF}"/>
                </a:ext>
              </a:extLst>
            </p:cNvPr>
            <p:cNvGrpSpPr/>
            <p:nvPr/>
          </p:nvGrpSpPr>
          <p:grpSpPr>
            <a:xfrm>
              <a:off x="3200402" y="3742175"/>
              <a:ext cx="1457698" cy="1891794"/>
              <a:chOff x="3200402" y="3777688"/>
              <a:chExt cx="1457698" cy="1891794"/>
            </a:xfrm>
          </p:grpSpPr>
          <p:sp>
            <p:nvSpPr>
              <p:cNvPr id="63" name="Rectangle 62">
                <a:extLst>
                  <a:ext uri="{FF2B5EF4-FFF2-40B4-BE49-F238E27FC236}">
                    <a16:creationId xmlns:a16="http://schemas.microsoft.com/office/drawing/2014/main" id="{57388A74-25C7-43DF-A25F-5D36AB11E614}"/>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4" name="Straight Connector 63">
                <a:extLst>
                  <a:ext uri="{FF2B5EF4-FFF2-40B4-BE49-F238E27FC236}">
                    <a16:creationId xmlns:a16="http://schemas.microsoft.com/office/drawing/2014/main" id="{C82D6707-A428-413F-845E-7C925F22DE9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1E73DB7D-BA2D-4E6F-B5D4-1565C5192AE8}"/>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66" name="TextBox 65">
                <a:extLst>
                  <a:ext uri="{FF2B5EF4-FFF2-40B4-BE49-F238E27FC236}">
                    <a16:creationId xmlns:a16="http://schemas.microsoft.com/office/drawing/2014/main" id="{C8AFF041-AF15-4593-A707-92A23530F28A}"/>
                  </a:ext>
                </a:extLst>
              </p:cNvPr>
              <p:cNvSpPr txBox="1"/>
              <p:nvPr/>
            </p:nvSpPr>
            <p:spPr>
              <a:xfrm>
                <a:off x="3200402" y="4368343"/>
                <a:ext cx="1457698" cy="825243"/>
              </a:xfrm>
              <a:prstGeom prst="rect">
                <a:avLst/>
              </a:prstGeom>
              <a:noFill/>
            </p:spPr>
            <p:txBody>
              <a:bodyPr wrap="square" lIns="34290" rIns="34290" rtlCol="0">
                <a:spAutoFit/>
              </a:bodyPr>
              <a:lstStyle/>
              <a:p>
                <a:pPr algn="ctr"/>
                <a:endParaRPr lang="en-US" sz="1350" dirty="0"/>
              </a:p>
              <a:p>
                <a:pPr algn="ctr"/>
                <a:r>
                  <a:rPr lang="en-US" dirty="0"/>
                  <a:t>Strong</a:t>
                </a:r>
              </a:p>
            </p:txBody>
          </p:sp>
        </p:grpSp>
        <p:grpSp>
          <p:nvGrpSpPr>
            <p:cNvPr id="53" name="Group 52">
              <a:extLst>
                <a:ext uri="{FF2B5EF4-FFF2-40B4-BE49-F238E27FC236}">
                  <a16:creationId xmlns:a16="http://schemas.microsoft.com/office/drawing/2014/main" id="{416873E2-41EF-47EF-B2D5-BB1FAFF87121}"/>
                </a:ext>
              </a:extLst>
            </p:cNvPr>
            <p:cNvGrpSpPr/>
            <p:nvPr/>
          </p:nvGrpSpPr>
          <p:grpSpPr>
            <a:xfrm>
              <a:off x="4970814" y="3742175"/>
              <a:ext cx="1457698" cy="1891794"/>
              <a:chOff x="4970813" y="3777688"/>
              <a:chExt cx="1457698" cy="1891794"/>
            </a:xfrm>
          </p:grpSpPr>
          <p:sp>
            <p:nvSpPr>
              <p:cNvPr id="59" name="Rectangle 58">
                <a:extLst>
                  <a:ext uri="{FF2B5EF4-FFF2-40B4-BE49-F238E27FC236}">
                    <a16:creationId xmlns:a16="http://schemas.microsoft.com/office/drawing/2014/main" id="{7B9C5121-BE3C-405B-A7D8-35ED1D5644F7}"/>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Connector 59">
                <a:extLst>
                  <a:ext uri="{FF2B5EF4-FFF2-40B4-BE49-F238E27FC236}">
                    <a16:creationId xmlns:a16="http://schemas.microsoft.com/office/drawing/2014/main" id="{385BAE30-C38C-4970-BCBD-966B0A0CC0EE}"/>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E41C6CD6-729C-4280-9F80-772394D24E99}"/>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High</a:t>
                </a:r>
              </a:p>
            </p:txBody>
          </p:sp>
          <p:sp>
            <p:nvSpPr>
              <p:cNvPr id="62" name="TextBox 61">
                <a:extLst>
                  <a:ext uri="{FF2B5EF4-FFF2-40B4-BE49-F238E27FC236}">
                    <a16:creationId xmlns:a16="http://schemas.microsoft.com/office/drawing/2014/main" id="{9C8A926E-5177-4079-8B4B-DCB8E466FF39}"/>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54" name="Group 53">
              <a:extLst>
                <a:ext uri="{FF2B5EF4-FFF2-40B4-BE49-F238E27FC236}">
                  <a16:creationId xmlns:a16="http://schemas.microsoft.com/office/drawing/2014/main" id="{75156BC3-4364-424C-AC1D-9F63E2A2D331}"/>
                </a:ext>
              </a:extLst>
            </p:cNvPr>
            <p:cNvGrpSpPr/>
            <p:nvPr/>
          </p:nvGrpSpPr>
          <p:grpSpPr>
            <a:xfrm>
              <a:off x="6741225" y="3742175"/>
              <a:ext cx="1457698" cy="1891794"/>
              <a:chOff x="6741225" y="3742175"/>
              <a:chExt cx="1457698" cy="1891794"/>
            </a:xfrm>
          </p:grpSpPr>
          <p:sp>
            <p:nvSpPr>
              <p:cNvPr id="55" name="Rectangle 54">
                <a:extLst>
                  <a:ext uri="{FF2B5EF4-FFF2-40B4-BE49-F238E27FC236}">
                    <a16:creationId xmlns:a16="http://schemas.microsoft.com/office/drawing/2014/main" id="{EACDE5A8-321F-4C88-AD69-01E000C03DED}"/>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6" name="Straight Connector 55">
                <a:extLst>
                  <a:ext uri="{FF2B5EF4-FFF2-40B4-BE49-F238E27FC236}">
                    <a16:creationId xmlns:a16="http://schemas.microsoft.com/office/drawing/2014/main" id="{C01A66F3-8C27-429B-9A79-0528989EDDEE}"/>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B973D22E-5DE4-4F82-93BA-C5089C3D4C8B}"/>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58" name="TextBox 57">
                <a:extLst>
                  <a:ext uri="{FF2B5EF4-FFF2-40B4-BE49-F238E27FC236}">
                    <a16:creationId xmlns:a16="http://schemas.microsoft.com/office/drawing/2014/main" id="{D8CB3401-949D-4508-9DAB-4A8FDF28AD2C}"/>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152312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KQ1 Recommendations</a:t>
            </a:r>
          </a:p>
        </p:txBody>
      </p:sp>
      <p:sp>
        <p:nvSpPr>
          <p:cNvPr id="4" name="Content Placeholder 3">
            <a:extLst>
              <a:ext uri="{FF2B5EF4-FFF2-40B4-BE49-F238E27FC236}">
                <a16:creationId xmlns:a16="http://schemas.microsoft.com/office/drawing/2014/main" id="{7E346A1F-064D-4208-9140-C778F06DDB59}"/>
              </a:ext>
            </a:extLst>
          </p:cNvPr>
          <p:cNvSpPr>
            <a:spLocks noGrp="1"/>
          </p:cNvSpPr>
          <p:nvPr>
            <p:ph idx="1"/>
          </p:nvPr>
        </p:nvSpPr>
        <p:spPr>
          <a:xfrm>
            <a:off x="628650" y="1707351"/>
            <a:ext cx="7886700" cy="1890558"/>
          </a:xfrm>
        </p:spPr>
        <p:txBody>
          <a:bodyPr>
            <a:normAutofit/>
          </a:bodyPr>
          <a:lstStyle/>
          <a:p>
            <a:pPr marL="0" indent="0">
              <a:buNone/>
            </a:pPr>
            <a:r>
              <a:rPr lang="en-US" sz="2000" b="1" i="1" u="sng" dirty="0"/>
              <a:t>Prostate cancer control outcomes: Impact of risk stratification group</a:t>
            </a:r>
          </a:p>
          <a:p>
            <a:r>
              <a:rPr lang="en-US" sz="2000" b="1" dirty="0"/>
              <a:t>KQ1C</a:t>
            </a:r>
            <a:r>
              <a:rPr lang="en-US" sz="2000" dirty="0"/>
              <a:t>: In men with </a:t>
            </a:r>
            <a:r>
              <a:rPr lang="en-US" sz="2000" b="1" dirty="0"/>
              <a:t>high-risk prostate cancer </a:t>
            </a:r>
            <a:r>
              <a:rPr lang="en-US" sz="2000" dirty="0"/>
              <a:t>receiving EBRT to the prostate, but not including pelvic lymph nodes, </a:t>
            </a:r>
            <a:r>
              <a:rPr lang="en-US" sz="2000" b="1" dirty="0"/>
              <a:t>moderate hypofractionation should be offered</a:t>
            </a:r>
            <a:r>
              <a:rPr lang="en-US" sz="2000" dirty="0"/>
              <a:t>.</a:t>
            </a:r>
          </a:p>
        </p:txBody>
      </p:sp>
      <p:grpSp>
        <p:nvGrpSpPr>
          <p:cNvPr id="5" name="Group 4">
            <a:extLst>
              <a:ext uri="{FF2B5EF4-FFF2-40B4-BE49-F238E27FC236}">
                <a16:creationId xmlns:a16="http://schemas.microsoft.com/office/drawing/2014/main" id="{31AD09F1-0AA4-4808-8496-BF7E085B10B4}"/>
              </a:ext>
            </a:extLst>
          </p:cNvPr>
          <p:cNvGrpSpPr/>
          <p:nvPr/>
        </p:nvGrpSpPr>
        <p:grpSpPr>
          <a:xfrm>
            <a:off x="2697555" y="3269771"/>
            <a:ext cx="3748891" cy="1418846"/>
            <a:chOff x="3200402" y="3742175"/>
            <a:chExt cx="4998521" cy="1891794"/>
          </a:xfrm>
        </p:grpSpPr>
        <p:grpSp>
          <p:nvGrpSpPr>
            <p:cNvPr id="6" name="Group 5">
              <a:extLst>
                <a:ext uri="{FF2B5EF4-FFF2-40B4-BE49-F238E27FC236}">
                  <a16:creationId xmlns:a16="http://schemas.microsoft.com/office/drawing/2014/main" id="{569F241B-EA89-44C4-B6BA-AE3B13DD795F}"/>
                </a:ext>
              </a:extLst>
            </p:cNvPr>
            <p:cNvGrpSpPr/>
            <p:nvPr/>
          </p:nvGrpSpPr>
          <p:grpSpPr>
            <a:xfrm>
              <a:off x="3200402" y="3742175"/>
              <a:ext cx="1457698" cy="1891794"/>
              <a:chOff x="3200402" y="3777688"/>
              <a:chExt cx="1457698" cy="1891794"/>
            </a:xfrm>
          </p:grpSpPr>
          <p:sp>
            <p:nvSpPr>
              <p:cNvPr id="17" name="Rectangle 16">
                <a:extLst>
                  <a:ext uri="{FF2B5EF4-FFF2-40B4-BE49-F238E27FC236}">
                    <a16:creationId xmlns:a16="http://schemas.microsoft.com/office/drawing/2014/main" id="{2BD7436C-558E-45D2-A0E8-B05ABC32862D}"/>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8" name="Straight Connector 17">
                <a:extLst>
                  <a:ext uri="{FF2B5EF4-FFF2-40B4-BE49-F238E27FC236}">
                    <a16:creationId xmlns:a16="http://schemas.microsoft.com/office/drawing/2014/main" id="{46AFBD2D-2563-4CB8-83F5-B64FBF9F4E25}"/>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CE27EB0-969B-4FD7-88FC-C061BF6A5836}"/>
                  </a:ext>
                </a:extLst>
              </p:cNvPr>
              <p:cNvSpPr txBox="1"/>
              <p:nvPr/>
            </p:nvSpPr>
            <p:spPr>
              <a:xfrm>
                <a:off x="3200402" y="3777688"/>
                <a:ext cx="1457698" cy="615553"/>
              </a:xfrm>
              <a:prstGeom prst="rect">
                <a:avLst/>
              </a:prstGeom>
              <a:noFill/>
            </p:spPr>
            <p:txBody>
              <a:bodyPr wrap="square" lIns="34290" tIns="68580" rIns="34290" bIns="68580" rtlCol="0">
                <a:spAutoFit/>
              </a:bodyPr>
              <a:lstStyle/>
              <a:p>
                <a:pPr algn="ctr"/>
                <a:r>
                  <a:rPr lang="en-US" sz="1050" dirty="0"/>
                  <a:t>Recommendation strength</a:t>
                </a:r>
              </a:p>
            </p:txBody>
          </p:sp>
          <p:sp>
            <p:nvSpPr>
              <p:cNvPr id="20" name="TextBox 19">
                <a:extLst>
                  <a:ext uri="{FF2B5EF4-FFF2-40B4-BE49-F238E27FC236}">
                    <a16:creationId xmlns:a16="http://schemas.microsoft.com/office/drawing/2014/main" id="{E7474CB0-5965-448A-AD0E-C21FA0D9D140}"/>
                  </a:ext>
                </a:extLst>
              </p:cNvPr>
              <p:cNvSpPr txBox="1"/>
              <p:nvPr/>
            </p:nvSpPr>
            <p:spPr>
              <a:xfrm>
                <a:off x="3200402" y="4368342"/>
                <a:ext cx="1457698" cy="769441"/>
              </a:xfrm>
              <a:prstGeom prst="rect">
                <a:avLst/>
              </a:prstGeom>
              <a:noFill/>
            </p:spPr>
            <p:txBody>
              <a:bodyPr wrap="square" lIns="34290" rIns="34290" rtlCol="0">
                <a:spAutoFit/>
              </a:bodyPr>
              <a:lstStyle/>
              <a:p>
                <a:pPr algn="ctr"/>
                <a:endParaRPr lang="en-US" sz="1350" dirty="0"/>
              </a:p>
              <a:p>
                <a:pPr algn="ctr"/>
                <a:r>
                  <a:rPr lang="en-US" dirty="0"/>
                  <a:t>Strong</a:t>
                </a:r>
              </a:p>
            </p:txBody>
          </p:sp>
        </p:grpSp>
        <p:grpSp>
          <p:nvGrpSpPr>
            <p:cNvPr id="7" name="Group 6">
              <a:extLst>
                <a:ext uri="{FF2B5EF4-FFF2-40B4-BE49-F238E27FC236}">
                  <a16:creationId xmlns:a16="http://schemas.microsoft.com/office/drawing/2014/main" id="{CF8FEE20-3776-4D0E-8C30-30568E269B05}"/>
                </a:ext>
              </a:extLst>
            </p:cNvPr>
            <p:cNvGrpSpPr/>
            <p:nvPr/>
          </p:nvGrpSpPr>
          <p:grpSpPr>
            <a:xfrm>
              <a:off x="4970814" y="3742175"/>
              <a:ext cx="1457698" cy="1891794"/>
              <a:chOff x="4970813" y="3777688"/>
              <a:chExt cx="1457698" cy="1891794"/>
            </a:xfrm>
          </p:grpSpPr>
          <p:sp>
            <p:nvSpPr>
              <p:cNvPr id="14" name="Rectangle 13">
                <a:extLst>
                  <a:ext uri="{FF2B5EF4-FFF2-40B4-BE49-F238E27FC236}">
                    <a16:creationId xmlns:a16="http://schemas.microsoft.com/office/drawing/2014/main" id="{1BFCB02A-72FC-4D2A-BB0F-7F0C4A17E13B}"/>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Connector 12">
                <a:extLst>
                  <a:ext uri="{FF2B5EF4-FFF2-40B4-BE49-F238E27FC236}">
                    <a16:creationId xmlns:a16="http://schemas.microsoft.com/office/drawing/2014/main" id="{2D128072-367E-4632-8F24-D0FC65B06A63}"/>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F25D646-403F-4DF6-863A-29C79949ECD2}"/>
                  </a:ext>
                </a:extLst>
              </p:cNvPr>
              <p:cNvSpPr txBox="1"/>
              <p:nvPr/>
            </p:nvSpPr>
            <p:spPr>
              <a:xfrm>
                <a:off x="4970813" y="4368342"/>
                <a:ext cx="1457698" cy="769441"/>
              </a:xfrm>
              <a:prstGeom prst="rect">
                <a:avLst/>
              </a:prstGeom>
              <a:noFill/>
            </p:spPr>
            <p:txBody>
              <a:bodyPr wrap="square" lIns="34290" rIns="34290" rtlCol="0">
                <a:spAutoFit/>
              </a:bodyPr>
              <a:lstStyle/>
              <a:p>
                <a:pPr algn="ctr"/>
                <a:endParaRPr lang="en-US" sz="1350" dirty="0"/>
              </a:p>
              <a:p>
                <a:pPr algn="ctr"/>
                <a:r>
                  <a:rPr lang="en-US" dirty="0"/>
                  <a:t>High</a:t>
                </a:r>
              </a:p>
            </p:txBody>
          </p:sp>
          <p:sp>
            <p:nvSpPr>
              <p:cNvPr id="16" name="TextBox 15">
                <a:extLst>
                  <a:ext uri="{FF2B5EF4-FFF2-40B4-BE49-F238E27FC236}">
                    <a16:creationId xmlns:a16="http://schemas.microsoft.com/office/drawing/2014/main" id="{7038FE7F-27E9-4E4B-BF59-0E4CCD618BE7}"/>
                  </a:ext>
                </a:extLst>
              </p:cNvPr>
              <p:cNvSpPr txBox="1"/>
              <p:nvPr/>
            </p:nvSpPr>
            <p:spPr>
              <a:xfrm>
                <a:off x="4970813" y="3777688"/>
                <a:ext cx="1457698" cy="615553"/>
              </a:xfrm>
              <a:prstGeom prst="rect">
                <a:avLst/>
              </a:prstGeom>
              <a:noFill/>
            </p:spPr>
            <p:txBody>
              <a:bodyPr wrap="square" rtlCol="0">
                <a:spAutoFit/>
              </a:bodyPr>
              <a:lstStyle/>
              <a:p>
                <a:pPr algn="ctr"/>
                <a:r>
                  <a:rPr lang="en-US" sz="1200" dirty="0"/>
                  <a:t>Quality of evidence</a:t>
                </a:r>
              </a:p>
            </p:txBody>
          </p:sp>
        </p:grpSp>
        <p:grpSp>
          <p:nvGrpSpPr>
            <p:cNvPr id="8" name="Group 7">
              <a:extLst>
                <a:ext uri="{FF2B5EF4-FFF2-40B4-BE49-F238E27FC236}">
                  <a16:creationId xmlns:a16="http://schemas.microsoft.com/office/drawing/2014/main" id="{9DD83895-A852-4E88-B478-2E1B882AF2D1}"/>
                </a:ext>
              </a:extLst>
            </p:cNvPr>
            <p:cNvGrpSpPr/>
            <p:nvPr/>
          </p:nvGrpSpPr>
          <p:grpSpPr>
            <a:xfrm>
              <a:off x="6741225" y="3742175"/>
              <a:ext cx="1457698" cy="1891794"/>
              <a:chOff x="6741225" y="3742175"/>
              <a:chExt cx="1457698" cy="1891794"/>
            </a:xfrm>
          </p:grpSpPr>
          <p:sp>
            <p:nvSpPr>
              <p:cNvPr id="9" name="Rectangle 8">
                <a:extLst>
                  <a:ext uri="{FF2B5EF4-FFF2-40B4-BE49-F238E27FC236}">
                    <a16:creationId xmlns:a16="http://schemas.microsoft.com/office/drawing/2014/main" id="{620BA81C-7D6A-4336-9B65-228ACD715FC5}"/>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id="{C356CE1D-D579-4BF1-B50C-6330EFF13AB2}"/>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FECCCD8-2B68-45F3-8673-5D88700D5E0A}"/>
                  </a:ext>
                </a:extLst>
              </p:cNvPr>
              <p:cNvSpPr txBox="1"/>
              <p:nvPr/>
            </p:nvSpPr>
            <p:spPr>
              <a:xfrm>
                <a:off x="6741225" y="4368343"/>
                <a:ext cx="1457698" cy="769441"/>
              </a:xfrm>
              <a:prstGeom prst="rect">
                <a:avLst/>
              </a:prstGeom>
              <a:noFill/>
            </p:spPr>
            <p:txBody>
              <a:bodyPr wrap="square" lIns="34290" rIns="34290" rtlCol="0">
                <a:spAutoFit/>
              </a:bodyPr>
              <a:lstStyle/>
              <a:p>
                <a:pPr algn="ctr"/>
                <a:endParaRPr lang="en-US" sz="1350" dirty="0"/>
              </a:p>
              <a:p>
                <a:pPr algn="ctr"/>
                <a:r>
                  <a:rPr lang="en-US" dirty="0"/>
                  <a:t>94%</a:t>
                </a:r>
              </a:p>
            </p:txBody>
          </p:sp>
          <p:sp>
            <p:nvSpPr>
              <p:cNvPr id="12" name="TextBox 11">
                <a:extLst>
                  <a:ext uri="{FF2B5EF4-FFF2-40B4-BE49-F238E27FC236}">
                    <a16:creationId xmlns:a16="http://schemas.microsoft.com/office/drawing/2014/main" id="{5529154F-D3E3-4A6C-93FE-6E034A8C3C1D}"/>
                  </a:ext>
                </a:extLst>
              </p:cNvPr>
              <p:cNvSpPr txBox="1"/>
              <p:nvPr/>
            </p:nvSpPr>
            <p:spPr>
              <a:xfrm>
                <a:off x="6741225" y="3742175"/>
                <a:ext cx="1457698" cy="369332"/>
              </a:xfrm>
              <a:prstGeom prst="rect">
                <a:avLst/>
              </a:prstGeom>
              <a:noFill/>
            </p:spPr>
            <p:txBody>
              <a:bodyPr wrap="square" rtlCol="0">
                <a:spAutoFit/>
              </a:bodyPr>
              <a:lstStyle/>
              <a:p>
                <a:pPr algn="ctr"/>
                <a:r>
                  <a:rPr lang="en-US" sz="1200" dirty="0"/>
                  <a:t>Consensus</a:t>
                </a:r>
              </a:p>
            </p:txBody>
          </p:sp>
        </p:grpSp>
      </p:grpSp>
      <p:sp>
        <p:nvSpPr>
          <p:cNvPr id="21" name="TextBox 20"/>
          <p:cNvSpPr txBox="1"/>
          <p:nvPr/>
        </p:nvSpPr>
        <p:spPr>
          <a:xfrm>
            <a:off x="1152022" y="4917687"/>
            <a:ext cx="6718730" cy="646331"/>
          </a:xfrm>
          <a:prstGeom prst="rect">
            <a:avLst/>
          </a:prstGeom>
          <a:noFill/>
          <a:ln>
            <a:solidFill>
              <a:schemeClr val="tx1"/>
            </a:solidFill>
          </a:ln>
        </p:spPr>
        <p:txBody>
          <a:bodyPr wrap="square" rtlCol="0">
            <a:spAutoFit/>
          </a:bodyPr>
          <a:lstStyle/>
          <a:p>
            <a:r>
              <a:rPr lang="en-US" i="1" dirty="0"/>
              <a:t>Recommendations for or against the use of elective pelvic nodal EBRT in patients with high-risk cancer are beyond the scope of this guideline</a:t>
            </a:r>
          </a:p>
        </p:txBody>
      </p:sp>
    </p:spTree>
    <p:extLst>
      <p:ext uri="{BB962C8B-B14F-4D97-AF65-F5344CB8AC3E}">
        <p14:creationId xmlns:p14="http://schemas.microsoft.com/office/powerpoint/2010/main" val="229443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KQ1 Recommendations</a:t>
            </a:r>
          </a:p>
        </p:txBody>
      </p:sp>
      <p:sp>
        <p:nvSpPr>
          <p:cNvPr id="4" name="Content Placeholder 3">
            <a:extLst>
              <a:ext uri="{FF2B5EF4-FFF2-40B4-BE49-F238E27FC236}">
                <a16:creationId xmlns:a16="http://schemas.microsoft.com/office/drawing/2014/main" id="{7E346A1F-064D-4208-9140-C778F06DDB59}"/>
              </a:ext>
            </a:extLst>
          </p:cNvPr>
          <p:cNvSpPr>
            <a:spLocks noGrp="1"/>
          </p:cNvSpPr>
          <p:nvPr>
            <p:ph idx="1"/>
          </p:nvPr>
        </p:nvSpPr>
        <p:spPr>
          <a:xfrm>
            <a:off x="628650" y="1706671"/>
            <a:ext cx="7886700" cy="1730150"/>
          </a:xfrm>
        </p:spPr>
        <p:txBody>
          <a:bodyPr>
            <a:noAutofit/>
          </a:bodyPr>
          <a:lstStyle/>
          <a:p>
            <a:pPr marL="0" indent="0">
              <a:buNone/>
            </a:pPr>
            <a:r>
              <a:rPr lang="en-US" sz="2000" b="1" i="1" u="sng" dirty="0">
                <a:solidFill>
                  <a:schemeClr val="tx1"/>
                </a:solidFill>
              </a:rPr>
              <a:t>Prostate cancer control outcomes: Impact of patient age, comorbidity, anatomy, and urinary function</a:t>
            </a:r>
            <a:endParaRPr lang="en-US" sz="2000" b="1" dirty="0"/>
          </a:p>
          <a:p>
            <a:r>
              <a:rPr lang="en-US" sz="2000" b="1" dirty="0"/>
              <a:t>KQ1D</a:t>
            </a:r>
            <a:r>
              <a:rPr lang="en-US" sz="2000" dirty="0"/>
              <a:t>: In patients who are candidates for EBRT, </a:t>
            </a:r>
            <a:r>
              <a:rPr lang="en-US" sz="2000" b="1" dirty="0"/>
              <a:t>moderate hypofractionation should be offered regardless of patient age, comorbidity, anatomy, or urinary function</a:t>
            </a:r>
            <a:r>
              <a:rPr lang="en-US" sz="2000" dirty="0"/>
              <a:t>. However, physicians should discuss the </a:t>
            </a:r>
            <a:r>
              <a:rPr lang="en-US" sz="2000" dirty="0">
                <a:solidFill>
                  <a:srgbClr val="000000"/>
                </a:solidFill>
              </a:rPr>
              <a:t>limited follow-up beyond five years</a:t>
            </a:r>
            <a:r>
              <a:rPr lang="en-US" sz="2000" dirty="0"/>
              <a:t> for most existing RCTs evaluating moderate hypofractionation. </a:t>
            </a:r>
          </a:p>
        </p:txBody>
      </p:sp>
      <p:grpSp>
        <p:nvGrpSpPr>
          <p:cNvPr id="5" name="Group 4">
            <a:extLst>
              <a:ext uri="{FF2B5EF4-FFF2-40B4-BE49-F238E27FC236}">
                <a16:creationId xmlns:a16="http://schemas.microsoft.com/office/drawing/2014/main" id="{58F3CD15-0F8D-4574-80A3-940215530F40}"/>
              </a:ext>
            </a:extLst>
          </p:cNvPr>
          <p:cNvGrpSpPr/>
          <p:nvPr/>
        </p:nvGrpSpPr>
        <p:grpSpPr>
          <a:xfrm>
            <a:off x="2697554" y="4267200"/>
            <a:ext cx="3748891" cy="1418846"/>
            <a:chOff x="3200402" y="3742175"/>
            <a:chExt cx="4998521" cy="1891794"/>
          </a:xfrm>
        </p:grpSpPr>
        <p:grpSp>
          <p:nvGrpSpPr>
            <p:cNvPr id="6" name="Group 5">
              <a:extLst>
                <a:ext uri="{FF2B5EF4-FFF2-40B4-BE49-F238E27FC236}">
                  <a16:creationId xmlns:a16="http://schemas.microsoft.com/office/drawing/2014/main" id="{C30CD192-F701-49B4-A3AE-2300BC86F249}"/>
                </a:ext>
              </a:extLst>
            </p:cNvPr>
            <p:cNvGrpSpPr/>
            <p:nvPr/>
          </p:nvGrpSpPr>
          <p:grpSpPr>
            <a:xfrm>
              <a:off x="3200402" y="3742175"/>
              <a:ext cx="1457698" cy="1891794"/>
              <a:chOff x="3200402" y="3777688"/>
              <a:chExt cx="1457698" cy="1891794"/>
            </a:xfrm>
          </p:grpSpPr>
          <p:sp>
            <p:nvSpPr>
              <p:cNvPr id="17" name="Rectangle 16">
                <a:extLst>
                  <a:ext uri="{FF2B5EF4-FFF2-40B4-BE49-F238E27FC236}">
                    <a16:creationId xmlns:a16="http://schemas.microsoft.com/office/drawing/2014/main" id="{6F45009D-54C0-413E-80DD-B9E59C8C14D8}"/>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8" name="Straight Connector 17">
                <a:extLst>
                  <a:ext uri="{FF2B5EF4-FFF2-40B4-BE49-F238E27FC236}">
                    <a16:creationId xmlns:a16="http://schemas.microsoft.com/office/drawing/2014/main" id="{321C495E-5F98-49C9-8BEF-589D412C450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CE52224-09FD-4FEF-A15B-C9446F554C1F}"/>
                  </a:ext>
                </a:extLst>
              </p:cNvPr>
              <p:cNvSpPr txBox="1"/>
              <p:nvPr/>
            </p:nvSpPr>
            <p:spPr>
              <a:xfrm>
                <a:off x="3200402" y="3777688"/>
                <a:ext cx="1457698" cy="615553"/>
              </a:xfrm>
              <a:prstGeom prst="rect">
                <a:avLst/>
              </a:prstGeom>
              <a:noFill/>
            </p:spPr>
            <p:txBody>
              <a:bodyPr wrap="square" lIns="34290" tIns="68580" rIns="34290" bIns="68580" rtlCol="0">
                <a:spAutoFit/>
              </a:bodyPr>
              <a:lstStyle/>
              <a:p>
                <a:pPr algn="ctr"/>
                <a:r>
                  <a:rPr lang="en-US" sz="1050" dirty="0"/>
                  <a:t>Recommendation strength</a:t>
                </a:r>
              </a:p>
            </p:txBody>
          </p:sp>
          <p:sp>
            <p:nvSpPr>
              <p:cNvPr id="20" name="TextBox 19">
                <a:extLst>
                  <a:ext uri="{FF2B5EF4-FFF2-40B4-BE49-F238E27FC236}">
                    <a16:creationId xmlns:a16="http://schemas.microsoft.com/office/drawing/2014/main" id="{5E3C08C2-1E33-425F-A323-B963120BB0CE}"/>
                  </a:ext>
                </a:extLst>
              </p:cNvPr>
              <p:cNvSpPr txBox="1"/>
              <p:nvPr/>
            </p:nvSpPr>
            <p:spPr>
              <a:xfrm>
                <a:off x="3200402" y="4368342"/>
                <a:ext cx="1457698" cy="738664"/>
              </a:xfrm>
              <a:prstGeom prst="rect">
                <a:avLst/>
              </a:prstGeom>
              <a:noFill/>
            </p:spPr>
            <p:txBody>
              <a:bodyPr wrap="square" lIns="34290" tIns="34290" rIns="34290" bIns="34290" rtlCol="0">
                <a:spAutoFit/>
              </a:bodyPr>
              <a:lstStyle/>
              <a:p>
                <a:pPr algn="ctr"/>
                <a:endParaRPr lang="en-US" sz="1350" dirty="0"/>
              </a:p>
              <a:p>
                <a:pPr algn="ctr"/>
                <a:r>
                  <a:rPr lang="en-US" dirty="0"/>
                  <a:t>Strong</a:t>
                </a:r>
              </a:p>
            </p:txBody>
          </p:sp>
        </p:grpSp>
        <p:grpSp>
          <p:nvGrpSpPr>
            <p:cNvPr id="7" name="Group 6">
              <a:extLst>
                <a:ext uri="{FF2B5EF4-FFF2-40B4-BE49-F238E27FC236}">
                  <a16:creationId xmlns:a16="http://schemas.microsoft.com/office/drawing/2014/main" id="{E5C3E7A0-6BC8-44B9-A67A-CD8B02C3F748}"/>
                </a:ext>
              </a:extLst>
            </p:cNvPr>
            <p:cNvGrpSpPr/>
            <p:nvPr/>
          </p:nvGrpSpPr>
          <p:grpSpPr>
            <a:xfrm>
              <a:off x="4970814" y="3742175"/>
              <a:ext cx="1457698" cy="1891794"/>
              <a:chOff x="4970813" y="3777688"/>
              <a:chExt cx="1457698" cy="1891794"/>
            </a:xfrm>
          </p:grpSpPr>
          <p:sp>
            <p:nvSpPr>
              <p:cNvPr id="14" name="Rectangle 13">
                <a:extLst>
                  <a:ext uri="{FF2B5EF4-FFF2-40B4-BE49-F238E27FC236}">
                    <a16:creationId xmlns:a16="http://schemas.microsoft.com/office/drawing/2014/main" id="{B5C42A3D-8EFC-4B0D-B789-D5A0FD67B399}"/>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3" name="Straight Connector 12">
                <a:extLst>
                  <a:ext uri="{FF2B5EF4-FFF2-40B4-BE49-F238E27FC236}">
                    <a16:creationId xmlns:a16="http://schemas.microsoft.com/office/drawing/2014/main" id="{F633AE0B-4989-4F6C-9BFE-3D25C2EBF952}"/>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0ADED3C-BC00-461D-8B13-D4FCA028A531}"/>
                  </a:ext>
                </a:extLst>
              </p:cNvPr>
              <p:cNvSpPr txBox="1"/>
              <p:nvPr/>
            </p:nvSpPr>
            <p:spPr>
              <a:xfrm>
                <a:off x="4970813" y="4368342"/>
                <a:ext cx="1457698" cy="769441"/>
              </a:xfrm>
              <a:prstGeom prst="rect">
                <a:avLst/>
              </a:prstGeom>
              <a:noFill/>
            </p:spPr>
            <p:txBody>
              <a:bodyPr wrap="square" lIns="34290" rIns="34290" rtlCol="0">
                <a:spAutoFit/>
              </a:bodyPr>
              <a:lstStyle/>
              <a:p>
                <a:pPr algn="ctr"/>
                <a:endParaRPr lang="en-US" sz="1350" dirty="0"/>
              </a:p>
              <a:p>
                <a:pPr algn="ctr"/>
                <a:r>
                  <a:rPr lang="en-US" dirty="0"/>
                  <a:t>High</a:t>
                </a:r>
              </a:p>
            </p:txBody>
          </p:sp>
          <p:sp>
            <p:nvSpPr>
              <p:cNvPr id="16" name="TextBox 15">
                <a:extLst>
                  <a:ext uri="{FF2B5EF4-FFF2-40B4-BE49-F238E27FC236}">
                    <a16:creationId xmlns:a16="http://schemas.microsoft.com/office/drawing/2014/main" id="{65EF3181-B77D-4EFE-9268-B5CFCDA308BF}"/>
                  </a:ext>
                </a:extLst>
              </p:cNvPr>
              <p:cNvSpPr txBox="1"/>
              <p:nvPr/>
            </p:nvSpPr>
            <p:spPr>
              <a:xfrm>
                <a:off x="4970813" y="3777688"/>
                <a:ext cx="1457698" cy="615553"/>
              </a:xfrm>
              <a:prstGeom prst="rect">
                <a:avLst/>
              </a:prstGeom>
              <a:noFill/>
            </p:spPr>
            <p:txBody>
              <a:bodyPr wrap="square" rtlCol="0">
                <a:spAutoFit/>
              </a:bodyPr>
              <a:lstStyle/>
              <a:p>
                <a:pPr algn="ctr"/>
                <a:r>
                  <a:rPr lang="en-US" sz="1200" dirty="0"/>
                  <a:t>Quality of evidence</a:t>
                </a:r>
              </a:p>
            </p:txBody>
          </p:sp>
        </p:grpSp>
        <p:grpSp>
          <p:nvGrpSpPr>
            <p:cNvPr id="8" name="Group 7">
              <a:extLst>
                <a:ext uri="{FF2B5EF4-FFF2-40B4-BE49-F238E27FC236}">
                  <a16:creationId xmlns:a16="http://schemas.microsoft.com/office/drawing/2014/main" id="{2F24B1C7-AB0A-4F88-9D3A-B34F28B7E79D}"/>
                </a:ext>
              </a:extLst>
            </p:cNvPr>
            <p:cNvGrpSpPr/>
            <p:nvPr/>
          </p:nvGrpSpPr>
          <p:grpSpPr>
            <a:xfrm>
              <a:off x="6741225" y="3742175"/>
              <a:ext cx="1457698" cy="1891794"/>
              <a:chOff x="6741225" y="3742175"/>
              <a:chExt cx="1457698" cy="1891794"/>
            </a:xfrm>
          </p:grpSpPr>
          <p:sp>
            <p:nvSpPr>
              <p:cNvPr id="9" name="Rectangle 8">
                <a:extLst>
                  <a:ext uri="{FF2B5EF4-FFF2-40B4-BE49-F238E27FC236}">
                    <a16:creationId xmlns:a16="http://schemas.microsoft.com/office/drawing/2014/main" id="{82028CBD-1DC1-4B5F-8C57-9AD7C44134BA}"/>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0" name="Straight Connector 9">
                <a:extLst>
                  <a:ext uri="{FF2B5EF4-FFF2-40B4-BE49-F238E27FC236}">
                    <a16:creationId xmlns:a16="http://schemas.microsoft.com/office/drawing/2014/main" id="{5924A447-5051-4470-98FB-EF265437E07A}"/>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F52688-4788-456F-9AA7-E952D821FA61}"/>
                  </a:ext>
                </a:extLst>
              </p:cNvPr>
              <p:cNvSpPr txBox="1"/>
              <p:nvPr/>
            </p:nvSpPr>
            <p:spPr>
              <a:xfrm>
                <a:off x="6741225" y="4368343"/>
                <a:ext cx="1457698" cy="769441"/>
              </a:xfrm>
              <a:prstGeom prst="rect">
                <a:avLst/>
              </a:prstGeom>
              <a:noFill/>
            </p:spPr>
            <p:txBody>
              <a:bodyPr wrap="square" lIns="34290" rIns="34290" rtlCol="0">
                <a:spAutoFit/>
              </a:bodyPr>
              <a:lstStyle/>
              <a:p>
                <a:pPr algn="ctr"/>
                <a:endParaRPr lang="en-US" sz="1350" dirty="0"/>
              </a:p>
              <a:p>
                <a:pPr algn="ctr"/>
                <a:r>
                  <a:rPr lang="en-US" dirty="0"/>
                  <a:t>94%</a:t>
                </a:r>
              </a:p>
            </p:txBody>
          </p:sp>
          <p:sp>
            <p:nvSpPr>
              <p:cNvPr id="12" name="TextBox 11">
                <a:extLst>
                  <a:ext uri="{FF2B5EF4-FFF2-40B4-BE49-F238E27FC236}">
                    <a16:creationId xmlns:a16="http://schemas.microsoft.com/office/drawing/2014/main" id="{9F21355E-A825-4F1D-97DC-33D3B0BF264F}"/>
                  </a:ext>
                </a:extLst>
              </p:cNvPr>
              <p:cNvSpPr txBox="1"/>
              <p:nvPr/>
            </p:nvSpPr>
            <p:spPr>
              <a:xfrm>
                <a:off x="6741225" y="3742175"/>
                <a:ext cx="1457698" cy="369332"/>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2052991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KQ1 Recommendations</a:t>
            </a:r>
          </a:p>
        </p:txBody>
      </p:sp>
      <p:sp>
        <p:nvSpPr>
          <p:cNvPr id="4" name="Content Placeholder 3">
            <a:extLst>
              <a:ext uri="{FF2B5EF4-FFF2-40B4-BE49-F238E27FC236}">
                <a16:creationId xmlns:a16="http://schemas.microsoft.com/office/drawing/2014/main" id="{7E346A1F-064D-4208-9140-C778F06DDB59}"/>
              </a:ext>
            </a:extLst>
          </p:cNvPr>
          <p:cNvSpPr>
            <a:spLocks noGrp="1"/>
          </p:cNvSpPr>
          <p:nvPr>
            <p:ph idx="1"/>
          </p:nvPr>
        </p:nvSpPr>
        <p:spPr>
          <a:xfrm>
            <a:off x="628650" y="1590698"/>
            <a:ext cx="7886700" cy="1730150"/>
          </a:xfrm>
        </p:spPr>
        <p:txBody>
          <a:bodyPr>
            <a:noAutofit/>
          </a:bodyPr>
          <a:lstStyle/>
          <a:p>
            <a:pPr marL="0" indent="0">
              <a:buNone/>
            </a:pPr>
            <a:r>
              <a:rPr lang="en-US" sz="2000" b="1" i="1" u="sng" dirty="0">
                <a:solidFill>
                  <a:schemeClr val="tx1"/>
                </a:solidFill>
              </a:rPr>
              <a:t>Toxicity and quality of life</a:t>
            </a:r>
          </a:p>
          <a:p>
            <a:r>
              <a:rPr lang="en-US" sz="2000" b="1" dirty="0"/>
              <a:t>KQ1E</a:t>
            </a:r>
            <a:r>
              <a:rPr lang="en-US" sz="2000" dirty="0"/>
              <a:t>: Men should be counseled about the </a:t>
            </a:r>
            <a:r>
              <a:rPr lang="en-US" sz="2000" b="1" dirty="0"/>
              <a:t>small increased risk of acute GI toxicity</a:t>
            </a:r>
            <a:r>
              <a:rPr lang="en-US" sz="2000" dirty="0"/>
              <a:t> with moderate hypofractionation. Moderately hypofractionated EBRT has a similar risk of acute and late GU and late GI toxicity compared to conventionally fractionated EBRT.  However, physicians should discuss the </a:t>
            </a:r>
            <a:r>
              <a:rPr lang="en-US" sz="2000" b="1" dirty="0"/>
              <a:t>limited follow-up beyond five years </a:t>
            </a:r>
            <a:r>
              <a:rPr lang="en-US" sz="2000" dirty="0"/>
              <a:t>for most existing RCTs evaluating moderate hypofractionation. </a:t>
            </a:r>
          </a:p>
        </p:txBody>
      </p:sp>
      <p:grpSp>
        <p:nvGrpSpPr>
          <p:cNvPr id="5" name="Group 4">
            <a:extLst>
              <a:ext uri="{FF2B5EF4-FFF2-40B4-BE49-F238E27FC236}">
                <a16:creationId xmlns:a16="http://schemas.microsoft.com/office/drawing/2014/main" id="{58F3CD15-0F8D-4574-80A3-940215530F40}"/>
              </a:ext>
            </a:extLst>
          </p:cNvPr>
          <p:cNvGrpSpPr/>
          <p:nvPr/>
        </p:nvGrpSpPr>
        <p:grpSpPr>
          <a:xfrm>
            <a:off x="2697554" y="4191000"/>
            <a:ext cx="3748891" cy="1418846"/>
            <a:chOff x="3200402" y="3742175"/>
            <a:chExt cx="4998521" cy="1891794"/>
          </a:xfrm>
        </p:grpSpPr>
        <p:grpSp>
          <p:nvGrpSpPr>
            <p:cNvPr id="6" name="Group 5">
              <a:extLst>
                <a:ext uri="{FF2B5EF4-FFF2-40B4-BE49-F238E27FC236}">
                  <a16:creationId xmlns:a16="http://schemas.microsoft.com/office/drawing/2014/main" id="{C30CD192-F701-49B4-A3AE-2300BC86F249}"/>
                </a:ext>
              </a:extLst>
            </p:cNvPr>
            <p:cNvGrpSpPr/>
            <p:nvPr/>
          </p:nvGrpSpPr>
          <p:grpSpPr>
            <a:xfrm>
              <a:off x="3200402" y="3742175"/>
              <a:ext cx="1457698" cy="1891794"/>
              <a:chOff x="3200402" y="3777688"/>
              <a:chExt cx="1457698" cy="1891794"/>
            </a:xfrm>
          </p:grpSpPr>
          <p:sp>
            <p:nvSpPr>
              <p:cNvPr id="17" name="Rectangle 16">
                <a:extLst>
                  <a:ext uri="{FF2B5EF4-FFF2-40B4-BE49-F238E27FC236}">
                    <a16:creationId xmlns:a16="http://schemas.microsoft.com/office/drawing/2014/main" id="{6F45009D-54C0-413E-80DD-B9E59C8C14D8}"/>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8" name="Straight Connector 17">
                <a:extLst>
                  <a:ext uri="{FF2B5EF4-FFF2-40B4-BE49-F238E27FC236}">
                    <a16:creationId xmlns:a16="http://schemas.microsoft.com/office/drawing/2014/main" id="{321C495E-5F98-49C9-8BEF-589D412C450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CE52224-09FD-4FEF-A15B-C9446F554C1F}"/>
                  </a:ext>
                </a:extLst>
              </p:cNvPr>
              <p:cNvSpPr txBox="1"/>
              <p:nvPr/>
            </p:nvSpPr>
            <p:spPr>
              <a:xfrm>
                <a:off x="3200402" y="3777688"/>
                <a:ext cx="1457698" cy="615553"/>
              </a:xfrm>
              <a:prstGeom prst="rect">
                <a:avLst/>
              </a:prstGeom>
              <a:noFill/>
            </p:spPr>
            <p:txBody>
              <a:bodyPr wrap="square" lIns="34290" tIns="68580" rIns="34290" bIns="68580" rtlCol="0">
                <a:spAutoFit/>
              </a:bodyPr>
              <a:lstStyle/>
              <a:p>
                <a:pPr algn="ctr"/>
                <a:r>
                  <a:rPr lang="en-US" sz="1050" dirty="0"/>
                  <a:t>Recommendation strength</a:t>
                </a:r>
              </a:p>
            </p:txBody>
          </p:sp>
          <p:sp>
            <p:nvSpPr>
              <p:cNvPr id="20" name="TextBox 19">
                <a:extLst>
                  <a:ext uri="{FF2B5EF4-FFF2-40B4-BE49-F238E27FC236}">
                    <a16:creationId xmlns:a16="http://schemas.microsoft.com/office/drawing/2014/main" id="{5E3C08C2-1E33-425F-A323-B963120BB0CE}"/>
                  </a:ext>
                </a:extLst>
              </p:cNvPr>
              <p:cNvSpPr txBox="1"/>
              <p:nvPr/>
            </p:nvSpPr>
            <p:spPr>
              <a:xfrm>
                <a:off x="3200402" y="4368342"/>
                <a:ext cx="1457698" cy="738664"/>
              </a:xfrm>
              <a:prstGeom prst="rect">
                <a:avLst/>
              </a:prstGeom>
              <a:noFill/>
            </p:spPr>
            <p:txBody>
              <a:bodyPr wrap="square" lIns="34290" tIns="34290" rIns="34290" bIns="34290" rtlCol="0">
                <a:spAutoFit/>
              </a:bodyPr>
              <a:lstStyle/>
              <a:p>
                <a:pPr algn="ctr"/>
                <a:endParaRPr lang="en-US" sz="1350" dirty="0"/>
              </a:p>
              <a:p>
                <a:pPr algn="ctr"/>
                <a:r>
                  <a:rPr lang="en-US" dirty="0"/>
                  <a:t>Strong</a:t>
                </a:r>
              </a:p>
            </p:txBody>
          </p:sp>
        </p:grpSp>
        <p:grpSp>
          <p:nvGrpSpPr>
            <p:cNvPr id="7" name="Group 6">
              <a:extLst>
                <a:ext uri="{FF2B5EF4-FFF2-40B4-BE49-F238E27FC236}">
                  <a16:creationId xmlns:a16="http://schemas.microsoft.com/office/drawing/2014/main" id="{E5C3E7A0-6BC8-44B9-A67A-CD8B02C3F748}"/>
                </a:ext>
              </a:extLst>
            </p:cNvPr>
            <p:cNvGrpSpPr/>
            <p:nvPr/>
          </p:nvGrpSpPr>
          <p:grpSpPr>
            <a:xfrm>
              <a:off x="4970814" y="3742175"/>
              <a:ext cx="1457698" cy="1891794"/>
              <a:chOff x="4970813" y="3777688"/>
              <a:chExt cx="1457698" cy="1891794"/>
            </a:xfrm>
          </p:grpSpPr>
          <p:sp>
            <p:nvSpPr>
              <p:cNvPr id="14" name="Rectangle 13">
                <a:extLst>
                  <a:ext uri="{FF2B5EF4-FFF2-40B4-BE49-F238E27FC236}">
                    <a16:creationId xmlns:a16="http://schemas.microsoft.com/office/drawing/2014/main" id="{B5C42A3D-8EFC-4B0D-B789-D5A0FD67B399}"/>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3" name="Straight Connector 12">
                <a:extLst>
                  <a:ext uri="{FF2B5EF4-FFF2-40B4-BE49-F238E27FC236}">
                    <a16:creationId xmlns:a16="http://schemas.microsoft.com/office/drawing/2014/main" id="{F633AE0B-4989-4F6C-9BFE-3D25C2EBF952}"/>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0ADED3C-BC00-461D-8B13-D4FCA028A531}"/>
                  </a:ext>
                </a:extLst>
              </p:cNvPr>
              <p:cNvSpPr txBox="1"/>
              <p:nvPr/>
            </p:nvSpPr>
            <p:spPr>
              <a:xfrm>
                <a:off x="4970813" y="4368342"/>
                <a:ext cx="1457698" cy="769441"/>
              </a:xfrm>
              <a:prstGeom prst="rect">
                <a:avLst/>
              </a:prstGeom>
              <a:noFill/>
            </p:spPr>
            <p:txBody>
              <a:bodyPr wrap="square" lIns="34290" rIns="34290" rtlCol="0">
                <a:spAutoFit/>
              </a:bodyPr>
              <a:lstStyle/>
              <a:p>
                <a:pPr algn="ctr"/>
                <a:endParaRPr lang="en-US" sz="1350" dirty="0"/>
              </a:p>
              <a:p>
                <a:pPr algn="ctr"/>
                <a:r>
                  <a:rPr lang="en-US" dirty="0"/>
                  <a:t>High</a:t>
                </a:r>
              </a:p>
            </p:txBody>
          </p:sp>
          <p:sp>
            <p:nvSpPr>
              <p:cNvPr id="16" name="TextBox 15">
                <a:extLst>
                  <a:ext uri="{FF2B5EF4-FFF2-40B4-BE49-F238E27FC236}">
                    <a16:creationId xmlns:a16="http://schemas.microsoft.com/office/drawing/2014/main" id="{65EF3181-B77D-4EFE-9268-B5CFCDA308BF}"/>
                  </a:ext>
                </a:extLst>
              </p:cNvPr>
              <p:cNvSpPr txBox="1"/>
              <p:nvPr/>
            </p:nvSpPr>
            <p:spPr>
              <a:xfrm>
                <a:off x="4970813" y="3777688"/>
                <a:ext cx="1457698" cy="615553"/>
              </a:xfrm>
              <a:prstGeom prst="rect">
                <a:avLst/>
              </a:prstGeom>
              <a:noFill/>
            </p:spPr>
            <p:txBody>
              <a:bodyPr wrap="square" rtlCol="0">
                <a:spAutoFit/>
              </a:bodyPr>
              <a:lstStyle/>
              <a:p>
                <a:pPr algn="ctr"/>
                <a:r>
                  <a:rPr lang="en-US" sz="1200" dirty="0"/>
                  <a:t>Quality of evidence</a:t>
                </a:r>
              </a:p>
            </p:txBody>
          </p:sp>
        </p:grpSp>
        <p:grpSp>
          <p:nvGrpSpPr>
            <p:cNvPr id="8" name="Group 7">
              <a:extLst>
                <a:ext uri="{FF2B5EF4-FFF2-40B4-BE49-F238E27FC236}">
                  <a16:creationId xmlns:a16="http://schemas.microsoft.com/office/drawing/2014/main" id="{2F24B1C7-AB0A-4F88-9D3A-B34F28B7E79D}"/>
                </a:ext>
              </a:extLst>
            </p:cNvPr>
            <p:cNvGrpSpPr/>
            <p:nvPr/>
          </p:nvGrpSpPr>
          <p:grpSpPr>
            <a:xfrm>
              <a:off x="6741225" y="3742175"/>
              <a:ext cx="1457698" cy="1891794"/>
              <a:chOff x="6741225" y="3742175"/>
              <a:chExt cx="1457698" cy="1891794"/>
            </a:xfrm>
          </p:grpSpPr>
          <p:sp>
            <p:nvSpPr>
              <p:cNvPr id="9" name="Rectangle 8">
                <a:extLst>
                  <a:ext uri="{FF2B5EF4-FFF2-40B4-BE49-F238E27FC236}">
                    <a16:creationId xmlns:a16="http://schemas.microsoft.com/office/drawing/2014/main" id="{82028CBD-1DC1-4B5F-8C57-9AD7C44134BA}"/>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0" name="Straight Connector 9">
                <a:extLst>
                  <a:ext uri="{FF2B5EF4-FFF2-40B4-BE49-F238E27FC236}">
                    <a16:creationId xmlns:a16="http://schemas.microsoft.com/office/drawing/2014/main" id="{5924A447-5051-4470-98FB-EF265437E07A}"/>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F52688-4788-456F-9AA7-E952D821FA61}"/>
                  </a:ext>
                </a:extLst>
              </p:cNvPr>
              <p:cNvSpPr txBox="1"/>
              <p:nvPr/>
            </p:nvSpPr>
            <p:spPr>
              <a:xfrm>
                <a:off x="6741225" y="4368343"/>
                <a:ext cx="1457698" cy="769441"/>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12" name="TextBox 11">
                <a:extLst>
                  <a:ext uri="{FF2B5EF4-FFF2-40B4-BE49-F238E27FC236}">
                    <a16:creationId xmlns:a16="http://schemas.microsoft.com/office/drawing/2014/main" id="{9F21355E-A825-4F1D-97DC-33D3B0BF264F}"/>
                  </a:ext>
                </a:extLst>
              </p:cNvPr>
              <p:cNvSpPr txBox="1"/>
              <p:nvPr/>
            </p:nvSpPr>
            <p:spPr>
              <a:xfrm>
                <a:off x="6741225" y="3742175"/>
                <a:ext cx="1457698" cy="369332"/>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70540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164C23-F176-4DFC-97C6-FA123334443C}"/>
              </a:ext>
            </a:extLst>
          </p:cNvPr>
          <p:cNvSpPr>
            <a:spLocks noGrp="1"/>
          </p:cNvSpPr>
          <p:nvPr>
            <p:ph type="title"/>
          </p:nvPr>
        </p:nvSpPr>
        <p:spPr>
          <a:xfrm>
            <a:off x="685800" y="1143000"/>
            <a:ext cx="7886700" cy="1043174"/>
          </a:xfrm>
        </p:spPr>
        <p:txBody>
          <a:bodyPr anchor="t" anchorCtr="0">
            <a:noAutofit/>
          </a:bodyPr>
          <a:lstStyle/>
          <a:p>
            <a:pPr algn="l">
              <a:spcBef>
                <a:spcPts val="0"/>
              </a:spcBef>
            </a:pPr>
            <a:r>
              <a:rPr lang="en-US" sz="2800" b="1" u="sng" dirty="0"/>
              <a:t>Key Question 2</a:t>
            </a:r>
            <a:r>
              <a:rPr lang="en-US" sz="2800" dirty="0"/>
              <a:t>: In patients with localized prostate cancer who are candidates for EBRT, </a:t>
            </a:r>
            <a:r>
              <a:rPr lang="en-US" sz="2800" u="sng" dirty="0"/>
              <a:t>how do moderately hypofractionated EBRT regimens used in clinical trials compare</a:t>
            </a:r>
            <a:r>
              <a:rPr lang="en-US" sz="2800" b="1" dirty="0"/>
              <a:t> </a:t>
            </a:r>
            <a:r>
              <a:rPr lang="en-US" sz="2800" dirty="0"/>
              <a:t>in terms of prostate cancer control, toxicity, and quality of life and </a:t>
            </a:r>
            <a:r>
              <a:rPr lang="en-US" sz="2800" u="sng" dirty="0"/>
              <a:t>can particular regimens be recommended</a:t>
            </a:r>
            <a:r>
              <a:rPr lang="en-US" sz="2800" dirty="0"/>
              <a:t> based on prostate cancer risk stratification group, age, comorbidity, anatomy (e.g. prostate gland volume), and baseline urinary function?</a:t>
            </a:r>
          </a:p>
        </p:txBody>
      </p:sp>
    </p:spTree>
    <p:extLst>
      <p:ext uri="{BB962C8B-B14F-4D97-AF65-F5344CB8AC3E}">
        <p14:creationId xmlns:p14="http://schemas.microsoft.com/office/powerpoint/2010/main" val="335404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168-CC0A-46E3-B05A-F2536689470A}"/>
              </a:ext>
            </a:extLst>
          </p:cNvPr>
          <p:cNvSpPr>
            <a:spLocks noGrp="1"/>
          </p:cNvSpPr>
          <p:nvPr>
            <p:ph type="title"/>
          </p:nvPr>
        </p:nvSpPr>
        <p:spPr/>
        <p:txBody>
          <a:bodyPr/>
          <a:lstStyle/>
          <a:p>
            <a:r>
              <a:rPr lang="en-US" dirty="0"/>
              <a:t>Citation</a:t>
            </a:r>
          </a:p>
        </p:txBody>
      </p:sp>
      <p:sp>
        <p:nvSpPr>
          <p:cNvPr id="3" name="Content Placeholder 2">
            <a:extLst>
              <a:ext uri="{FF2B5EF4-FFF2-40B4-BE49-F238E27FC236}">
                <a16:creationId xmlns:a16="http://schemas.microsoft.com/office/drawing/2014/main" id="{F182DBF8-4207-43FF-A345-AD4C24374B19}"/>
              </a:ext>
            </a:extLst>
          </p:cNvPr>
          <p:cNvSpPr>
            <a:spLocks noGrp="1"/>
          </p:cNvSpPr>
          <p:nvPr>
            <p:ph idx="1"/>
          </p:nvPr>
        </p:nvSpPr>
        <p:spPr>
          <a:xfrm>
            <a:off x="459509" y="1396856"/>
            <a:ext cx="8229600" cy="4525963"/>
          </a:xfrm>
        </p:spPr>
        <p:txBody>
          <a:bodyPr/>
          <a:lstStyle/>
          <a:p>
            <a:pPr marL="0" indent="0" algn="ctr">
              <a:spcBef>
                <a:spcPts val="600"/>
              </a:spcBef>
              <a:buFontTx/>
              <a:buNone/>
              <a:defRPr/>
            </a:pPr>
            <a:r>
              <a:rPr lang="en-US" altLang="en-US" sz="2800" dirty="0"/>
              <a:t>This slide set is adapted from the </a:t>
            </a:r>
            <a:r>
              <a:rPr lang="en-US" altLang="en-US" sz="2800" b="1" i="1" dirty="0" err="1"/>
              <a:t>Hypofractionated</a:t>
            </a:r>
            <a:r>
              <a:rPr lang="en-US" altLang="en-US" sz="2800" b="1" i="1" dirty="0"/>
              <a:t> Radiation Therapy for Localized Prostate Cancer Guideline</a:t>
            </a:r>
            <a:r>
              <a:rPr lang="en-US" altLang="en-US" sz="2800" i="1" dirty="0"/>
              <a:t>.</a:t>
            </a:r>
            <a:r>
              <a:rPr lang="en-US" altLang="en-US" sz="2800" dirty="0"/>
              <a:t> Published in the November-December 2018 issue of Practical Radiation Oncology (PRO): </a:t>
            </a:r>
            <a:r>
              <a:rPr lang="en-US" altLang="en-US" sz="2800" dirty="0">
                <a:hlinkClick r:id="rId2"/>
              </a:rPr>
              <a:t>https://www.practicalradonc.org/article/S1879-8500(18)30247-9/abstract</a:t>
            </a:r>
            <a:r>
              <a:rPr lang="en-US" altLang="en-US" sz="2800" dirty="0"/>
              <a:t> </a:t>
            </a:r>
            <a:endParaRPr lang="en-US" altLang="en-US" sz="2800" u="sng" dirty="0"/>
          </a:p>
          <a:p>
            <a:pPr algn="ctr">
              <a:spcBef>
                <a:spcPts val="600"/>
              </a:spcBef>
              <a:buFontTx/>
              <a:buNone/>
              <a:defRPr/>
            </a:pPr>
            <a:endParaRPr lang="en-US" altLang="en-US" dirty="0">
              <a:solidFill>
                <a:schemeClr val="accent2"/>
              </a:solidFill>
            </a:endParaRPr>
          </a:p>
          <a:p>
            <a:pPr algn="ctr">
              <a:spcBef>
                <a:spcPts val="600"/>
              </a:spcBef>
              <a:buFontTx/>
              <a:buNone/>
              <a:defRPr/>
            </a:pPr>
            <a:r>
              <a:rPr lang="en-US" altLang="en-US" sz="2400" dirty="0"/>
              <a:t>The full-text guideline is also available on the ASTRO website: </a:t>
            </a:r>
            <a:r>
              <a:rPr lang="en-US" altLang="en-US" sz="2400" dirty="0">
                <a:hlinkClick r:id="rId3"/>
              </a:rPr>
              <a:t>www.astro.org</a:t>
            </a:r>
            <a:r>
              <a:rPr lang="en-US" altLang="en-US" sz="2400" dirty="0"/>
              <a:t> </a:t>
            </a:r>
          </a:p>
          <a:p>
            <a:endParaRPr lang="en-US" dirty="0"/>
          </a:p>
        </p:txBody>
      </p:sp>
    </p:spTree>
    <p:extLst>
      <p:ext uri="{BB962C8B-B14F-4D97-AF65-F5344CB8AC3E}">
        <p14:creationId xmlns:p14="http://schemas.microsoft.com/office/powerpoint/2010/main" val="27017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KQ2 Recommendations</a:t>
            </a:r>
          </a:p>
        </p:txBody>
      </p:sp>
      <p:sp>
        <p:nvSpPr>
          <p:cNvPr id="23" name="Content Placeholder 3">
            <a:extLst>
              <a:ext uri="{FF2B5EF4-FFF2-40B4-BE49-F238E27FC236}">
                <a16:creationId xmlns:a16="http://schemas.microsoft.com/office/drawing/2014/main" id="{1D2A494A-E600-4D94-A073-FD11A0B9F49E}"/>
              </a:ext>
            </a:extLst>
          </p:cNvPr>
          <p:cNvSpPr>
            <a:spLocks noGrp="1"/>
          </p:cNvSpPr>
          <p:nvPr>
            <p:ph idx="1"/>
          </p:nvPr>
        </p:nvSpPr>
        <p:spPr>
          <a:xfrm>
            <a:off x="282813" y="1463168"/>
            <a:ext cx="4935482" cy="3537771"/>
          </a:xfrm>
        </p:spPr>
        <p:txBody>
          <a:bodyPr>
            <a:noAutofit/>
          </a:bodyPr>
          <a:lstStyle/>
          <a:p>
            <a:r>
              <a:rPr lang="en-US" sz="1800" b="1" dirty="0"/>
              <a:t>KQ2A</a:t>
            </a:r>
            <a:r>
              <a:rPr lang="en-US" sz="1800" dirty="0"/>
              <a:t>: Regimens of </a:t>
            </a:r>
            <a:r>
              <a:rPr lang="en-US" sz="1800" b="1" dirty="0"/>
              <a:t>6000 cGy delivered in 20 fractions </a:t>
            </a:r>
            <a:r>
              <a:rPr lang="en-US" sz="1800" dirty="0"/>
              <a:t>of 300 cGy and </a:t>
            </a:r>
            <a:r>
              <a:rPr lang="en-US" sz="1800" b="1" dirty="0"/>
              <a:t>7000 cGy delivered in 28 fractions</a:t>
            </a:r>
            <a:r>
              <a:rPr lang="en-US" sz="1800" dirty="0"/>
              <a:t> of 250 cGy are suggested since they are supported by the largest evidentiary base. One optimal regimen cannot be determined since most of the multiple fractionation schemes evaluated in clinical trials have not been compared head to head.</a:t>
            </a:r>
          </a:p>
          <a:p>
            <a:pPr marL="0" indent="0">
              <a:spcBef>
                <a:spcPts val="0"/>
              </a:spcBef>
              <a:buNone/>
            </a:pPr>
            <a:endParaRPr lang="en-US" sz="1650" b="1" i="1" u="sng" dirty="0"/>
          </a:p>
          <a:p>
            <a:r>
              <a:rPr lang="en-US" sz="1800" b="1" dirty="0"/>
              <a:t>KQ2B</a:t>
            </a:r>
            <a:r>
              <a:rPr lang="en-US" sz="1800" dirty="0"/>
              <a:t>:</a:t>
            </a:r>
            <a:r>
              <a:rPr lang="en-US" sz="1800" b="1" dirty="0"/>
              <a:t>One moderately hypofractionated regimen is not suggested over another for cancer control </a:t>
            </a:r>
            <a:r>
              <a:rPr lang="en-US" sz="1800" dirty="0"/>
              <a:t>for specific risk groups and efficacy of moderately hypofractionated EBRT regimens does not appear to be impacted by patient age, comorbidity, anatomy, or urinary function.</a:t>
            </a:r>
          </a:p>
        </p:txBody>
      </p:sp>
      <p:grpSp>
        <p:nvGrpSpPr>
          <p:cNvPr id="24" name="Group 23">
            <a:extLst>
              <a:ext uri="{FF2B5EF4-FFF2-40B4-BE49-F238E27FC236}">
                <a16:creationId xmlns:a16="http://schemas.microsoft.com/office/drawing/2014/main" id="{8C159CA9-A52A-421D-A4F6-2765559409BD}"/>
              </a:ext>
            </a:extLst>
          </p:cNvPr>
          <p:cNvGrpSpPr/>
          <p:nvPr/>
        </p:nvGrpSpPr>
        <p:grpSpPr>
          <a:xfrm>
            <a:off x="5281111" y="1909148"/>
            <a:ext cx="3551835" cy="1322905"/>
            <a:chOff x="3200402" y="3742175"/>
            <a:chExt cx="4998521" cy="1891794"/>
          </a:xfrm>
        </p:grpSpPr>
        <p:grpSp>
          <p:nvGrpSpPr>
            <p:cNvPr id="25" name="Group 24">
              <a:extLst>
                <a:ext uri="{FF2B5EF4-FFF2-40B4-BE49-F238E27FC236}">
                  <a16:creationId xmlns:a16="http://schemas.microsoft.com/office/drawing/2014/main" id="{94C027C4-C860-4F62-9C77-9427591E195C}"/>
                </a:ext>
              </a:extLst>
            </p:cNvPr>
            <p:cNvGrpSpPr/>
            <p:nvPr/>
          </p:nvGrpSpPr>
          <p:grpSpPr>
            <a:xfrm>
              <a:off x="3200402" y="3742175"/>
              <a:ext cx="1457698" cy="1891794"/>
              <a:chOff x="3200402" y="3777688"/>
              <a:chExt cx="1457698" cy="1891794"/>
            </a:xfrm>
          </p:grpSpPr>
          <p:sp>
            <p:nvSpPr>
              <p:cNvPr id="47" name="Rectangle 46">
                <a:extLst>
                  <a:ext uri="{FF2B5EF4-FFF2-40B4-BE49-F238E27FC236}">
                    <a16:creationId xmlns:a16="http://schemas.microsoft.com/office/drawing/2014/main" id="{14722AF8-954B-480B-A388-073C7489BDF9}"/>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8" name="Straight Connector 47">
                <a:extLst>
                  <a:ext uri="{FF2B5EF4-FFF2-40B4-BE49-F238E27FC236}">
                    <a16:creationId xmlns:a16="http://schemas.microsoft.com/office/drawing/2014/main" id="{FD1147D0-7AB6-4A36-BA1E-F8A18BB99C4F}"/>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3AFBBB6D-4763-471A-9922-763D4FBA1274}"/>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50" name="TextBox 49">
                <a:extLst>
                  <a:ext uri="{FF2B5EF4-FFF2-40B4-BE49-F238E27FC236}">
                    <a16:creationId xmlns:a16="http://schemas.microsoft.com/office/drawing/2014/main" id="{E6A2EC7E-D055-49B4-B915-EC4FDBA1027E}"/>
                  </a:ext>
                </a:extLst>
              </p:cNvPr>
              <p:cNvSpPr txBox="1"/>
              <p:nvPr/>
            </p:nvSpPr>
            <p:spPr>
              <a:xfrm>
                <a:off x="3200402" y="4368343"/>
                <a:ext cx="1457698" cy="775728"/>
              </a:xfrm>
              <a:prstGeom prst="rect">
                <a:avLst/>
              </a:prstGeom>
              <a:noFill/>
            </p:spPr>
            <p:txBody>
              <a:bodyPr wrap="square" lIns="34290" rIns="34290" rtlCol="0">
                <a:spAutoFit/>
              </a:bodyPr>
              <a:lstStyle/>
              <a:p>
                <a:pPr algn="ctr"/>
                <a:endParaRPr lang="en-US" sz="1350" dirty="0"/>
              </a:p>
              <a:p>
                <a:pPr algn="ctr"/>
                <a:r>
                  <a:rPr lang="en-US" sz="1575" dirty="0"/>
                  <a:t>Conditional</a:t>
                </a:r>
              </a:p>
            </p:txBody>
          </p:sp>
        </p:grpSp>
        <p:grpSp>
          <p:nvGrpSpPr>
            <p:cNvPr id="27" name="Group 26">
              <a:extLst>
                <a:ext uri="{FF2B5EF4-FFF2-40B4-BE49-F238E27FC236}">
                  <a16:creationId xmlns:a16="http://schemas.microsoft.com/office/drawing/2014/main" id="{E2627199-5D96-4F40-90FD-ED2B55357A40}"/>
                </a:ext>
              </a:extLst>
            </p:cNvPr>
            <p:cNvGrpSpPr/>
            <p:nvPr/>
          </p:nvGrpSpPr>
          <p:grpSpPr>
            <a:xfrm>
              <a:off x="4970814" y="3742175"/>
              <a:ext cx="1457698" cy="1891794"/>
              <a:chOff x="4970813" y="3777688"/>
              <a:chExt cx="1457698" cy="1891794"/>
            </a:xfrm>
          </p:grpSpPr>
          <p:sp>
            <p:nvSpPr>
              <p:cNvPr id="34" name="Rectangle 33">
                <a:extLst>
                  <a:ext uri="{FF2B5EF4-FFF2-40B4-BE49-F238E27FC236}">
                    <a16:creationId xmlns:a16="http://schemas.microsoft.com/office/drawing/2014/main" id="{218822AE-3A97-400B-9F45-63433079D881}"/>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5" name="Straight Connector 34">
                <a:extLst>
                  <a:ext uri="{FF2B5EF4-FFF2-40B4-BE49-F238E27FC236}">
                    <a16:creationId xmlns:a16="http://schemas.microsoft.com/office/drawing/2014/main" id="{2C161E38-0588-44FB-9F04-AF99A40F6FD4}"/>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95493716-2E0B-4296-8112-8E5F05D247DD}"/>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Moderate</a:t>
                </a:r>
              </a:p>
            </p:txBody>
          </p:sp>
          <p:sp>
            <p:nvSpPr>
              <p:cNvPr id="40" name="TextBox 39">
                <a:extLst>
                  <a:ext uri="{FF2B5EF4-FFF2-40B4-BE49-F238E27FC236}">
                    <a16:creationId xmlns:a16="http://schemas.microsoft.com/office/drawing/2014/main" id="{04B684FF-82DB-4E06-9C44-2BA1A685AF9B}"/>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28" name="Group 27">
              <a:extLst>
                <a:ext uri="{FF2B5EF4-FFF2-40B4-BE49-F238E27FC236}">
                  <a16:creationId xmlns:a16="http://schemas.microsoft.com/office/drawing/2014/main" id="{5C7C5A28-473D-4637-9C74-A3CF774C7ABC}"/>
                </a:ext>
              </a:extLst>
            </p:cNvPr>
            <p:cNvGrpSpPr/>
            <p:nvPr/>
          </p:nvGrpSpPr>
          <p:grpSpPr>
            <a:xfrm>
              <a:off x="6741225" y="3742175"/>
              <a:ext cx="1457698" cy="1891794"/>
              <a:chOff x="6741225" y="3742175"/>
              <a:chExt cx="1457698" cy="1891794"/>
            </a:xfrm>
          </p:grpSpPr>
          <p:sp>
            <p:nvSpPr>
              <p:cNvPr id="29" name="Rectangle 28">
                <a:extLst>
                  <a:ext uri="{FF2B5EF4-FFF2-40B4-BE49-F238E27FC236}">
                    <a16:creationId xmlns:a16="http://schemas.microsoft.com/office/drawing/2014/main" id="{A542EEC9-8075-44E7-B25B-FB09D630B0C7}"/>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0" name="Straight Connector 29">
                <a:extLst>
                  <a:ext uri="{FF2B5EF4-FFF2-40B4-BE49-F238E27FC236}">
                    <a16:creationId xmlns:a16="http://schemas.microsoft.com/office/drawing/2014/main" id="{5BCEC519-2854-49FF-91EF-7979F26A0C59}"/>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75A41D5-196E-4F1F-9943-F4D0FC1FC145}"/>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32" name="TextBox 31">
                <a:extLst>
                  <a:ext uri="{FF2B5EF4-FFF2-40B4-BE49-F238E27FC236}">
                    <a16:creationId xmlns:a16="http://schemas.microsoft.com/office/drawing/2014/main" id="{77B16836-3207-49E3-B63E-2A9B2AA03776}"/>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grpSp>
        <p:nvGrpSpPr>
          <p:cNvPr id="51" name="Group 50">
            <a:extLst>
              <a:ext uri="{FF2B5EF4-FFF2-40B4-BE49-F238E27FC236}">
                <a16:creationId xmlns:a16="http://schemas.microsoft.com/office/drawing/2014/main" id="{82BD7FA7-EC6A-4986-BCE0-CC41D2723848}"/>
              </a:ext>
            </a:extLst>
          </p:cNvPr>
          <p:cNvGrpSpPr/>
          <p:nvPr/>
        </p:nvGrpSpPr>
        <p:grpSpPr>
          <a:xfrm>
            <a:off x="5281111" y="4191000"/>
            <a:ext cx="3551835" cy="1322905"/>
            <a:chOff x="3200402" y="3742175"/>
            <a:chExt cx="4998521" cy="1891794"/>
          </a:xfrm>
        </p:grpSpPr>
        <p:grpSp>
          <p:nvGrpSpPr>
            <p:cNvPr id="52" name="Group 51">
              <a:extLst>
                <a:ext uri="{FF2B5EF4-FFF2-40B4-BE49-F238E27FC236}">
                  <a16:creationId xmlns:a16="http://schemas.microsoft.com/office/drawing/2014/main" id="{4B3FC928-439C-4C62-B136-65AE68A64BBF}"/>
                </a:ext>
              </a:extLst>
            </p:cNvPr>
            <p:cNvGrpSpPr/>
            <p:nvPr/>
          </p:nvGrpSpPr>
          <p:grpSpPr>
            <a:xfrm>
              <a:off x="3200402" y="3742175"/>
              <a:ext cx="1457698" cy="1891794"/>
              <a:chOff x="3200402" y="3777688"/>
              <a:chExt cx="1457698" cy="1891794"/>
            </a:xfrm>
          </p:grpSpPr>
          <p:sp>
            <p:nvSpPr>
              <p:cNvPr id="63" name="Rectangle 62">
                <a:extLst>
                  <a:ext uri="{FF2B5EF4-FFF2-40B4-BE49-F238E27FC236}">
                    <a16:creationId xmlns:a16="http://schemas.microsoft.com/office/drawing/2014/main" id="{57388A74-25C7-43DF-A25F-5D36AB11E614}"/>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4" name="Straight Connector 63">
                <a:extLst>
                  <a:ext uri="{FF2B5EF4-FFF2-40B4-BE49-F238E27FC236}">
                    <a16:creationId xmlns:a16="http://schemas.microsoft.com/office/drawing/2014/main" id="{C82D6707-A428-413F-845E-7C925F22DE9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1E73DB7D-BA2D-4E6F-B5D4-1565C5192AE8}"/>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66" name="TextBox 65">
                <a:extLst>
                  <a:ext uri="{FF2B5EF4-FFF2-40B4-BE49-F238E27FC236}">
                    <a16:creationId xmlns:a16="http://schemas.microsoft.com/office/drawing/2014/main" id="{C8AFF041-AF15-4593-A707-92A23530F28A}"/>
                  </a:ext>
                </a:extLst>
              </p:cNvPr>
              <p:cNvSpPr txBox="1"/>
              <p:nvPr/>
            </p:nvSpPr>
            <p:spPr>
              <a:xfrm>
                <a:off x="3200402" y="4368343"/>
                <a:ext cx="1457698" cy="775728"/>
              </a:xfrm>
              <a:prstGeom prst="rect">
                <a:avLst/>
              </a:prstGeom>
              <a:noFill/>
            </p:spPr>
            <p:txBody>
              <a:bodyPr wrap="square" lIns="34290" rIns="34290" rtlCol="0">
                <a:spAutoFit/>
              </a:bodyPr>
              <a:lstStyle/>
              <a:p>
                <a:pPr algn="ctr"/>
                <a:endParaRPr lang="en-US" sz="1350" dirty="0"/>
              </a:p>
              <a:p>
                <a:pPr algn="ctr"/>
                <a:r>
                  <a:rPr lang="en-US" sz="1575" dirty="0"/>
                  <a:t>Conditional</a:t>
                </a:r>
              </a:p>
            </p:txBody>
          </p:sp>
        </p:grpSp>
        <p:grpSp>
          <p:nvGrpSpPr>
            <p:cNvPr id="53" name="Group 52">
              <a:extLst>
                <a:ext uri="{FF2B5EF4-FFF2-40B4-BE49-F238E27FC236}">
                  <a16:creationId xmlns:a16="http://schemas.microsoft.com/office/drawing/2014/main" id="{416873E2-41EF-47EF-B2D5-BB1FAFF87121}"/>
                </a:ext>
              </a:extLst>
            </p:cNvPr>
            <p:cNvGrpSpPr/>
            <p:nvPr/>
          </p:nvGrpSpPr>
          <p:grpSpPr>
            <a:xfrm>
              <a:off x="4970814" y="3742175"/>
              <a:ext cx="1457698" cy="1891794"/>
              <a:chOff x="4970813" y="3777688"/>
              <a:chExt cx="1457698" cy="1891794"/>
            </a:xfrm>
          </p:grpSpPr>
          <p:sp>
            <p:nvSpPr>
              <p:cNvPr id="59" name="Rectangle 58">
                <a:extLst>
                  <a:ext uri="{FF2B5EF4-FFF2-40B4-BE49-F238E27FC236}">
                    <a16:creationId xmlns:a16="http://schemas.microsoft.com/office/drawing/2014/main" id="{7B9C5121-BE3C-405B-A7D8-35ED1D5644F7}"/>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Connector 59">
                <a:extLst>
                  <a:ext uri="{FF2B5EF4-FFF2-40B4-BE49-F238E27FC236}">
                    <a16:creationId xmlns:a16="http://schemas.microsoft.com/office/drawing/2014/main" id="{385BAE30-C38C-4970-BCBD-966B0A0CC0EE}"/>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E41C6CD6-729C-4280-9F80-772394D24E99}"/>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Moderate</a:t>
                </a:r>
              </a:p>
            </p:txBody>
          </p:sp>
          <p:sp>
            <p:nvSpPr>
              <p:cNvPr id="62" name="TextBox 61">
                <a:extLst>
                  <a:ext uri="{FF2B5EF4-FFF2-40B4-BE49-F238E27FC236}">
                    <a16:creationId xmlns:a16="http://schemas.microsoft.com/office/drawing/2014/main" id="{9C8A926E-5177-4079-8B4B-DCB8E466FF39}"/>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54" name="Group 53">
              <a:extLst>
                <a:ext uri="{FF2B5EF4-FFF2-40B4-BE49-F238E27FC236}">
                  <a16:creationId xmlns:a16="http://schemas.microsoft.com/office/drawing/2014/main" id="{75156BC3-4364-424C-AC1D-9F63E2A2D331}"/>
                </a:ext>
              </a:extLst>
            </p:cNvPr>
            <p:cNvGrpSpPr/>
            <p:nvPr/>
          </p:nvGrpSpPr>
          <p:grpSpPr>
            <a:xfrm>
              <a:off x="6741225" y="3742175"/>
              <a:ext cx="1457698" cy="1891794"/>
              <a:chOff x="6741225" y="3742175"/>
              <a:chExt cx="1457698" cy="1891794"/>
            </a:xfrm>
          </p:grpSpPr>
          <p:sp>
            <p:nvSpPr>
              <p:cNvPr id="55" name="Rectangle 54">
                <a:extLst>
                  <a:ext uri="{FF2B5EF4-FFF2-40B4-BE49-F238E27FC236}">
                    <a16:creationId xmlns:a16="http://schemas.microsoft.com/office/drawing/2014/main" id="{EACDE5A8-321F-4C88-AD69-01E000C03DED}"/>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6" name="Straight Connector 55">
                <a:extLst>
                  <a:ext uri="{FF2B5EF4-FFF2-40B4-BE49-F238E27FC236}">
                    <a16:creationId xmlns:a16="http://schemas.microsoft.com/office/drawing/2014/main" id="{C01A66F3-8C27-429B-9A79-0528989EDDEE}"/>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B973D22E-5DE4-4F82-93BA-C5089C3D4C8B}"/>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58" name="TextBox 57">
                <a:extLst>
                  <a:ext uri="{FF2B5EF4-FFF2-40B4-BE49-F238E27FC236}">
                    <a16:creationId xmlns:a16="http://schemas.microsoft.com/office/drawing/2014/main" id="{D8CB3401-949D-4508-9DAB-4A8FDF28AD2C}"/>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368962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164C23-F176-4DFC-97C6-FA123334443C}"/>
              </a:ext>
            </a:extLst>
          </p:cNvPr>
          <p:cNvSpPr>
            <a:spLocks noGrp="1"/>
          </p:cNvSpPr>
          <p:nvPr>
            <p:ph type="title"/>
          </p:nvPr>
        </p:nvSpPr>
        <p:spPr>
          <a:xfrm>
            <a:off x="626424" y="1702254"/>
            <a:ext cx="7886700" cy="2236643"/>
          </a:xfrm>
        </p:spPr>
        <p:txBody>
          <a:bodyPr anchor="t" anchorCtr="0">
            <a:noAutofit/>
          </a:bodyPr>
          <a:lstStyle/>
          <a:p>
            <a:pPr algn="l">
              <a:spcBef>
                <a:spcPts val="0"/>
              </a:spcBef>
            </a:pPr>
            <a:r>
              <a:rPr lang="en-US" sz="3200" b="1" u="sng" dirty="0"/>
              <a:t>Key Question 3</a:t>
            </a:r>
            <a:r>
              <a:rPr lang="en-US" sz="3200" dirty="0"/>
              <a:t>: In patients with localized prostate cancer who are candidates for EBRT, </a:t>
            </a:r>
            <a:r>
              <a:rPr lang="en-US" sz="3200" u="sng" dirty="0"/>
              <a:t>how does ultrahypofractionated EBRT </a:t>
            </a:r>
            <a:r>
              <a:rPr lang="en-US" sz="3200" dirty="0"/>
              <a:t>(≥500 cGy per fraction) </a:t>
            </a:r>
            <a:r>
              <a:rPr lang="en-US" sz="3200" u="sng" dirty="0"/>
              <a:t>compare to conventionally fractionated EBRT </a:t>
            </a:r>
            <a:r>
              <a:rPr lang="en-US" sz="3200" dirty="0"/>
              <a:t>(180-200 cGy per fraction) in terms of prostate cancer control, toxicity, and quality of life?</a:t>
            </a:r>
          </a:p>
        </p:txBody>
      </p:sp>
    </p:spTree>
    <p:extLst>
      <p:ext uri="{BB962C8B-B14F-4D97-AF65-F5344CB8AC3E}">
        <p14:creationId xmlns:p14="http://schemas.microsoft.com/office/powerpoint/2010/main" val="45798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KQ3 Recommendations</a:t>
            </a:r>
          </a:p>
        </p:txBody>
      </p:sp>
      <p:sp>
        <p:nvSpPr>
          <p:cNvPr id="23" name="Content Placeholder 3">
            <a:extLst>
              <a:ext uri="{FF2B5EF4-FFF2-40B4-BE49-F238E27FC236}">
                <a16:creationId xmlns:a16="http://schemas.microsoft.com/office/drawing/2014/main" id="{1D2A494A-E600-4D94-A073-FD11A0B9F49E}"/>
              </a:ext>
            </a:extLst>
          </p:cNvPr>
          <p:cNvSpPr>
            <a:spLocks noGrp="1"/>
          </p:cNvSpPr>
          <p:nvPr>
            <p:ph idx="1"/>
          </p:nvPr>
        </p:nvSpPr>
        <p:spPr>
          <a:xfrm>
            <a:off x="457200" y="1717382"/>
            <a:ext cx="4724401" cy="3537771"/>
          </a:xfrm>
        </p:spPr>
        <p:txBody>
          <a:bodyPr>
            <a:noAutofit/>
          </a:bodyPr>
          <a:lstStyle/>
          <a:p>
            <a:r>
              <a:rPr lang="en-US" sz="1800" b="1" dirty="0"/>
              <a:t>KQ3A</a:t>
            </a:r>
            <a:r>
              <a:rPr lang="en-US" sz="1800" dirty="0"/>
              <a:t>: In men with </a:t>
            </a:r>
            <a:r>
              <a:rPr lang="en-US" sz="1800" b="1" dirty="0"/>
              <a:t>low-risk prostate cancer </a:t>
            </a:r>
            <a:r>
              <a:rPr lang="en-US" sz="1800" dirty="0"/>
              <a:t>who decline active surveillance and choose active treatment with EBRT, </a:t>
            </a:r>
            <a:r>
              <a:rPr lang="en-US" sz="1800" b="1" dirty="0"/>
              <a:t>ultrahypofractionation may be offered </a:t>
            </a:r>
            <a:r>
              <a:rPr lang="en-US" sz="1800" dirty="0"/>
              <a:t>as an alternative to conventional fractionation. </a:t>
            </a:r>
          </a:p>
          <a:p>
            <a:pPr marL="0" indent="0">
              <a:buNone/>
            </a:pPr>
            <a:endParaRPr lang="en-US" sz="1800" b="1" i="1" u="sng" dirty="0"/>
          </a:p>
          <a:p>
            <a:r>
              <a:rPr lang="en-US" sz="1800" b="1" dirty="0"/>
              <a:t>KQ3B</a:t>
            </a:r>
            <a:r>
              <a:rPr lang="en-US" sz="1800" dirty="0"/>
              <a:t>: In men with </a:t>
            </a:r>
            <a:r>
              <a:rPr lang="en-US" sz="1800" b="1" dirty="0"/>
              <a:t>intermediate-risk prostate cancer </a:t>
            </a:r>
            <a:r>
              <a:rPr lang="en-US" sz="1800" dirty="0"/>
              <a:t>receiving EBRT, </a:t>
            </a:r>
            <a:r>
              <a:rPr lang="en-US" sz="1800" b="1" dirty="0"/>
              <a:t>ultrahypofractionation may be offered</a:t>
            </a:r>
            <a:r>
              <a:rPr lang="en-US" sz="1800" dirty="0"/>
              <a:t> as an alternative to conventional fractionation. The task force </a:t>
            </a:r>
            <a:r>
              <a:rPr lang="en-US" sz="1800" b="1" dirty="0"/>
              <a:t>strongly encourages </a:t>
            </a:r>
            <a:r>
              <a:rPr lang="en-US" sz="1800" dirty="0"/>
              <a:t>these patients be treated as part of a </a:t>
            </a:r>
            <a:r>
              <a:rPr lang="en-US" sz="1800" b="1" dirty="0"/>
              <a:t>clinical trial or multi-institutional registry</a:t>
            </a:r>
            <a:r>
              <a:rPr lang="en-US" sz="1800" dirty="0"/>
              <a:t>.</a:t>
            </a:r>
          </a:p>
        </p:txBody>
      </p:sp>
      <p:grpSp>
        <p:nvGrpSpPr>
          <p:cNvPr id="24" name="Group 23">
            <a:extLst>
              <a:ext uri="{FF2B5EF4-FFF2-40B4-BE49-F238E27FC236}">
                <a16:creationId xmlns:a16="http://schemas.microsoft.com/office/drawing/2014/main" id="{8C159CA9-A52A-421D-A4F6-2765559409BD}"/>
              </a:ext>
            </a:extLst>
          </p:cNvPr>
          <p:cNvGrpSpPr/>
          <p:nvPr/>
        </p:nvGrpSpPr>
        <p:grpSpPr>
          <a:xfrm>
            <a:off x="5248673" y="1851446"/>
            <a:ext cx="3551835" cy="1322905"/>
            <a:chOff x="3200402" y="3742175"/>
            <a:chExt cx="4998521" cy="1891794"/>
          </a:xfrm>
        </p:grpSpPr>
        <p:grpSp>
          <p:nvGrpSpPr>
            <p:cNvPr id="25" name="Group 24">
              <a:extLst>
                <a:ext uri="{FF2B5EF4-FFF2-40B4-BE49-F238E27FC236}">
                  <a16:creationId xmlns:a16="http://schemas.microsoft.com/office/drawing/2014/main" id="{94C027C4-C860-4F62-9C77-9427591E195C}"/>
                </a:ext>
              </a:extLst>
            </p:cNvPr>
            <p:cNvGrpSpPr/>
            <p:nvPr/>
          </p:nvGrpSpPr>
          <p:grpSpPr>
            <a:xfrm>
              <a:off x="3200402" y="3742175"/>
              <a:ext cx="1457698" cy="1891794"/>
              <a:chOff x="3200402" y="3777688"/>
              <a:chExt cx="1457698" cy="1891794"/>
            </a:xfrm>
          </p:grpSpPr>
          <p:sp>
            <p:nvSpPr>
              <p:cNvPr id="47" name="Rectangle 46">
                <a:extLst>
                  <a:ext uri="{FF2B5EF4-FFF2-40B4-BE49-F238E27FC236}">
                    <a16:creationId xmlns:a16="http://schemas.microsoft.com/office/drawing/2014/main" id="{14722AF8-954B-480B-A388-073C7489BDF9}"/>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8" name="Straight Connector 47">
                <a:extLst>
                  <a:ext uri="{FF2B5EF4-FFF2-40B4-BE49-F238E27FC236}">
                    <a16:creationId xmlns:a16="http://schemas.microsoft.com/office/drawing/2014/main" id="{FD1147D0-7AB6-4A36-BA1E-F8A18BB99C4F}"/>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3AFBBB6D-4763-471A-9922-763D4FBA1274}"/>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50" name="TextBox 49">
                <a:extLst>
                  <a:ext uri="{FF2B5EF4-FFF2-40B4-BE49-F238E27FC236}">
                    <a16:creationId xmlns:a16="http://schemas.microsoft.com/office/drawing/2014/main" id="{E6A2EC7E-D055-49B4-B915-EC4FDBA1027E}"/>
                  </a:ext>
                </a:extLst>
              </p:cNvPr>
              <p:cNvSpPr txBox="1"/>
              <p:nvPr/>
            </p:nvSpPr>
            <p:spPr>
              <a:xfrm>
                <a:off x="3200402" y="4368343"/>
                <a:ext cx="1457698" cy="775728"/>
              </a:xfrm>
              <a:prstGeom prst="rect">
                <a:avLst/>
              </a:prstGeom>
              <a:noFill/>
            </p:spPr>
            <p:txBody>
              <a:bodyPr wrap="square" lIns="34290" rIns="34290" rtlCol="0">
                <a:spAutoFit/>
              </a:bodyPr>
              <a:lstStyle/>
              <a:p>
                <a:pPr algn="ctr"/>
                <a:endParaRPr lang="en-US" sz="1350" dirty="0"/>
              </a:p>
              <a:p>
                <a:pPr algn="ctr"/>
                <a:r>
                  <a:rPr lang="en-US" sz="1575" dirty="0"/>
                  <a:t>Conditional</a:t>
                </a:r>
              </a:p>
            </p:txBody>
          </p:sp>
        </p:grpSp>
        <p:grpSp>
          <p:nvGrpSpPr>
            <p:cNvPr id="27" name="Group 26">
              <a:extLst>
                <a:ext uri="{FF2B5EF4-FFF2-40B4-BE49-F238E27FC236}">
                  <a16:creationId xmlns:a16="http://schemas.microsoft.com/office/drawing/2014/main" id="{E2627199-5D96-4F40-90FD-ED2B55357A40}"/>
                </a:ext>
              </a:extLst>
            </p:cNvPr>
            <p:cNvGrpSpPr/>
            <p:nvPr/>
          </p:nvGrpSpPr>
          <p:grpSpPr>
            <a:xfrm>
              <a:off x="4970814" y="3742175"/>
              <a:ext cx="1457698" cy="1891794"/>
              <a:chOff x="4970813" y="3777688"/>
              <a:chExt cx="1457698" cy="1891794"/>
            </a:xfrm>
          </p:grpSpPr>
          <p:sp>
            <p:nvSpPr>
              <p:cNvPr id="34" name="Rectangle 33">
                <a:extLst>
                  <a:ext uri="{FF2B5EF4-FFF2-40B4-BE49-F238E27FC236}">
                    <a16:creationId xmlns:a16="http://schemas.microsoft.com/office/drawing/2014/main" id="{218822AE-3A97-400B-9F45-63433079D881}"/>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5" name="Straight Connector 34">
                <a:extLst>
                  <a:ext uri="{FF2B5EF4-FFF2-40B4-BE49-F238E27FC236}">
                    <a16:creationId xmlns:a16="http://schemas.microsoft.com/office/drawing/2014/main" id="{2C161E38-0588-44FB-9F04-AF99A40F6FD4}"/>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95493716-2E0B-4296-8112-8E5F05D247DD}"/>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Moderate</a:t>
                </a:r>
              </a:p>
            </p:txBody>
          </p:sp>
          <p:sp>
            <p:nvSpPr>
              <p:cNvPr id="40" name="TextBox 39">
                <a:extLst>
                  <a:ext uri="{FF2B5EF4-FFF2-40B4-BE49-F238E27FC236}">
                    <a16:creationId xmlns:a16="http://schemas.microsoft.com/office/drawing/2014/main" id="{04B684FF-82DB-4E06-9C44-2BA1A685AF9B}"/>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28" name="Group 27">
              <a:extLst>
                <a:ext uri="{FF2B5EF4-FFF2-40B4-BE49-F238E27FC236}">
                  <a16:creationId xmlns:a16="http://schemas.microsoft.com/office/drawing/2014/main" id="{5C7C5A28-473D-4637-9C74-A3CF774C7ABC}"/>
                </a:ext>
              </a:extLst>
            </p:cNvPr>
            <p:cNvGrpSpPr/>
            <p:nvPr/>
          </p:nvGrpSpPr>
          <p:grpSpPr>
            <a:xfrm>
              <a:off x="6741225" y="3742175"/>
              <a:ext cx="1457698" cy="1891794"/>
              <a:chOff x="6741225" y="3742175"/>
              <a:chExt cx="1457698" cy="1891794"/>
            </a:xfrm>
          </p:grpSpPr>
          <p:sp>
            <p:nvSpPr>
              <p:cNvPr id="29" name="Rectangle 28">
                <a:extLst>
                  <a:ext uri="{FF2B5EF4-FFF2-40B4-BE49-F238E27FC236}">
                    <a16:creationId xmlns:a16="http://schemas.microsoft.com/office/drawing/2014/main" id="{A542EEC9-8075-44E7-B25B-FB09D630B0C7}"/>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0" name="Straight Connector 29">
                <a:extLst>
                  <a:ext uri="{FF2B5EF4-FFF2-40B4-BE49-F238E27FC236}">
                    <a16:creationId xmlns:a16="http://schemas.microsoft.com/office/drawing/2014/main" id="{5BCEC519-2854-49FF-91EF-7979F26A0C59}"/>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75A41D5-196E-4F1F-9943-F4D0FC1FC145}"/>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88%</a:t>
                </a:r>
              </a:p>
            </p:txBody>
          </p:sp>
          <p:sp>
            <p:nvSpPr>
              <p:cNvPr id="32" name="TextBox 31">
                <a:extLst>
                  <a:ext uri="{FF2B5EF4-FFF2-40B4-BE49-F238E27FC236}">
                    <a16:creationId xmlns:a16="http://schemas.microsoft.com/office/drawing/2014/main" id="{77B16836-3207-49E3-B63E-2A9B2AA03776}"/>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grpSp>
        <p:nvGrpSpPr>
          <p:cNvPr id="51" name="Group 50">
            <a:extLst>
              <a:ext uri="{FF2B5EF4-FFF2-40B4-BE49-F238E27FC236}">
                <a16:creationId xmlns:a16="http://schemas.microsoft.com/office/drawing/2014/main" id="{82BD7FA7-EC6A-4986-BCE0-CC41D2723848}"/>
              </a:ext>
            </a:extLst>
          </p:cNvPr>
          <p:cNvGrpSpPr/>
          <p:nvPr/>
        </p:nvGrpSpPr>
        <p:grpSpPr>
          <a:xfrm>
            <a:off x="5248673" y="3883437"/>
            <a:ext cx="3551835" cy="1322905"/>
            <a:chOff x="3200402" y="3742175"/>
            <a:chExt cx="4998521" cy="1891794"/>
          </a:xfrm>
        </p:grpSpPr>
        <p:grpSp>
          <p:nvGrpSpPr>
            <p:cNvPr id="52" name="Group 51">
              <a:extLst>
                <a:ext uri="{FF2B5EF4-FFF2-40B4-BE49-F238E27FC236}">
                  <a16:creationId xmlns:a16="http://schemas.microsoft.com/office/drawing/2014/main" id="{4B3FC928-439C-4C62-B136-65AE68A64BBF}"/>
                </a:ext>
              </a:extLst>
            </p:cNvPr>
            <p:cNvGrpSpPr/>
            <p:nvPr/>
          </p:nvGrpSpPr>
          <p:grpSpPr>
            <a:xfrm>
              <a:off x="3200402" y="3742175"/>
              <a:ext cx="1457698" cy="1891794"/>
              <a:chOff x="3200402" y="3777688"/>
              <a:chExt cx="1457698" cy="1891794"/>
            </a:xfrm>
          </p:grpSpPr>
          <p:sp>
            <p:nvSpPr>
              <p:cNvPr id="63" name="Rectangle 62">
                <a:extLst>
                  <a:ext uri="{FF2B5EF4-FFF2-40B4-BE49-F238E27FC236}">
                    <a16:creationId xmlns:a16="http://schemas.microsoft.com/office/drawing/2014/main" id="{57388A74-25C7-43DF-A25F-5D36AB11E614}"/>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4" name="Straight Connector 63">
                <a:extLst>
                  <a:ext uri="{FF2B5EF4-FFF2-40B4-BE49-F238E27FC236}">
                    <a16:creationId xmlns:a16="http://schemas.microsoft.com/office/drawing/2014/main" id="{C82D6707-A428-413F-845E-7C925F22DE9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1E73DB7D-BA2D-4E6F-B5D4-1565C5192AE8}"/>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66" name="TextBox 65">
                <a:extLst>
                  <a:ext uri="{FF2B5EF4-FFF2-40B4-BE49-F238E27FC236}">
                    <a16:creationId xmlns:a16="http://schemas.microsoft.com/office/drawing/2014/main" id="{C8AFF041-AF15-4593-A707-92A23530F28A}"/>
                  </a:ext>
                </a:extLst>
              </p:cNvPr>
              <p:cNvSpPr txBox="1"/>
              <p:nvPr/>
            </p:nvSpPr>
            <p:spPr>
              <a:xfrm>
                <a:off x="3200402" y="4368343"/>
                <a:ext cx="1457698" cy="775728"/>
              </a:xfrm>
              <a:prstGeom prst="rect">
                <a:avLst/>
              </a:prstGeom>
              <a:noFill/>
            </p:spPr>
            <p:txBody>
              <a:bodyPr wrap="square" lIns="34290" rIns="34290" rtlCol="0">
                <a:spAutoFit/>
              </a:bodyPr>
              <a:lstStyle/>
              <a:p>
                <a:pPr algn="ctr"/>
                <a:endParaRPr lang="en-US" sz="1350" dirty="0"/>
              </a:p>
              <a:p>
                <a:pPr algn="ctr"/>
                <a:r>
                  <a:rPr lang="en-US" sz="1575" dirty="0"/>
                  <a:t>Conditional</a:t>
                </a:r>
              </a:p>
            </p:txBody>
          </p:sp>
        </p:grpSp>
        <p:grpSp>
          <p:nvGrpSpPr>
            <p:cNvPr id="53" name="Group 52">
              <a:extLst>
                <a:ext uri="{FF2B5EF4-FFF2-40B4-BE49-F238E27FC236}">
                  <a16:creationId xmlns:a16="http://schemas.microsoft.com/office/drawing/2014/main" id="{416873E2-41EF-47EF-B2D5-BB1FAFF87121}"/>
                </a:ext>
              </a:extLst>
            </p:cNvPr>
            <p:cNvGrpSpPr/>
            <p:nvPr/>
          </p:nvGrpSpPr>
          <p:grpSpPr>
            <a:xfrm>
              <a:off x="4970814" y="3742175"/>
              <a:ext cx="1457698" cy="1891794"/>
              <a:chOff x="4970813" y="3777688"/>
              <a:chExt cx="1457698" cy="1891794"/>
            </a:xfrm>
          </p:grpSpPr>
          <p:sp>
            <p:nvSpPr>
              <p:cNvPr id="59" name="Rectangle 58">
                <a:extLst>
                  <a:ext uri="{FF2B5EF4-FFF2-40B4-BE49-F238E27FC236}">
                    <a16:creationId xmlns:a16="http://schemas.microsoft.com/office/drawing/2014/main" id="{7B9C5121-BE3C-405B-A7D8-35ED1D5644F7}"/>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Connector 59">
                <a:extLst>
                  <a:ext uri="{FF2B5EF4-FFF2-40B4-BE49-F238E27FC236}">
                    <a16:creationId xmlns:a16="http://schemas.microsoft.com/office/drawing/2014/main" id="{385BAE30-C38C-4970-BCBD-966B0A0CC0EE}"/>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E41C6CD6-729C-4280-9F80-772394D24E99}"/>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Low</a:t>
                </a:r>
              </a:p>
            </p:txBody>
          </p:sp>
          <p:sp>
            <p:nvSpPr>
              <p:cNvPr id="62" name="TextBox 61">
                <a:extLst>
                  <a:ext uri="{FF2B5EF4-FFF2-40B4-BE49-F238E27FC236}">
                    <a16:creationId xmlns:a16="http://schemas.microsoft.com/office/drawing/2014/main" id="{9C8A926E-5177-4079-8B4B-DCB8E466FF39}"/>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54" name="Group 53">
              <a:extLst>
                <a:ext uri="{FF2B5EF4-FFF2-40B4-BE49-F238E27FC236}">
                  <a16:creationId xmlns:a16="http://schemas.microsoft.com/office/drawing/2014/main" id="{75156BC3-4364-424C-AC1D-9F63E2A2D331}"/>
                </a:ext>
              </a:extLst>
            </p:cNvPr>
            <p:cNvGrpSpPr/>
            <p:nvPr/>
          </p:nvGrpSpPr>
          <p:grpSpPr>
            <a:xfrm>
              <a:off x="6741225" y="3742175"/>
              <a:ext cx="1457698" cy="1891794"/>
              <a:chOff x="6741225" y="3742175"/>
              <a:chExt cx="1457698" cy="1891794"/>
            </a:xfrm>
          </p:grpSpPr>
          <p:sp>
            <p:nvSpPr>
              <p:cNvPr id="55" name="Rectangle 54">
                <a:extLst>
                  <a:ext uri="{FF2B5EF4-FFF2-40B4-BE49-F238E27FC236}">
                    <a16:creationId xmlns:a16="http://schemas.microsoft.com/office/drawing/2014/main" id="{EACDE5A8-321F-4C88-AD69-01E000C03DED}"/>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6" name="Straight Connector 55">
                <a:extLst>
                  <a:ext uri="{FF2B5EF4-FFF2-40B4-BE49-F238E27FC236}">
                    <a16:creationId xmlns:a16="http://schemas.microsoft.com/office/drawing/2014/main" id="{C01A66F3-8C27-429B-9A79-0528989EDDEE}"/>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B973D22E-5DE4-4F82-93BA-C5089C3D4C8B}"/>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94%</a:t>
                </a:r>
              </a:p>
            </p:txBody>
          </p:sp>
          <p:sp>
            <p:nvSpPr>
              <p:cNvPr id="58" name="TextBox 57">
                <a:extLst>
                  <a:ext uri="{FF2B5EF4-FFF2-40B4-BE49-F238E27FC236}">
                    <a16:creationId xmlns:a16="http://schemas.microsoft.com/office/drawing/2014/main" id="{D8CB3401-949D-4508-9DAB-4A8FDF28AD2C}"/>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338255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KQ3 Recommendations</a:t>
            </a:r>
          </a:p>
        </p:txBody>
      </p:sp>
      <p:sp>
        <p:nvSpPr>
          <p:cNvPr id="4" name="Content Placeholder 3">
            <a:extLst>
              <a:ext uri="{FF2B5EF4-FFF2-40B4-BE49-F238E27FC236}">
                <a16:creationId xmlns:a16="http://schemas.microsoft.com/office/drawing/2014/main" id="{7E346A1F-064D-4208-9140-C778F06DDB59}"/>
              </a:ext>
            </a:extLst>
          </p:cNvPr>
          <p:cNvSpPr>
            <a:spLocks noGrp="1"/>
          </p:cNvSpPr>
          <p:nvPr>
            <p:ph idx="1"/>
          </p:nvPr>
        </p:nvSpPr>
        <p:spPr>
          <a:xfrm>
            <a:off x="628650" y="1745929"/>
            <a:ext cx="7886700" cy="1730150"/>
          </a:xfrm>
        </p:spPr>
        <p:txBody>
          <a:bodyPr>
            <a:normAutofit/>
          </a:bodyPr>
          <a:lstStyle/>
          <a:p>
            <a:r>
              <a:rPr lang="en-US" sz="2000" b="1" dirty="0"/>
              <a:t>KQ3C</a:t>
            </a:r>
            <a:r>
              <a:rPr lang="en-US" sz="2000" dirty="0"/>
              <a:t>: In men with </a:t>
            </a:r>
            <a:r>
              <a:rPr lang="en-US" sz="2000" b="1" dirty="0"/>
              <a:t>high-risk prostate cancer </a:t>
            </a:r>
            <a:r>
              <a:rPr lang="en-US" sz="2000" dirty="0"/>
              <a:t>receiving EBRT, the task force </a:t>
            </a:r>
            <a:r>
              <a:rPr lang="en-US" sz="2000" b="1" dirty="0"/>
              <a:t>does not suggest offering ultrahypofractionation </a:t>
            </a:r>
            <a:r>
              <a:rPr lang="en-US" sz="2000" dirty="0"/>
              <a:t>outside of a clinical trial or multi-institutional registry due to insufficient comparative evidence.</a:t>
            </a:r>
          </a:p>
        </p:txBody>
      </p:sp>
      <p:grpSp>
        <p:nvGrpSpPr>
          <p:cNvPr id="5" name="Group 4">
            <a:extLst>
              <a:ext uri="{FF2B5EF4-FFF2-40B4-BE49-F238E27FC236}">
                <a16:creationId xmlns:a16="http://schemas.microsoft.com/office/drawing/2014/main" id="{58F3CD15-0F8D-4574-80A3-940215530F40}"/>
              </a:ext>
            </a:extLst>
          </p:cNvPr>
          <p:cNvGrpSpPr/>
          <p:nvPr/>
        </p:nvGrpSpPr>
        <p:grpSpPr>
          <a:xfrm>
            <a:off x="2697555" y="3260579"/>
            <a:ext cx="3748891" cy="1418846"/>
            <a:chOff x="3200402" y="3742175"/>
            <a:chExt cx="4998521" cy="1891794"/>
          </a:xfrm>
        </p:grpSpPr>
        <p:grpSp>
          <p:nvGrpSpPr>
            <p:cNvPr id="6" name="Group 5">
              <a:extLst>
                <a:ext uri="{FF2B5EF4-FFF2-40B4-BE49-F238E27FC236}">
                  <a16:creationId xmlns:a16="http://schemas.microsoft.com/office/drawing/2014/main" id="{C30CD192-F701-49B4-A3AE-2300BC86F249}"/>
                </a:ext>
              </a:extLst>
            </p:cNvPr>
            <p:cNvGrpSpPr/>
            <p:nvPr/>
          </p:nvGrpSpPr>
          <p:grpSpPr>
            <a:xfrm>
              <a:off x="3200402" y="3742175"/>
              <a:ext cx="1457698" cy="1891794"/>
              <a:chOff x="3200402" y="3777688"/>
              <a:chExt cx="1457698" cy="1891794"/>
            </a:xfrm>
          </p:grpSpPr>
          <p:sp>
            <p:nvSpPr>
              <p:cNvPr id="17" name="Rectangle 16">
                <a:extLst>
                  <a:ext uri="{FF2B5EF4-FFF2-40B4-BE49-F238E27FC236}">
                    <a16:creationId xmlns:a16="http://schemas.microsoft.com/office/drawing/2014/main" id="{6F45009D-54C0-413E-80DD-B9E59C8C14D8}"/>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8" name="Straight Connector 17">
                <a:extLst>
                  <a:ext uri="{FF2B5EF4-FFF2-40B4-BE49-F238E27FC236}">
                    <a16:creationId xmlns:a16="http://schemas.microsoft.com/office/drawing/2014/main" id="{321C495E-5F98-49C9-8BEF-589D412C450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CE52224-09FD-4FEF-A15B-C9446F554C1F}"/>
                  </a:ext>
                </a:extLst>
              </p:cNvPr>
              <p:cNvSpPr txBox="1"/>
              <p:nvPr/>
            </p:nvSpPr>
            <p:spPr>
              <a:xfrm>
                <a:off x="3200402" y="3777688"/>
                <a:ext cx="1457698" cy="615553"/>
              </a:xfrm>
              <a:prstGeom prst="rect">
                <a:avLst/>
              </a:prstGeom>
              <a:noFill/>
            </p:spPr>
            <p:txBody>
              <a:bodyPr wrap="square" lIns="34290" tIns="68580" rIns="34290" bIns="68580" rtlCol="0">
                <a:spAutoFit/>
              </a:bodyPr>
              <a:lstStyle/>
              <a:p>
                <a:pPr algn="ctr"/>
                <a:r>
                  <a:rPr lang="en-US" sz="1050" dirty="0"/>
                  <a:t>Recommendation strength</a:t>
                </a:r>
              </a:p>
            </p:txBody>
          </p:sp>
          <p:sp>
            <p:nvSpPr>
              <p:cNvPr id="20" name="TextBox 19">
                <a:extLst>
                  <a:ext uri="{FF2B5EF4-FFF2-40B4-BE49-F238E27FC236}">
                    <a16:creationId xmlns:a16="http://schemas.microsoft.com/office/drawing/2014/main" id="{5E3C08C2-1E33-425F-A323-B963120BB0CE}"/>
                  </a:ext>
                </a:extLst>
              </p:cNvPr>
              <p:cNvSpPr txBox="1"/>
              <p:nvPr/>
            </p:nvSpPr>
            <p:spPr>
              <a:xfrm>
                <a:off x="3200402" y="4368342"/>
                <a:ext cx="1457698" cy="692497"/>
              </a:xfrm>
              <a:prstGeom prst="rect">
                <a:avLst/>
              </a:prstGeom>
              <a:noFill/>
            </p:spPr>
            <p:txBody>
              <a:bodyPr wrap="square" lIns="34290" tIns="34290" rIns="34290" bIns="34290" rtlCol="0">
                <a:spAutoFit/>
              </a:bodyPr>
              <a:lstStyle/>
              <a:p>
                <a:pPr algn="ctr"/>
                <a:endParaRPr lang="en-US" sz="1350" dirty="0"/>
              </a:p>
              <a:p>
                <a:pPr algn="ctr"/>
                <a:r>
                  <a:rPr lang="en-US" sz="1575" dirty="0"/>
                  <a:t>Conditional</a:t>
                </a:r>
              </a:p>
            </p:txBody>
          </p:sp>
        </p:grpSp>
        <p:grpSp>
          <p:nvGrpSpPr>
            <p:cNvPr id="7" name="Group 6">
              <a:extLst>
                <a:ext uri="{FF2B5EF4-FFF2-40B4-BE49-F238E27FC236}">
                  <a16:creationId xmlns:a16="http://schemas.microsoft.com/office/drawing/2014/main" id="{E5C3E7A0-6BC8-44B9-A67A-CD8B02C3F748}"/>
                </a:ext>
              </a:extLst>
            </p:cNvPr>
            <p:cNvGrpSpPr/>
            <p:nvPr/>
          </p:nvGrpSpPr>
          <p:grpSpPr>
            <a:xfrm>
              <a:off x="4970814" y="3742175"/>
              <a:ext cx="1457698" cy="1891794"/>
              <a:chOff x="4970813" y="3777688"/>
              <a:chExt cx="1457698" cy="1891794"/>
            </a:xfrm>
          </p:grpSpPr>
          <p:sp>
            <p:nvSpPr>
              <p:cNvPr id="14" name="Rectangle 13">
                <a:extLst>
                  <a:ext uri="{FF2B5EF4-FFF2-40B4-BE49-F238E27FC236}">
                    <a16:creationId xmlns:a16="http://schemas.microsoft.com/office/drawing/2014/main" id="{B5C42A3D-8EFC-4B0D-B789-D5A0FD67B399}"/>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3" name="Straight Connector 12">
                <a:extLst>
                  <a:ext uri="{FF2B5EF4-FFF2-40B4-BE49-F238E27FC236}">
                    <a16:creationId xmlns:a16="http://schemas.microsoft.com/office/drawing/2014/main" id="{F633AE0B-4989-4F6C-9BFE-3D25C2EBF952}"/>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0ADED3C-BC00-461D-8B13-D4FCA028A531}"/>
                  </a:ext>
                </a:extLst>
              </p:cNvPr>
              <p:cNvSpPr txBox="1"/>
              <p:nvPr/>
            </p:nvSpPr>
            <p:spPr>
              <a:xfrm>
                <a:off x="4970813" y="4368342"/>
                <a:ext cx="1457698" cy="769441"/>
              </a:xfrm>
              <a:prstGeom prst="rect">
                <a:avLst/>
              </a:prstGeom>
              <a:noFill/>
            </p:spPr>
            <p:txBody>
              <a:bodyPr wrap="square" lIns="34290" rIns="34290" rtlCol="0">
                <a:spAutoFit/>
              </a:bodyPr>
              <a:lstStyle/>
              <a:p>
                <a:pPr algn="ctr"/>
                <a:endParaRPr lang="en-US" sz="1350" dirty="0"/>
              </a:p>
              <a:p>
                <a:pPr algn="ctr"/>
                <a:r>
                  <a:rPr lang="en-US" dirty="0"/>
                  <a:t>Low</a:t>
                </a:r>
              </a:p>
            </p:txBody>
          </p:sp>
          <p:sp>
            <p:nvSpPr>
              <p:cNvPr id="16" name="TextBox 15">
                <a:extLst>
                  <a:ext uri="{FF2B5EF4-FFF2-40B4-BE49-F238E27FC236}">
                    <a16:creationId xmlns:a16="http://schemas.microsoft.com/office/drawing/2014/main" id="{65EF3181-B77D-4EFE-9268-B5CFCDA308BF}"/>
                  </a:ext>
                </a:extLst>
              </p:cNvPr>
              <p:cNvSpPr txBox="1"/>
              <p:nvPr/>
            </p:nvSpPr>
            <p:spPr>
              <a:xfrm>
                <a:off x="4970813" y="3777688"/>
                <a:ext cx="1457698" cy="615553"/>
              </a:xfrm>
              <a:prstGeom prst="rect">
                <a:avLst/>
              </a:prstGeom>
              <a:noFill/>
            </p:spPr>
            <p:txBody>
              <a:bodyPr wrap="square" rtlCol="0">
                <a:spAutoFit/>
              </a:bodyPr>
              <a:lstStyle/>
              <a:p>
                <a:pPr algn="ctr"/>
                <a:r>
                  <a:rPr lang="en-US" sz="1200" dirty="0"/>
                  <a:t>Quality of evidence</a:t>
                </a:r>
              </a:p>
            </p:txBody>
          </p:sp>
        </p:grpSp>
        <p:grpSp>
          <p:nvGrpSpPr>
            <p:cNvPr id="8" name="Group 7">
              <a:extLst>
                <a:ext uri="{FF2B5EF4-FFF2-40B4-BE49-F238E27FC236}">
                  <a16:creationId xmlns:a16="http://schemas.microsoft.com/office/drawing/2014/main" id="{2F24B1C7-AB0A-4F88-9D3A-B34F28B7E79D}"/>
                </a:ext>
              </a:extLst>
            </p:cNvPr>
            <p:cNvGrpSpPr/>
            <p:nvPr/>
          </p:nvGrpSpPr>
          <p:grpSpPr>
            <a:xfrm>
              <a:off x="6741225" y="3742175"/>
              <a:ext cx="1457698" cy="1891794"/>
              <a:chOff x="6741225" y="3742175"/>
              <a:chExt cx="1457698" cy="1891794"/>
            </a:xfrm>
          </p:grpSpPr>
          <p:sp>
            <p:nvSpPr>
              <p:cNvPr id="9" name="Rectangle 8">
                <a:extLst>
                  <a:ext uri="{FF2B5EF4-FFF2-40B4-BE49-F238E27FC236}">
                    <a16:creationId xmlns:a16="http://schemas.microsoft.com/office/drawing/2014/main" id="{82028CBD-1DC1-4B5F-8C57-9AD7C44134BA}"/>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0" name="Straight Connector 9">
                <a:extLst>
                  <a:ext uri="{FF2B5EF4-FFF2-40B4-BE49-F238E27FC236}">
                    <a16:creationId xmlns:a16="http://schemas.microsoft.com/office/drawing/2014/main" id="{5924A447-5051-4470-98FB-EF265437E07A}"/>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F52688-4788-456F-9AA7-E952D821FA61}"/>
                  </a:ext>
                </a:extLst>
              </p:cNvPr>
              <p:cNvSpPr txBox="1"/>
              <p:nvPr/>
            </p:nvSpPr>
            <p:spPr>
              <a:xfrm>
                <a:off x="6741225" y="4368343"/>
                <a:ext cx="1457698" cy="769441"/>
              </a:xfrm>
              <a:prstGeom prst="rect">
                <a:avLst/>
              </a:prstGeom>
              <a:noFill/>
            </p:spPr>
            <p:txBody>
              <a:bodyPr wrap="square" lIns="34290" rIns="34290" rtlCol="0">
                <a:spAutoFit/>
              </a:bodyPr>
              <a:lstStyle/>
              <a:p>
                <a:pPr algn="ctr"/>
                <a:endParaRPr lang="en-US" sz="1350" dirty="0"/>
              </a:p>
              <a:p>
                <a:pPr algn="ctr"/>
                <a:r>
                  <a:rPr lang="en-US" dirty="0"/>
                  <a:t>94%</a:t>
                </a:r>
              </a:p>
            </p:txBody>
          </p:sp>
          <p:sp>
            <p:nvSpPr>
              <p:cNvPr id="12" name="TextBox 11">
                <a:extLst>
                  <a:ext uri="{FF2B5EF4-FFF2-40B4-BE49-F238E27FC236}">
                    <a16:creationId xmlns:a16="http://schemas.microsoft.com/office/drawing/2014/main" id="{9F21355E-A825-4F1D-97DC-33D3B0BF264F}"/>
                  </a:ext>
                </a:extLst>
              </p:cNvPr>
              <p:cNvSpPr txBox="1"/>
              <p:nvPr/>
            </p:nvSpPr>
            <p:spPr>
              <a:xfrm>
                <a:off x="6741225" y="3742175"/>
                <a:ext cx="1457698" cy="369332"/>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1523721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164C23-F176-4DFC-97C6-FA123334443C}"/>
              </a:ext>
            </a:extLst>
          </p:cNvPr>
          <p:cNvSpPr>
            <a:spLocks noGrp="1"/>
          </p:cNvSpPr>
          <p:nvPr>
            <p:ph type="title"/>
          </p:nvPr>
        </p:nvSpPr>
        <p:spPr>
          <a:xfrm>
            <a:off x="626424" y="1702254"/>
            <a:ext cx="7886700" cy="1479591"/>
          </a:xfrm>
        </p:spPr>
        <p:txBody>
          <a:bodyPr anchor="t" anchorCtr="0">
            <a:noAutofit/>
          </a:bodyPr>
          <a:lstStyle/>
          <a:p>
            <a:pPr algn="l">
              <a:spcBef>
                <a:spcPts val="0"/>
              </a:spcBef>
            </a:pPr>
            <a:r>
              <a:rPr lang="en-US" sz="3200" b="1" u="sng" dirty="0"/>
              <a:t>Key Question 4</a:t>
            </a:r>
            <a:r>
              <a:rPr lang="en-US" sz="3200" dirty="0"/>
              <a:t>: In patients with localized prostate cancer who are candidates for EBRT, </a:t>
            </a:r>
            <a:r>
              <a:rPr lang="en-US" sz="3200" u="sng" dirty="0"/>
              <a:t>how do ultrahypofractionated EBRT regimens used in clinical trials compare </a:t>
            </a:r>
            <a:r>
              <a:rPr lang="en-US" sz="3200" dirty="0"/>
              <a:t>in terms of prostate cancer control, toxicity, and quality of life?</a:t>
            </a:r>
          </a:p>
        </p:txBody>
      </p:sp>
    </p:spTree>
    <p:extLst>
      <p:ext uri="{BB962C8B-B14F-4D97-AF65-F5344CB8AC3E}">
        <p14:creationId xmlns:p14="http://schemas.microsoft.com/office/powerpoint/2010/main" val="119032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KQ4 Recommendations</a:t>
            </a:r>
          </a:p>
        </p:txBody>
      </p:sp>
      <p:sp>
        <p:nvSpPr>
          <p:cNvPr id="23" name="Content Placeholder 3">
            <a:extLst>
              <a:ext uri="{FF2B5EF4-FFF2-40B4-BE49-F238E27FC236}">
                <a16:creationId xmlns:a16="http://schemas.microsoft.com/office/drawing/2014/main" id="{1D2A494A-E600-4D94-A073-FD11A0B9F49E}"/>
              </a:ext>
            </a:extLst>
          </p:cNvPr>
          <p:cNvSpPr>
            <a:spLocks noGrp="1"/>
          </p:cNvSpPr>
          <p:nvPr>
            <p:ph idx="1"/>
          </p:nvPr>
        </p:nvSpPr>
        <p:spPr>
          <a:xfrm>
            <a:off x="319521" y="1752600"/>
            <a:ext cx="4862080" cy="3537771"/>
          </a:xfrm>
        </p:spPr>
        <p:txBody>
          <a:bodyPr>
            <a:noAutofit/>
          </a:bodyPr>
          <a:lstStyle/>
          <a:p>
            <a:r>
              <a:rPr lang="en-US" sz="1800" b="1" dirty="0"/>
              <a:t>KQ4A</a:t>
            </a:r>
            <a:r>
              <a:rPr lang="en-US" sz="1800" dirty="0"/>
              <a:t>: </a:t>
            </a:r>
            <a:r>
              <a:rPr lang="en-US" sz="1800" b="1" dirty="0"/>
              <a:t>Ultrahypofractionated prostate EBRT of 3500 to 3625 cGy in 5 fractions of 700 to 725 cGy </a:t>
            </a:r>
            <a:r>
              <a:rPr lang="en-US" sz="1800" dirty="0"/>
              <a:t>to the planning target volume may be offered to </a:t>
            </a:r>
            <a:r>
              <a:rPr lang="en-US" sz="1800" b="1" dirty="0"/>
              <a:t>low- and intermediate-risk patients</a:t>
            </a:r>
            <a:r>
              <a:rPr lang="en-US" sz="1800" dirty="0"/>
              <a:t> with prostate sizes less than 100 cm3. The key dose constraints in KQ5B should be followed.</a:t>
            </a:r>
          </a:p>
          <a:p>
            <a:endParaRPr lang="en-US" sz="1800" b="1" i="1" u="sng" dirty="0"/>
          </a:p>
          <a:p>
            <a:r>
              <a:rPr lang="en-US" sz="1800" b="1" dirty="0"/>
              <a:t>KQ4B</a:t>
            </a:r>
            <a:r>
              <a:rPr lang="en-US" sz="1800" dirty="0"/>
              <a:t>: </a:t>
            </a:r>
            <a:r>
              <a:rPr lang="en-US" sz="1800" b="1" dirty="0"/>
              <a:t>Five-fraction prostate ultrahypofractionation at doses above 3625 cGy to the planning target volume is not suggested outside the setting of a clinical trial or multi-institutional registry </a:t>
            </a:r>
            <a:r>
              <a:rPr lang="en-US" sz="1800" dirty="0"/>
              <a:t>due to risk of late toxicity.</a:t>
            </a:r>
          </a:p>
        </p:txBody>
      </p:sp>
      <p:grpSp>
        <p:nvGrpSpPr>
          <p:cNvPr id="24" name="Group 23">
            <a:extLst>
              <a:ext uri="{FF2B5EF4-FFF2-40B4-BE49-F238E27FC236}">
                <a16:creationId xmlns:a16="http://schemas.microsoft.com/office/drawing/2014/main" id="{8C159CA9-A52A-421D-A4F6-2765559409BD}"/>
              </a:ext>
            </a:extLst>
          </p:cNvPr>
          <p:cNvGrpSpPr/>
          <p:nvPr/>
        </p:nvGrpSpPr>
        <p:grpSpPr>
          <a:xfrm>
            <a:off x="5272643" y="2000572"/>
            <a:ext cx="3551835" cy="1322905"/>
            <a:chOff x="3200402" y="3742175"/>
            <a:chExt cx="4998521" cy="1891794"/>
          </a:xfrm>
        </p:grpSpPr>
        <p:grpSp>
          <p:nvGrpSpPr>
            <p:cNvPr id="25" name="Group 24">
              <a:extLst>
                <a:ext uri="{FF2B5EF4-FFF2-40B4-BE49-F238E27FC236}">
                  <a16:creationId xmlns:a16="http://schemas.microsoft.com/office/drawing/2014/main" id="{94C027C4-C860-4F62-9C77-9427591E195C}"/>
                </a:ext>
              </a:extLst>
            </p:cNvPr>
            <p:cNvGrpSpPr/>
            <p:nvPr/>
          </p:nvGrpSpPr>
          <p:grpSpPr>
            <a:xfrm>
              <a:off x="3200402" y="3742175"/>
              <a:ext cx="1457698" cy="1891794"/>
              <a:chOff x="3200402" y="3777688"/>
              <a:chExt cx="1457698" cy="1891794"/>
            </a:xfrm>
          </p:grpSpPr>
          <p:sp>
            <p:nvSpPr>
              <p:cNvPr id="47" name="Rectangle 46">
                <a:extLst>
                  <a:ext uri="{FF2B5EF4-FFF2-40B4-BE49-F238E27FC236}">
                    <a16:creationId xmlns:a16="http://schemas.microsoft.com/office/drawing/2014/main" id="{14722AF8-954B-480B-A388-073C7489BDF9}"/>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8" name="Straight Connector 47">
                <a:extLst>
                  <a:ext uri="{FF2B5EF4-FFF2-40B4-BE49-F238E27FC236}">
                    <a16:creationId xmlns:a16="http://schemas.microsoft.com/office/drawing/2014/main" id="{FD1147D0-7AB6-4A36-BA1E-F8A18BB99C4F}"/>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3AFBBB6D-4763-471A-9922-763D4FBA1274}"/>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50" name="TextBox 49">
                <a:extLst>
                  <a:ext uri="{FF2B5EF4-FFF2-40B4-BE49-F238E27FC236}">
                    <a16:creationId xmlns:a16="http://schemas.microsoft.com/office/drawing/2014/main" id="{E6A2EC7E-D055-49B4-B915-EC4FDBA1027E}"/>
                  </a:ext>
                </a:extLst>
              </p:cNvPr>
              <p:cNvSpPr txBox="1"/>
              <p:nvPr/>
            </p:nvSpPr>
            <p:spPr>
              <a:xfrm>
                <a:off x="3200402" y="4368343"/>
                <a:ext cx="1457698" cy="775728"/>
              </a:xfrm>
              <a:prstGeom prst="rect">
                <a:avLst/>
              </a:prstGeom>
              <a:noFill/>
            </p:spPr>
            <p:txBody>
              <a:bodyPr wrap="square" lIns="34290" rIns="34290" rtlCol="0">
                <a:spAutoFit/>
              </a:bodyPr>
              <a:lstStyle/>
              <a:p>
                <a:pPr algn="ctr"/>
                <a:endParaRPr lang="en-US" sz="1350" dirty="0"/>
              </a:p>
              <a:p>
                <a:pPr algn="ctr"/>
                <a:r>
                  <a:rPr lang="en-US" sz="1575" dirty="0"/>
                  <a:t>Conditional</a:t>
                </a:r>
              </a:p>
            </p:txBody>
          </p:sp>
        </p:grpSp>
        <p:grpSp>
          <p:nvGrpSpPr>
            <p:cNvPr id="27" name="Group 26">
              <a:extLst>
                <a:ext uri="{FF2B5EF4-FFF2-40B4-BE49-F238E27FC236}">
                  <a16:creationId xmlns:a16="http://schemas.microsoft.com/office/drawing/2014/main" id="{E2627199-5D96-4F40-90FD-ED2B55357A40}"/>
                </a:ext>
              </a:extLst>
            </p:cNvPr>
            <p:cNvGrpSpPr/>
            <p:nvPr/>
          </p:nvGrpSpPr>
          <p:grpSpPr>
            <a:xfrm>
              <a:off x="4970814" y="3742175"/>
              <a:ext cx="1457698" cy="1891794"/>
              <a:chOff x="4970813" y="3777688"/>
              <a:chExt cx="1457698" cy="1891794"/>
            </a:xfrm>
          </p:grpSpPr>
          <p:sp>
            <p:nvSpPr>
              <p:cNvPr id="34" name="Rectangle 33">
                <a:extLst>
                  <a:ext uri="{FF2B5EF4-FFF2-40B4-BE49-F238E27FC236}">
                    <a16:creationId xmlns:a16="http://schemas.microsoft.com/office/drawing/2014/main" id="{218822AE-3A97-400B-9F45-63433079D881}"/>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5" name="Straight Connector 34">
                <a:extLst>
                  <a:ext uri="{FF2B5EF4-FFF2-40B4-BE49-F238E27FC236}">
                    <a16:creationId xmlns:a16="http://schemas.microsoft.com/office/drawing/2014/main" id="{2C161E38-0588-44FB-9F04-AF99A40F6FD4}"/>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95493716-2E0B-4296-8112-8E5F05D247DD}"/>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Moderate</a:t>
                </a:r>
              </a:p>
            </p:txBody>
          </p:sp>
          <p:sp>
            <p:nvSpPr>
              <p:cNvPr id="40" name="TextBox 39">
                <a:extLst>
                  <a:ext uri="{FF2B5EF4-FFF2-40B4-BE49-F238E27FC236}">
                    <a16:creationId xmlns:a16="http://schemas.microsoft.com/office/drawing/2014/main" id="{04B684FF-82DB-4E06-9C44-2BA1A685AF9B}"/>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28" name="Group 27">
              <a:extLst>
                <a:ext uri="{FF2B5EF4-FFF2-40B4-BE49-F238E27FC236}">
                  <a16:creationId xmlns:a16="http://schemas.microsoft.com/office/drawing/2014/main" id="{5C7C5A28-473D-4637-9C74-A3CF774C7ABC}"/>
                </a:ext>
              </a:extLst>
            </p:cNvPr>
            <p:cNvGrpSpPr/>
            <p:nvPr/>
          </p:nvGrpSpPr>
          <p:grpSpPr>
            <a:xfrm>
              <a:off x="6741225" y="3742175"/>
              <a:ext cx="1457698" cy="1891794"/>
              <a:chOff x="6741225" y="3742175"/>
              <a:chExt cx="1457698" cy="1891794"/>
            </a:xfrm>
          </p:grpSpPr>
          <p:sp>
            <p:nvSpPr>
              <p:cNvPr id="29" name="Rectangle 28">
                <a:extLst>
                  <a:ext uri="{FF2B5EF4-FFF2-40B4-BE49-F238E27FC236}">
                    <a16:creationId xmlns:a16="http://schemas.microsoft.com/office/drawing/2014/main" id="{A542EEC9-8075-44E7-B25B-FB09D630B0C7}"/>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0" name="Straight Connector 29">
                <a:extLst>
                  <a:ext uri="{FF2B5EF4-FFF2-40B4-BE49-F238E27FC236}">
                    <a16:creationId xmlns:a16="http://schemas.microsoft.com/office/drawing/2014/main" id="{5BCEC519-2854-49FF-91EF-7979F26A0C59}"/>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75A41D5-196E-4F1F-9943-F4D0FC1FC145}"/>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88%</a:t>
                </a:r>
              </a:p>
            </p:txBody>
          </p:sp>
          <p:sp>
            <p:nvSpPr>
              <p:cNvPr id="32" name="TextBox 31">
                <a:extLst>
                  <a:ext uri="{FF2B5EF4-FFF2-40B4-BE49-F238E27FC236}">
                    <a16:creationId xmlns:a16="http://schemas.microsoft.com/office/drawing/2014/main" id="{77B16836-3207-49E3-B63E-2A9B2AA03776}"/>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grpSp>
        <p:nvGrpSpPr>
          <p:cNvPr id="51" name="Group 50">
            <a:extLst>
              <a:ext uri="{FF2B5EF4-FFF2-40B4-BE49-F238E27FC236}">
                <a16:creationId xmlns:a16="http://schemas.microsoft.com/office/drawing/2014/main" id="{82BD7FA7-EC6A-4986-BCE0-CC41D2723848}"/>
              </a:ext>
            </a:extLst>
          </p:cNvPr>
          <p:cNvGrpSpPr/>
          <p:nvPr/>
        </p:nvGrpSpPr>
        <p:grpSpPr>
          <a:xfrm>
            <a:off x="5272643" y="3918977"/>
            <a:ext cx="3551835" cy="1322905"/>
            <a:chOff x="3200402" y="3742175"/>
            <a:chExt cx="4998521" cy="1891794"/>
          </a:xfrm>
        </p:grpSpPr>
        <p:grpSp>
          <p:nvGrpSpPr>
            <p:cNvPr id="52" name="Group 51">
              <a:extLst>
                <a:ext uri="{FF2B5EF4-FFF2-40B4-BE49-F238E27FC236}">
                  <a16:creationId xmlns:a16="http://schemas.microsoft.com/office/drawing/2014/main" id="{4B3FC928-439C-4C62-B136-65AE68A64BBF}"/>
                </a:ext>
              </a:extLst>
            </p:cNvPr>
            <p:cNvGrpSpPr/>
            <p:nvPr/>
          </p:nvGrpSpPr>
          <p:grpSpPr>
            <a:xfrm>
              <a:off x="3200402" y="3742175"/>
              <a:ext cx="1457698" cy="1891794"/>
              <a:chOff x="3200402" y="3777688"/>
              <a:chExt cx="1457698" cy="1891794"/>
            </a:xfrm>
          </p:grpSpPr>
          <p:sp>
            <p:nvSpPr>
              <p:cNvPr id="63" name="Rectangle 62">
                <a:extLst>
                  <a:ext uri="{FF2B5EF4-FFF2-40B4-BE49-F238E27FC236}">
                    <a16:creationId xmlns:a16="http://schemas.microsoft.com/office/drawing/2014/main" id="{57388A74-25C7-43DF-A25F-5D36AB11E614}"/>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4" name="Straight Connector 63">
                <a:extLst>
                  <a:ext uri="{FF2B5EF4-FFF2-40B4-BE49-F238E27FC236}">
                    <a16:creationId xmlns:a16="http://schemas.microsoft.com/office/drawing/2014/main" id="{C82D6707-A428-413F-845E-7C925F22DE9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1E73DB7D-BA2D-4E6F-B5D4-1565C5192AE8}"/>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66" name="TextBox 65">
                <a:extLst>
                  <a:ext uri="{FF2B5EF4-FFF2-40B4-BE49-F238E27FC236}">
                    <a16:creationId xmlns:a16="http://schemas.microsoft.com/office/drawing/2014/main" id="{C8AFF041-AF15-4593-A707-92A23530F28A}"/>
                  </a:ext>
                </a:extLst>
              </p:cNvPr>
              <p:cNvSpPr txBox="1"/>
              <p:nvPr/>
            </p:nvSpPr>
            <p:spPr>
              <a:xfrm>
                <a:off x="3200402" y="4368343"/>
                <a:ext cx="1457698" cy="775728"/>
              </a:xfrm>
              <a:prstGeom prst="rect">
                <a:avLst/>
              </a:prstGeom>
              <a:noFill/>
            </p:spPr>
            <p:txBody>
              <a:bodyPr wrap="square" lIns="34290" rIns="34290" rtlCol="0">
                <a:spAutoFit/>
              </a:bodyPr>
              <a:lstStyle/>
              <a:p>
                <a:pPr algn="ctr"/>
                <a:endParaRPr lang="en-US" sz="1350" dirty="0"/>
              </a:p>
              <a:p>
                <a:pPr algn="ctr"/>
                <a:r>
                  <a:rPr lang="en-US" sz="1575" dirty="0"/>
                  <a:t>Conditional</a:t>
                </a:r>
              </a:p>
            </p:txBody>
          </p:sp>
        </p:grpSp>
        <p:grpSp>
          <p:nvGrpSpPr>
            <p:cNvPr id="53" name="Group 52">
              <a:extLst>
                <a:ext uri="{FF2B5EF4-FFF2-40B4-BE49-F238E27FC236}">
                  <a16:creationId xmlns:a16="http://schemas.microsoft.com/office/drawing/2014/main" id="{416873E2-41EF-47EF-B2D5-BB1FAFF87121}"/>
                </a:ext>
              </a:extLst>
            </p:cNvPr>
            <p:cNvGrpSpPr/>
            <p:nvPr/>
          </p:nvGrpSpPr>
          <p:grpSpPr>
            <a:xfrm>
              <a:off x="4970814" y="3742175"/>
              <a:ext cx="1457698" cy="1891794"/>
              <a:chOff x="4970813" y="3777688"/>
              <a:chExt cx="1457698" cy="1891794"/>
            </a:xfrm>
          </p:grpSpPr>
          <p:sp>
            <p:nvSpPr>
              <p:cNvPr id="59" name="Rectangle 58">
                <a:extLst>
                  <a:ext uri="{FF2B5EF4-FFF2-40B4-BE49-F238E27FC236}">
                    <a16:creationId xmlns:a16="http://schemas.microsoft.com/office/drawing/2014/main" id="{7B9C5121-BE3C-405B-A7D8-35ED1D5644F7}"/>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Connector 59">
                <a:extLst>
                  <a:ext uri="{FF2B5EF4-FFF2-40B4-BE49-F238E27FC236}">
                    <a16:creationId xmlns:a16="http://schemas.microsoft.com/office/drawing/2014/main" id="{385BAE30-C38C-4970-BCBD-966B0A0CC0EE}"/>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E41C6CD6-729C-4280-9F80-772394D24E99}"/>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Moderate</a:t>
                </a:r>
              </a:p>
            </p:txBody>
          </p:sp>
          <p:sp>
            <p:nvSpPr>
              <p:cNvPr id="62" name="TextBox 61">
                <a:extLst>
                  <a:ext uri="{FF2B5EF4-FFF2-40B4-BE49-F238E27FC236}">
                    <a16:creationId xmlns:a16="http://schemas.microsoft.com/office/drawing/2014/main" id="{9C8A926E-5177-4079-8B4B-DCB8E466FF39}"/>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54" name="Group 53">
              <a:extLst>
                <a:ext uri="{FF2B5EF4-FFF2-40B4-BE49-F238E27FC236}">
                  <a16:creationId xmlns:a16="http://schemas.microsoft.com/office/drawing/2014/main" id="{75156BC3-4364-424C-AC1D-9F63E2A2D331}"/>
                </a:ext>
              </a:extLst>
            </p:cNvPr>
            <p:cNvGrpSpPr/>
            <p:nvPr/>
          </p:nvGrpSpPr>
          <p:grpSpPr>
            <a:xfrm>
              <a:off x="6741225" y="3742175"/>
              <a:ext cx="1457698" cy="1891794"/>
              <a:chOff x="6741225" y="3742175"/>
              <a:chExt cx="1457698" cy="1891794"/>
            </a:xfrm>
          </p:grpSpPr>
          <p:sp>
            <p:nvSpPr>
              <p:cNvPr id="55" name="Rectangle 54">
                <a:extLst>
                  <a:ext uri="{FF2B5EF4-FFF2-40B4-BE49-F238E27FC236}">
                    <a16:creationId xmlns:a16="http://schemas.microsoft.com/office/drawing/2014/main" id="{EACDE5A8-321F-4C88-AD69-01E000C03DED}"/>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6" name="Straight Connector 55">
                <a:extLst>
                  <a:ext uri="{FF2B5EF4-FFF2-40B4-BE49-F238E27FC236}">
                    <a16:creationId xmlns:a16="http://schemas.microsoft.com/office/drawing/2014/main" id="{C01A66F3-8C27-429B-9A79-0528989EDDEE}"/>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B973D22E-5DE4-4F82-93BA-C5089C3D4C8B}"/>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58" name="TextBox 57">
                <a:extLst>
                  <a:ext uri="{FF2B5EF4-FFF2-40B4-BE49-F238E27FC236}">
                    <a16:creationId xmlns:a16="http://schemas.microsoft.com/office/drawing/2014/main" id="{D8CB3401-949D-4508-9DAB-4A8FDF28AD2C}"/>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3916847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KQ4 Recommendations</a:t>
            </a:r>
          </a:p>
        </p:txBody>
      </p:sp>
      <p:sp>
        <p:nvSpPr>
          <p:cNvPr id="4" name="Content Placeholder 3">
            <a:extLst>
              <a:ext uri="{FF2B5EF4-FFF2-40B4-BE49-F238E27FC236}">
                <a16:creationId xmlns:a16="http://schemas.microsoft.com/office/drawing/2014/main" id="{7E346A1F-064D-4208-9140-C778F06DDB59}"/>
              </a:ext>
            </a:extLst>
          </p:cNvPr>
          <p:cNvSpPr>
            <a:spLocks noGrp="1"/>
          </p:cNvSpPr>
          <p:nvPr>
            <p:ph idx="1"/>
          </p:nvPr>
        </p:nvSpPr>
        <p:spPr>
          <a:xfrm>
            <a:off x="628650" y="2098789"/>
            <a:ext cx="7886700" cy="1730150"/>
          </a:xfrm>
        </p:spPr>
        <p:txBody>
          <a:bodyPr>
            <a:normAutofit/>
          </a:bodyPr>
          <a:lstStyle/>
          <a:p>
            <a:r>
              <a:rPr lang="en-US" sz="2000" b="1" dirty="0"/>
              <a:t>KQ4C</a:t>
            </a:r>
            <a:r>
              <a:rPr lang="en-US" sz="2000" dirty="0"/>
              <a:t>: Five-fraction prostate ultrahypofractionation </a:t>
            </a:r>
            <a:r>
              <a:rPr lang="en-US" sz="2000" b="1" dirty="0"/>
              <a:t>using consecutive daily treatments is not suggested</a:t>
            </a:r>
            <a:r>
              <a:rPr lang="en-US" sz="2000" dirty="0"/>
              <a:t> due to potential increased risk of late urinary and rectal toxicity. </a:t>
            </a:r>
          </a:p>
        </p:txBody>
      </p:sp>
      <p:grpSp>
        <p:nvGrpSpPr>
          <p:cNvPr id="5" name="Group 4">
            <a:extLst>
              <a:ext uri="{FF2B5EF4-FFF2-40B4-BE49-F238E27FC236}">
                <a16:creationId xmlns:a16="http://schemas.microsoft.com/office/drawing/2014/main" id="{58F3CD15-0F8D-4574-80A3-940215530F40}"/>
              </a:ext>
            </a:extLst>
          </p:cNvPr>
          <p:cNvGrpSpPr/>
          <p:nvPr/>
        </p:nvGrpSpPr>
        <p:grpSpPr>
          <a:xfrm>
            <a:off x="2697555" y="3260579"/>
            <a:ext cx="3748891" cy="1418846"/>
            <a:chOff x="3200402" y="3742175"/>
            <a:chExt cx="4998521" cy="1891794"/>
          </a:xfrm>
        </p:grpSpPr>
        <p:grpSp>
          <p:nvGrpSpPr>
            <p:cNvPr id="6" name="Group 5">
              <a:extLst>
                <a:ext uri="{FF2B5EF4-FFF2-40B4-BE49-F238E27FC236}">
                  <a16:creationId xmlns:a16="http://schemas.microsoft.com/office/drawing/2014/main" id="{C30CD192-F701-49B4-A3AE-2300BC86F249}"/>
                </a:ext>
              </a:extLst>
            </p:cNvPr>
            <p:cNvGrpSpPr/>
            <p:nvPr/>
          </p:nvGrpSpPr>
          <p:grpSpPr>
            <a:xfrm>
              <a:off x="3200402" y="3742175"/>
              <a:ext cx="1457698" cy="1891794"/>
              <a:chOff x="3200402" y="3777688"/>
              <a:chExt cx="1457698" cy="1891794"/>
            </a:xfrm>
          </p:grpSpPr>
          <p:sp>
            <p:nvSpPr>
              <p:cNvPr id="17" name="Rectangle 16">
                <a:extLst>
                  <a:ext uri="{FF2B5EF4-FFF2-40B4-BE49-F238E27FC236}">
                    <a16:creationId xmlns:a16="http://schemas.microsoft.com/office/drawing/2014/main" id="{6F45009D-54C0-413E-80DD-B9E59C8C14D8}"/>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8" name="Straight Connector 17">
                <a:extLst>
                  <a:ext uri="{FF2B5EF4-FFF2-40B4-BE49-F238E27FC236}">
                    <a16:creationId xmlns:a16="http://schemas.microsoft.com/office/drawing/2014/main" id="{321C495E-5F98-49C9-8BEF-589D412C450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CE52224-09FD-4FEF-A15B-C9446F554C1F}"/>
                  </a:ext>
                </a:extLst>
              </p:cNvPr>
              <p:cNvSpPr txBox="1"/>
              <p:nvPr/>
            </p:nvSpPr>
            <p:spPr>
              <a:xfrm>
                <a:off x="3200402" y="3777688"/>
                <a:ext cx="1457698" cy="615553"/>
              </a:xfrm>
              <a:prstGeom prst="rect">
                <a:avLst/>
              </a:prstGeom>
              <a:noFill/>
            </p:spPr>
            <p:txBody>
              <a:bodyPr wrap="square" lIns="34290" tIns="68580" rIns="34290" bIns="68580" rtlCol="0">
                <a:spAutoFit/>
              </a:bodyPr>
              <a:lstStyle/>
              <a:p>
                <a:pPr algn="ctr"/>
                <a:r>
                  <a:rPr lang="en-US" sz="1050" dirty="0"/>
                  <a:t>Recommendation strength</a:t>
                </a:r>
              </a:p>
            </p:txBody>
          </p:sp>
          <p:sp>
            <p:nvSpPr>
              <p:cNvPr id="20" name="TextBox 19">
                <a:extLst>
                  <a:ext uri="{FF2B5EF4-FFF2-40B4-BE49-F238E27FC236}">
                    <a16:creationId xmlns:a16="http://schemas.microsoft.com/office/drawing/2014/main" id="{5E3C08C2-1E33-425F-A323-B963120BB0CE}"/>
                  </a:ext>
                </a:extLst>
              </p:cNvPr>
              <p:cNvSpPr txBox="1"/>
              <p:nvPr/>
            </p:nvSpPr>
            <p:spPr>
              <a:xfrm>
                <a:off x="3200402" y="4368342"/>
                <a:ext cx="1457698" cy="692497"/>
              </a:xfrm>
              <a:prstGeom prst="rect">
                <a:avLst/>
              </a:prstGeom>
              <a:noFill/>
            </p:spPr>
            <p:txBody>
              <a:bodyPr wrap="square" lIns="34290" tIns="34290" rIns="34290" bIns="34290" rtlCol="0">
                <a:spAutoFit/>
              </a:bodyPr>
              <a:lstStyle/>
              <a:p>
                <a:pPr algn="ctr"/>
                <a:endParaRPr lang="en-US" sz="1350" dirty="0"/>
              </a:p>
              <a:p>
                <a:pPr algn="ctr"/>
                <a:r>
                  <a:rPr lang="en-US" sz="1575" dirty="0"/>
                  <a:t>Conditional</a:t>
                </a:r>
              </a:p>
            </p:txBody>
          </p:sp>
        </p:grpSp>
        <p:grpSp>
          <p:nvGrpSpPr>
            <p:cNvPr id="7" name="Group 6">
              <a:extLst>
                <a:ext uri="{FF2B5EF4-FFF2-40B4-BE49-F238E27FC236}">
                  <a16:creationId xmlns:a16="http://schemas.microsoft.com/office/drawing/2014/main" id="{E5C3E7A0-6BC8-44B9-A67A-CD8B02C3F748}"/>
                </a:ext>
              </a:extLst>
            </p:cNvPr>
            <p:cNvGrpSpPr/>
            <p:nvPr/>
          </p:nvGrpSpPr>
          <p:grpSpPr>
            <a:xfrm>
              <a:off x="4970814" y="3742175"/>
              <a:ext cx="1457698" cy="1891794"/>
              <a:chOff x="4970813" y="3777688"/>
              <a:chExt cx="1457698" cy="1891794"/>
            </a:xfrm>
          </p:grpSpPr>
          <p:sp>
            <p:nvSpPr>
              <p:cNvPr id="14" name="Rectangle 13">
                <a:extLst>
                  <a:ext uri="{FF2B5EF4-FFF2-40B4-BE49-F238E27FC236}">
                    <a16:creationId xmlns:a16="http://schemas.microsoft.com/office/drawing/2014/main" id="{B5C42A3D-8EFC-4B0D-B789-D5A0FD67B399}"/>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3" name="Straight Connector 12">
                <a:extLst>
                  <a:ext uri="{FF2B5EF4-FFF2-40B4-BE49-F238E27FC236}">
                    <a16:creationId xmlns:a16="http://schemas.microsoft.com/office/drawing/2014/main" id="{F633AE0B-4989-4F6C-9BFE-3D25C2EBF952}"/>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0ADED3C-BC00-461D-8B13-D4FCA028A531}"/>
                  </a:ext>
                </a:extLst>
              </p:cNvPr>
              <p:cNvSpPr txBox="1"/>
              <p:nvPr/>
            </p:nvSpPr>
            <p:spPr>
              <a:xfrm>
                <a:off x="4970813" y="4368342"/>
                <a:ext cx="1457698" cy="769441"/>
              </a:xfrm>
              <a:prstGeom prst="rect">
                <a:avLst/>
              </a:prstGeom>
              <a:noFill/>
            </p:spPr>
            <p:txBody>
              <a:bodyPr wrap="square" lIns="34290" rIns="34290" rtlCol="0">
                <a:spAutoFit/>
              </a:bodyPr>
              <a:lstStyle/>
              <a:p>
                <a:pPr algn="ctr"/>
                <a:endParaRPr lang="en-US" sz="1350" dirty="0"/>
              </a:p>
              <a:p>
                <a:pPr algn="ctr"/>
                <a:r>
                  <a:rPr lang="en-US" dirty="0"/>
                  <a:t>Very Low</a:t>
                </a:r>
              </a:p>
            </p:txBody>
          </p:sp>
          <p:sp>
            <p:nvSpPr>
              <p:cNvPr id="16" name="TextBox 15">
                <a:extLst>
                  <a:ext uri="{FF2B5EF4-FFF2-40B4-BE49-F238E27FC236}">
                    <a16:creationId xmlns:a16="http://schemas.microsoft.com/office/drawing/2014/main" id="{65EF3181-B77D-4EFE-9268-B5CFCDA308BF}"/>
                  </a:ext>
                </a:extLst>
              </p:cNvPr>
              <p:cNvSpPr txBox="1"/>
              <p:nvPr/>
            </p:nvSpPr>
            <p:spPr>
              <a:xfrm>
                <a:off x="4970813" y="3777688"/>
                <a:ext cx="1457698" cy="615553"/>
              </a:xfrm>
              <a:prstGeom prst="rect">
                <a:avLst/>
              </a:prstGeom>
              <a:noFill/>
            </p:spPr>
            <p:txBody>
              <a:bodyPr wrap="square" rtlCol="0">
                <a:spAutoFit/>
              </a:bodyPr>
              <a:lstStyle/>
              <a:p>
                <a:pPr algn="ctr"/>
                <a:r>
                  <a:rPr lang="en-US" sz="1200" dirty="0"/>
                  <a:t>Quality of evidence</a:t>
                </a:r>
              </a:p>
            </p:txBody>
          </p:sp>
        </p:grpSp>
        <p:grpSp>
          <p:nvGrpSpPr>
            <p:cNvPr id="8" name="Group 7">
              <a:extLst>
                <a:ext uri="{FF2B5EF4-FFF2-40B4-BE49-F238E27FC236}">
                  <a16:creationId xmlns:a16="http://schemas.microsoft.com/office/drawing/2014/main" id="{2F24B1C7-AB0A-4F88-9D3A-B34F28B7E79D}"/>
                </a:ext>
              </a:extLst>
            </p:cNvPr>
            <p:cNvGrpSpPr/>
            <p:nvPr/>
          </p:nvGrpSpPr>
          <p:grpSpPr>
            <a:xfrm>
              <a:off x="6741225" y="3742175"/>
              <a:ext cx="1457698" cy="1891794"/>
              <a:chOff x="6741225" y="3742175"/>
              <a:chExt cx="1457698" cy="1891794"/>
            </a:xfrm>
          </p:grpSpPr>
          <p:sp>
            <p:nvSpPr>
              <p:cNvPr id="9" name="Rectangle 8">
                <a:extLst>
                  <a:ext uri="{FF2B5EF4-FFF2-40B4-BE49-F238E27FC236}">
                    <a16:creationId xmlns:a16="http://schemas.microsoft.com/office/drawing/2014/main" id="{82028CBD-1DC1-4B5F-8C57-9AD7C44134BA}"/>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0" name="Straight Connector 9">
                <a:extLst>
                  <a:ext uri="{FF2B5EF4-FFF2-40B4-BE49-F238E27FC236}">
                    <a16:creationId xmlns:a16="http://schemas.microsoft.com/office/drawing/2014/main" id="{5924A447-5051-4470-98FB-EF265437E07A}"/>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F52688-4788-456F-9AA7-E952D821FA61}"/>
                  </a:ext>
                </a:extLst>
              </p:cNvPr>
              <p:cNvSpPr txBox="1"/>
              <p:nvPr/>
            </p:nvSpPr>
            <p:spPr>
              <a:xfrm>
                <a:off x="6741225" y="4368343"/>
                <a:ext cx="1457698" cy="769441"/>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12" name="TextBox 11">
                <a:extLst>
                  <a:ext uri="{FF2B5EF4-FFF2-40B4-BE49-F238E27FC236}">
                    <a16:creationId xmlns:a16="http://schemas.microsoft.com/office/drawing/2014/main" id="{9F21355E-A825-4F1D-97DC-33D3B0BF264F}"/>
                  </a:ext>
                </a:extLst>
              </p:cNvPr>
              <p:cNvSpPr txBox="1"/>
              <p:nvPr/>
            </p:nvSpPr>
            <p:spPr>
              <a:xfrm>
                <a:off x="6741225" y="3742175"/>
                <a:ext cx="1457698" cy="369332"/>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3018428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164C23-F176-4DFC-97C6-FA123334443C}"/>
              </a:ext>
            </a:extLst>
          </p:cNvPr>
          <p:cNvSpPr>
            <a:spLocks noGrp="1"/>
          </p:cNvSpPr>
          <p:nvPr>
            <p:ph type="title"/>
          </p:nvPr>
        </p:nvSpPr>
        <p:spPr>
          <a:xfrm>
            <a:off x="626424" y="1702254"/>
            <a:ext cx="7886700" cy="1479591"/>
          </a:xfrm>
        </p:spPr>
        <p:txBody>
          <a:bodyPr anchor="t" anchorCtr="0">
            <a:noAutofit/>
          </a:bodyPr>
          <a:lstStyle/>
          <a:p>
            <a:pPr algn="l">
              <a:spcBef>
                <a:spcPts val="0"/>
              </a:spcBef>
            </a:pPr>
            <a:r>
              <a:rPr lang="en-US" sz="3200" b="1" u="sng" dirty="0"/>
              <a:t>Key Question 5</a:t>
            </a:r>
            <a:r>
              <a:rPr lang="en-US" sz="3200" dirty="0"/>
              <a:t>: In patients with localized prostate cancer who are receiving moderately hypofractionated or ultrahypofractionated EBRT, </a:t>
            </a:r>
            <a:r>
              <a:rPr lang="en-US" sz="3200" u="sng" dirty="0"/>
              <a:t>how do normal tissue constraints used in clinical trials compare </a:t>
            </a:r>
            <a:r>
              <a:rPr lang="en-US" sz="3200" dirty="0"/>
              <a:t>in terms of toxicity and quality of life?</a:t>
            </a:r>
          </a:p>
        </p:txBody>
      </p:sp>
    </p:spTree>
    <p:extLst>
      <p:ext uri="{BB962C8B-B14F-4D97-AF65-F5344CB8AC3E}">
        <p14:creationId xmlns:p14="http://schemas.microsoft.com/office/powerpoint/2010/main" val="380648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KQ5 Recommendations</a:t>
            </a:r>
          </a:p>
        </p:txBody>
      </p:sp>
      <p:sp>
        <p:nvSpPr>
          <p:cNvPr id="23" name="Content Placeholder 3">
            <a:extLst>
              <a:ext uri="{FF2B5EF4-FFF2-40B4-BE49-F238E27FC236}">
                <a16:creationId xmlns:a16="http://schemas.microsoft.com/office/drawing/2014/main" id="{1D2A494A-E600-4D94-A073-FD11A0B9F49E}"/>
              </a:ext>
            </a:extLst>
          </p:cNvPr>
          <p:cNvSpPr>
            <a:spLocks noGrp="1"/>
          </p:cNvSpPr>
          <p:nvPr>
            <p:ph idx="1"/>
          </p:nvPr>
        </p:nvSpPr>
        <p:spPr>
          <a:xfrm>
            <a:off x="319520" y="1660114"/>
            <a:ext cx="4845132" cy="3537771"/>
          </a:xfrm>
        </p:spPr>
        <p:txBody>
          <a:bodyPr>
            <a:noAutofit/>
          </a:bodyPr>
          <a:lstStyle/>
          <a:p>
            <a:r>
              <a:rPr lang="en-US" sz="1800" b="1" dirty="0"/>
              <a:t>KQ5A</a:t>
            </a:r>
            <a:r>
              <a:rPr lang="en-US" sz="1800" dirty="0"/>
              <a:t>: </a:t>
            </a:r>
            <a:r>
              <a:rPr lang="en-US" sz="1800" b="1" dirty="0">
                <a:solidFill>
                  <a:srgbClr val="000000"/>
                </a:solidFill>
              </a:rPr>
              <a:t>At least two dose-volume constraint points for rectum and bladder should be used </a:t>
            </a:r>
            <a:r>
              <a:rPr lang="en-US" sz="1800" dirty="0"/>
              <a:t>for moderately or ultrahypofractionated EBRT: </a:t>
            </a:r>
            <a:r>
              <a:rPr lang="en-US" sz="1800" b="1" dirty="0"/>
              <a:t>one at the high dose end</a:t>
            </a:r>
            <a:r>
              <a:rPr lang="en-US" sz="1800" dirty="0"/>
              <a:t> (near the total dose prescribed) and </a:t>
            </a:r>
            <a:r>
              <a:rPr lang="en-US" sz="1800" b="1" dirty="0"/>
              <a:t>one in the mid dose range </a:t>
            </a:r>
            <a:r>
              <a:rPr lang="en-US" sz="1800" dirty="0"/>
              <a:t>(near the midpoint of the total dose).</a:t>
            </a:r>
          </a:p>
          <a:p>
            <a:endParaRPr lang="en-US" sz="1800" b="1" i="1" u="sng" dirty="0"/>
          </a:p>
          <a:p>
            <a:r>
              <a:rPr lang="en-US" sz="1800" b="1" dirty="0"/>
              <a:t>KQ5B</a:t>
            </a:r>
            <a:r>
              <a:rPr lang="en-US" sz="1800" dirty="0"/>
              <a:t>: Use of normal tissue constraints for moderately or ultrahypofractionated EBRT </a:t>
            </a:r>
            <a:r>
              <a:rPr lang="en-US" sz="1800" b="1" dirty="0"/>
              <a:t>that differ from those of a published reference study is not recommended</a:t>
            </a:r>
            <a:r>
              <a:rPr lang="en-US" sz="1800" dirty="0"/>
              <a:t> due to the risk of both acute and late toxicity.</a:t>
            </a:r>
          </a:p>
        </p:txBody>
      </p:sp>
      <p:grpSp>
        <p:nvGrpSpPr>
          <p:cNvPr id="24" name="Group 23">
            <a:extLst>
              <a:ext uri="{FF2B5EF4-FFF2-40B4-BE49-F238E27FC236}">
                <a16:creationId xmlns:a16="http://schemas.microsoft.com/office/drawing/2014/main" id="{8C159CA9-A52A-421D-A4F6-2765559409BD}"/>
              </a:ext>
            </a:extLst>
          </p:cNvPr>
          <p:cNvGrpSpPr/>
          <p:nvPr/>
        </p:nvGrpSpPr>
        <p:grpSpPr>
          <a:xfrm>
            <a:off x="5272643" y="1907081"/>
            <a:ext cx="3551835" cy="1322905"/>
            <a:chOff x="3200402" y="3742175"/>
            <a:chExt cx="4998521" cy="1891794"/>
          </a:xfrm>
        </p:grpSpPr>
        <p:grpSp>
          <p:nvGrpSpPr>
            <p:cNvPr id="25" name="Group 24">
              <a:extLst>
                <a:ext uri="{FF2B5EF4-FFF2-40B4-BE49-F238E27FC236}">
                  <a16:creationId xmlns:a16="http://schemas.microsoft.com/office/drawing/2014/main" id="{94C027C4-C860-4F62-9C77-9427591E195C}"/>
                </a:ext>
              </a:extLst>
            </p:cNvPr>
            <p:cNvGrpSpPr/>
            <p:nvPr/>
          </p:nvGrpSpPr>
          <p:grpSpPr>
            <a:xfrm>
              <a:off x="3200402" y="3742175"/>
              <a:ext cx="1457698" cy="1891794"/>
              <a:chOff x="3200402" y="3777688"/>
              <a:chExt cx="1457698" cy="1891794"/>
            </a:xfrm>
          </p:grpSpPr>
          <p:sp>
            <p:nvSpPr>
              <p:cNvPr id="47" name="Rectangle 46">
                <a:extLst>
                  <a:ext uri="{FF2B5EF4-FFF2-40B4-BE49-F238E27FC236}">
                    <a16:creationId xmlns:a16="http://schemas.microsoft.com/office/drawing/2014/main" id="{14722AF8-954B-480B-A388-073C7489BDF9}"/>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8" name="Straight Connector 47">
                <a:extLst>
                  <a:ext uri="{FF2B5EF4-FFF2-40B4-BE49-F238E27FC236}">
                    <a16:creationId xmlns:a16="http://schemas.microsoft.com/office/drawing/2014/main" id="{FD1147D0-7AB6-4A36-BA1E-F8A18BB99C4F}"/>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3AFBBB6D-4763-471A-9922-763D4FBA1274}"/>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50" name="TextBox 49">
                <a:extLst>
                  <a:ext uri="{FF2B5EF4-FFF2-40B4-BE49-F238E27FC236}">
                    <a16:creationId xmlns:a16="http://schemas.microsoft.com/office/drawing/2014/main" id="{E6A2EC7E-D055-49B4-B915-EC4FDBA1027E}"/>
                  </a:ext>
                </a:extLst>
              </p:cNvPr>
              <p:cNvSpPr txBox="1"/>
              <p:nvPr/>
            </p:nvSpPr>
            <p:spPr>
              <a:xfrm>
                <a:off x="3200402" y="4368343"/>
                <a:ext cx="1457698" cy="825243"/>
              </a:xfrm>
              <a:prstGeom prst="rect">
                <a:avLst/>
              </a:prstGeom>
              <a:noFill/>
            </p:spPr>
            <p:txBody>
              <a:bodyPr wrap="square" lIns="34290" rIns="34290" rtlCol="0">
                <a:spAutoFit/>
              </a:bodyPr>
              <a:lstStyle/>
              <a:p>
                <a:pPr algn="ctr"/>
                <a:endParaRPr lang="en-US" sz="1350" dirty="0"/>
              </a:p>
              <a:p>
                <a:pPr algn="ctr"/>
                <a:r>
                  <a:rPr lang="en-US" dirty="0"/>
                  <a:t>Strong</a:t>
                </a:r>
              </a:p>
            </p:txBody>
          </p:sp>
        </p:grpSp>
        <p:grpSp>
          <p:nvGrpSpPr>
            <p:cNvPr id="27" name="Group 26">
              <a:extLst>
                <a:ext uri="{FF2B5EF4-FFF2-40B4-BE49-F238E27FC236}">
                  <a16:creationId xmlns:a16="http://schemas.microsoft.com/office/drawing/2014/main" id="{E2627199-5D96-4F40-90FD-ED2B55357A40}"/>
                </a:ext>
              </a:extLst>
            </p:cNvPr>
            <p:cNvGrpSpPr/>
            <p:nvPr/>
          </p:nvGrpSpPr>
          <p:grpSpPr>
            <a:xfrm>
              <a:off x="4970814" y="3742175"/>
              <a:ext cx="1457698" cy="1891794"/>
              <a:chOff x="4970813" y="3777688"/>
              <a:chExt cx="1457698" cy="1891794"/>
            </a:xfrm>
          </p:grpSpPr>
          <p:sp>
            <p:nvSpPr>
              <p:cNvPr id="34" name="Rectangle 33">
                <a:extLst>
                  <a:ext uri="{FF2B5EF4-FFF2-40B4-BE49-F238E27FC236}">
                    <a16:creationId xmlns:a16="http://schemas.microsoft.com/office/drawing/2014/main" id="{218822AE-3A97-400B-9F45-63433079D881}"/>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5" name="Straight Connector 34">
                <a:extLst>
                  <a:ext uri="{FF2B5EF4-FFF2-40B4-BE49-F238E27FC236}">
                    <a16:creationId xmlns:a16="http://schemas.microsoft.com/office/drawing/2014/main" id="{2C161E38-0588-44FB-9F04-AF99A40F6FD4}"/>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95493716-2E0B-4296-8112-8E5F05D247DD}"/>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Moderate</a:t>
                </a:r>
              </a:p>
            </p:txBody>
          </p:sp>
          <p:sp>
            <p:nvSpPr>
              <p:cNvPr id="40" name="TextBox 39">
                <a:extLst>
                  <a:ext uri="{FF2B5EF4-FFF2-40B4-BE49-F238E27FC236}">
                    <a16:creationId xmlns:a16="http://schemas.microsoft.com/office/drawing/2014/main" id="{04B684FF-82DB-4E06-9C44-2BA1A685AF9B}"/>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28" name="Group 27">
              <a:extLst>
                <a:ext uri="{FF2B5EF4-FFF2-40B4-BE49-F238E27FC236}">
                  <a16:creationId xmlns:a16="http://schemas.microsoft.com/office/drawing/2014/main" id="{5C7C5A28-473D-4637-9C74-A3CF774C7ABC}"/>
                </a:ext>
              </a:extLst>
            </p:cNvPr>
            <p:cNvGrpSpPr/>
            <p:nvPr/>
          </p:nvGrpSpPr>
          <p:grpSpPr>
            <a:xfrm>
              <a:off x="6741225" y="3742175"/>
              <a:ext cx="1457698" cy="1891794"/>
              <a:chOff x="6741225" y="3742175"/>
              <a:chExt cx="1457698" cy="1891794"/>
            </a:xfrm>
          </p:grpSpPr>
          <p:sp>
            <p:nvSpPr>
              <p:cNvPr id="29" name="Rectangle 28">
                <a:extLst>
                  <a:ext uri="{FF2B5EF4-FFF2-40B4-BE49-F238E27FC236}">
                    <a16:creationId xmlns:a16="http://schemas.microsoft.com/office/drawing/2014/main" id="{A542EEC9-8075-44E7-B25B-FB09D630B0C7}"/>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0" name="Straight Connector 29">
                <a:extLst>
                  <a:ext uri="{FF2B5EF4-FFF2-40B4-BE49-F238E27FC236}">
                    <a16:creationId xmlns:a16="http://schemas.microsoft.com/office/drawing/2014/main" id="{5BCEC519-2854-49FF-91EF-7979F26A0C59}"/>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75A41D5-196E-4F1F-9943-F4D0FC1FC145}"/>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32" name="TextBox 31">
                <a:extLst>
                  <a:ext uri="{FF2B5EF4-FFF2-40B4-BE49-F238E27FC236}">
                    <a16:creationId xmlns:a16="http://schemas.microsoft.com/office/drawing/2014/main" id="{77B16836-3207-49E3-B63E-2A9B2AA03776}"/>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grpSp>
        <p:nvGrpSpPr>
          <p:cNvPr id="51" name="Group 50">
            <a:extLst>
              <a:ext uri="{FF2B5EF4-FFF2-40B4-BE49-F238E27FC236}">
                <a16:creationId xmlns:a16="http://schemas.microsoft.com/office/drawing/2014/main" id="{82BD7FA7-EC6A-4986-BCE0-CC41D2723848}"/>
              </a:ext>
            </a:extLst>
          </p:cNvPr>
          <p:cNvGrpSpPr/>
          <p:nvPr/>
        </p:nvGrpSpPr>
        <p:grpSpPr>
          <a:xfrm>
            <a:off x="5272643" y="3756118"/>
            <a:ext cx="3551835" cy="1322905"/>
            <a:chOff x="3200402" y="3742175"/>
            <a:chExt cx="4998521" cy="1891794"/>
          </a:xfrm>
        </p:grpSpPr>
        <p:grpSp>
          <p:nvGrpSpPr>
            <p:cNvPr id="52" name="Group 51">
              <a:extLst>
                <a:ext uri="{FF2B5EF4-FFF2-40B4-BE49-F238E27FC236}">
                  <a16:creationId xmlns:a16="http://schemas.microsoft.com/office/drawing/2014/main" id="{4B3FC928-439C-4C62-B136-65AE68A64BBF}"/>
                </a:ext>
              </a:extLst>
            </p:cNvPr>
            <p:cNvGrpSpPr/>
            <p:nvPr/>
          </p:nvGrpSpPr>
          <p:grpSpPr>
            <a:xfrm>
              <a:off x="3200402" y="3742175"/>
              <a:ext cx="1457698" cy="1891794"/>
              <a:chOff x="3200402" y="3777688"/>
              <a:chExt cx="1457698" cy="1891794"/>
            </a:xfrm>
          </p:grpSpPr>
          <p:sp>
            <p:nvSpPr>
              <p:cNvPr id="63" name="Rectangle 62">
                <a:extLst>
                  <a:ext uri="{FF2B5EF4-FFF2-40B4-BE49-F238E27FC236}">
                    <a16:creationId xmlns:a16="http://schemas.microsoft.com/office/drawing/2014/main" id="{57388A74-25C7-43DF-A25F-5D36AB11E614}"/>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4" name="Straight Connector 63">
                <a:extLst>
                  <a:ext uri="{FF2B5EF4-FFF2-40B4-BE49-F238E27FC236}">
                    <a16:creationId xmlns:a16="http://schemas.microsoft.com/office/drawing/2014/main" id="{C82D6707-A428-413F-845E-7C925F22DE9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1E73DB7D-BA2D-4E6F-B5D4-1565C5192AE8}"/>
                  </a:ext>
                </a:extLst>
              </p:cNvPr>
              <p:cNvSpPr txBox="1"/>
              <p:nvPr/>
            </p:nvSpPr>
            <p:spPr>
              <a:xfrm>
                <a:off x="3200402" y="3777688"/>
                <a:ext cx="1457698" cy="660195"/>
              </a:xfrm>
              <a:prstGeom prst="rect">
                <a:avLst/>
              </a:prstGeom>
              <a:noFill/>
            </p:spPr>
            <p:txBody>
              <a:bodyPr wrap="square" lIns="34290" tIns="68580" rIns="34290" bIns="68580" rtlCol="0">
                <a:spAutoFit/>
              </a:bodyPr>
              <a:lstStyle/>
              <a:p>
                <a:pPr algn="ctr"/>
                <a:r>
                  <a:rPr lang="en-US" sz="1050" dirty="0"/>
                  <a:t>Recommendation strength</a:t>
                </a:r>
              </a:p>
            </p:txBody>
          </p:sp>
          <p:sp>
            <p:nvSpPr>
              <p:cNvPr id="66" name="TextBox 65">
                <a:extLst>
                  <a:ext uri="{FF2B5EF4-FFF2-40B4-BE49-F238E27FC236}">
                    <a16:creationId xmlns:a16="http://schemas.microsoft.com/office/drawing/2014/main" id="{C8AFF041-AF15-4593-A707-92A23530F28A}"/>
                  </a:ext>
                </a:extLst>
              </p:cNvPr>
              <p:cNvSpPr txBox="1"/>
              <p:nvPr/>
            </p:nvSpPr>
            <p:spPr>
              <a:xfrm>
                <a:off x="3200402" y="4368343"/>
                <a:ext cx="1457698" cy="825243"/>
              </a:xfrm>
              <a:prstGeom prst="rect">
                <a:avLst/>
              </a:prstGeom>
              <a:noFill/>
            </p:spPr>
            <p:txBody>
              <a:bodyPr wrap="square" lIns="34290" rIns="34290" rtlCol="0">
                <a:spAutoFit/>
              </a:bodyPr>
              <a:lstStyle/>
              <a:p>
                <a:pPr algn="ctr"/>
                <a:endParaRPr lang="en-US" sz="1350" dirty="0"/>
              </a:p>
              <a:p>
                <a:pPr algn="ctr"/>
                <a:r>
                  <a:rPr lang="en-US" dirty="0"/>
                  <a:t>Strong</a:t>
                </a:r>
              </a:p>
            </p:txBody>
          </p:sp>
        </p:grpSp>
        <p:grpSp>
          <p:nvGrpSpPr>
            <p:cNvPr id="53" name="Group 52">
              <a:extLst>
                <a:ext uri="{FF2B5EF4-FFF2-40B4-BE49-F238E27FC236}">
                  <a16:creationId xmlns:a16="http://schemas.microsoft.com/office/drawing/2014/main" id="{416873E2-41EF-47EF-B2D5-BB1FAFF87121}"/>
                </a:ext>
              </a:extLst>
            </p:cNvPr>
            <p:cNvGrpSpPr/>
            <p:nvPr/>
          </p:nvGrpSpPr>
          <p:grpSpPr>
            <a:xfrm>
              <a:off x="4970814" y="3742175"/>
              <a:ext cx="1457698" cy="1891794"/>
              <a:chOff x="4970813" y="3777688"/>
              <a:chExt cx="1457698" cy="1891794"/>
            </a:xfrm>
          </p:grpSpPr>
          <p:sp>
            <p:nvSpPr>
              <p:cNvPr id="59" name="Rectangle 58">
                <a:extLst>
                  <a:ext uri="{FF2B5EF4-FFF2-40B4-BE49-F238E27FC236}">
                    <a16:creationId xmlns:a16="http://schemas.microsoft.com/office/drawing/2014/main" id="{7B9C5121-BE3C-405B-A7D8-35ED1D5644F7}"/>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60" name="Straight Connector 59">
                <a:extLst>
                  <a:ext uri="{FF2B5EF4-FFF2-40B4-BE49-F238E27FC236}">
                    <a16:creationId xmlns:a16="http://schemas.microsoft.com/office/drawing/2014/main" id="{385BAE30-C38C-4970-BCBD-966B0A0CC0EE}"/>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E41C6CD6-729C-4280-9F80-772394D24E99}"/>
                  </a:ext>
                </a:extLst>
              </p:cNvPr>
              <p:cNvSpPr txBox="1"/>
              <p:nvPr/>
            </p:nvSpPr>
            <p:spPr>
              <a:xfrm>
                <a:off x="4970813" y="4368343"/>
                <a:ext cx="1457698" cy="825243"/>
              </a:xfrm>
              <a:prstGeom prst="rect">
                <a:avLst/>
              </a:prstGeom>
              <a:noFill/>
            </p:spPr>
            <p:txBody>
              <a:bodyPr wrap="square" lIns="34290" rIns="34290" rtlCol="0">
                <a:spAutoFit/>
              </a:bodyPr>
              <a:lstStyle/>
              <a:p>
                <a:pPr algn="ctr"/>
                <a:endParaRPr lang="en-US" sz="1350" dirty="0"/>
              </a:p>
              <a:p>
                <a:pPr algn="ctr"/>
                <a:r>
                  <a:rPr lang="en-US" dirty="0"/>
                  <a:t>Low</a:t>
                </a:r>
              </a:p>
            </p:txBody>
          </p:sp>
          <p:sp>
            <p:nvSpPr>
              <p:cNvPr id="62" name="TextBox 61">
                <a:extLst>
                  <a:ext uri="{FF2B5EF4-FFF2-40B4-BE49-F238E27FC236}">
                    <a16:creationId xmlns:a16="http://schemas.microsoft.com/office/drawing/2014/main" id="{9C8A926E-5177-4079-8B4B-DCB8E466FF39}"/>
                  </a:ext>
                </a:extLst>
              </p:cNvPr>
              <p:cNvSpPr txBox="1"/>
              <p:nvPr/>
            </p:nvSpPr>
            <p:spPr>
              <a:xfrm>
                <a:off x="4970813" y="3777688"/>
                <a:ext cx="1457698" cy="660195"/>
              </a:xfrm>
              <a:prstGeom prst="rect">
                <a:avLst/>
              </a:prstGeom>
              <a:noFill/>
            </p:spPr>
            <p:txBody>
              <a:bodyPr wrap="square" rtlCol="0">
                <a:spAutoFit/>
              </a:bodyPr>
              <a:lstStyle/>
              <a:p>
                <a:pPr algn="ctr"/>
                <a:r>
                  <a:rPr lang="en-US" sz="1200" dirty="0"/>
                  <a:t>Quality of evidence</a:t>
                </a:r>
              </a:p>
            </p:txBody>
          </p:sp>
        </p:grpSp>
        <p:grpSp>
          <p:nvGrpSpPr>
            <p:cNvPr id="54" name="Group 53">
              <a:extLst>
                <a:ext uri="{FF2B5EF4-FFF2-40B4-BE49-F238E27FC236}">
                  <a16:creationId xmlns:a16="http://schemas.microsoft.com/office/drawing/2014/main" id="{75156BC3-4364-424C-AC1D-9F63E2A2D331}"/>
                </a:ext>
              </a:extLst>
            </p:cNvPr>
            <p:cNvGrpSpPr/>
            <p:nvPr/>
          </p:nvGrpSpPr>
          <p:grpSpPr>
            <a:xfrm>
              <a:off x="6741225" y="3742175"/>
              <a:ext cx="1457698" cy="1891794"/>
              <a:chOff x="6741225" y="3742175"/>
              <a:chExt cx="1457698" cy="1891794"/>
            </a:xfrm>
          </p:grpSpPr>
          <p:sp>
            <p:nvSpPr>
              <p:cNvPr id="55" name="Rectangle 54">
                <a:extLst>
                  <a:ext uri="{FF2B5EF4-FFF2-40B4-BE49-F238E27FC236}">
                    <a16:creationId xmlns:a16="http://schemas.microsoft.com/office/drawing/2014/main" id="{EACDE5A8-321F-4C88-AD69-01E000C03DED}"/>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6" name="Straight Connector 55">
                <a:extLst>
                  <a:ext uri="{FF2B5EF4-FFF2-40B4-BE49-F238E27FC236}">
                    <a16:creationId xmlns:a16="http://schemas.microsoft.com/office/drawing/2014/main" id="{C01A66F3-8C27-429B-9A79-0528989EDDEE}"/>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B973D22E-5DE4-4F82-93BA-C5089C3D4C8B}"/>
                  </a:ext>
                </a:extLst>
              </p:cNvPr>
              <p:cNvSpPr txBox="1"/>
              <p:nvPr/>
            </p:nvSpPr>
            <p:spPr>
              <a:xfrm>
                <a:off x="6741225" y="4368342"/>
                <a:ext cx="1457698" cy="825243"/>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58" name="TextBox 57">
                <a:extLst>
                  <a:ext uri="{FF2B5EF4-FFF2-40B4-BE49-F238E27FC236}">
                    <a16:creationId xmlns:a16="http://schemas.microsoft.com/office/drawing/2014/main" id="{D8CB3401-949D-4508-9DAB-4A8FDF28AD2C}"/>
                  </a:ext>
                </a:extLst>
              </p:cNvPr>
              <p:cNvSpPr txBox="1"/>
              <p:nvPr/>
            </p:nvSpPr>
            <p:spPr>
              <a:xfrm>
                <a:off x="6741225" y="3742175"/>
                <a:ext cx="1457698" cy="396117"/>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3272171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164C23-F176-4DFC-97C6-FA123334443C}"/>
              </a:ext>
            </a:extLst>
          </p:cNvPr>
          <p:cNvSpPr>
            <a:spLocks noGrp="1"/>
          </p:cNvSpPr>
          <p:nvPr>
            <p:ph type="title"/>
          </p:nvPr>
        </p:nvSpPr>
        <p:spPr>
          <a:xfrm>
            <a:off x="626424" y="1702254"/>
            <a:ext cx="7886700" cy="1479591"/>
          </a:xfrm>
        </p:spPr>
        <p:txBody>
          <a:bodyPr anchor="t" anchorCtr="0">
            <a:noAutofit/>
          </a:bodyPr>
          <a:lstStyle/>
          <a:p>
            <a:pPr algn="l">
              <a:spcBef>
                <a:spcPts val="0"/>
              </a:spcBef>
            </a:pPr>
            <a:r>
              <a:rPr lang="en-US" sz="3200" b="1" u="sng" dirty="0"/>
              <a:t>Key Question 6</a:t>
            </a:r>
            <a:r>
              <a:rPr lang="en-US" sz="3200" dirty="0"/>
              <a:t>: In patients with localized prostate cancer who are receiving moderately hypofractionated or ultrahypofractionated EBRT, </a:t>
            </a:r>
            <a:r>
              <a:rPr lang="en-US" sz="3200" u="sng" dirty="0"/>
              <a:t>how do treatment volumes used in clinical trials compare </a:t>
            </a:r>
            <a:r>
              <a:rPr lang="en-US" sz="3200" dirty="0"/>
              <a:t>in terms of prostate cancer control and toxicity?</a:t>
            </a:r>
          </a:p>
        </p:txBody>
      </p:sp>
    </p:spTree>
    <p:extLst>
      <p:ext uri="{BB962C8B-B14F-4D97-AF65-F5344CB8AC3E}">
        <p14:creationId xmlns:p14="http://schemas.microsoft.com/office/powerpoint/2010/main" val="108502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569"/>
            <a:ext cx="7886700" cy="934100"/>
          </a:xfrm>
        </p:spPr>
        <p:txBody>
          <a:bodyPr>
            <a:normAutofit/>
          </a:bodyPr>
          <a:lstStyle/>
          <a:p>
            <a:r>
              <a:rPr lang="en-US" dirty="0"/>
              <a:t>Guideline Task Force</a:t>
            </a:r>
          </a:p>
        </p:txBody>
      </p:sp>
      <p:sp>
        <p:nvSpPr>
          <p:cNvPr id="3" name="Content Placeholder 2"/>
          <p:cNvSpPr>
            <a:spLocks noGrp="1"/>
          </p:cNvSpPr>
          <p:nvPr>
            <p:ph idx="1"/>
          </p:nvPr>
        </p:nvSpPr>
        <p:spPr>
          <a:xfrm>
            <a:off x="676628" y="2895599"/>
            <a:ext cx="7886700" cy="3602831"/>
          </a:xfrm>
        </p:spPr>
        <p:txBody>
          <a:bodyPr numCol="2" spcCol="228600">
            <a:normAutofit fontScale="62500" lnSpcReduction="20000"/>
          </a:bodyPr>
          <a:lstStyle/>
          <a:p>
            <a:pPr marL="0" indent="0">
              <a:lnSpc>
                <a:spcPct val="120000"/>
              </a:lnSpc>
              <a:spcBef>
                <a:spcPts val="0"/>
              </a:spcBef>
              <a:buNone/>
            </a:pPr>
            <a:r>
              <a:rPr lang="en-US" sz="3800" b="1" dirty="0"/>
              <a:t>Members</a:t>
            </a:r>
            <a:r>
              <a:rPr lang="en-US" sz="2900" b="1" dirty="0"/>
              <a:t>	</a:t>
            </a:r>
          </a:p>
          <a:p>
            <a:pPr marL="457200" lvl="1">
              <a:lnSpc>
                <a:spcPct val="120000"/>
              </a:lnSpc>
              <a:spcBef>
                <a:spcPts val="0"/>
              </a:spcBef>
            </a:pPr>
            <a:r>
              <a:rPr lang="en-US" sz="3500" dirty="0"/>
              <a:t>Karen Hoffman, MD, </a:t>
            </a:r>
            <a:r>
              <a:rPr lang="en-US" sz="3500" dirty="0" err="1"/>
              <a:t>MHSc</a:t>
            </a:r>
            <a:r>
              <a:rPr lang="en-US" sz="3500" dirty="0"/>
              <a:t>, MPH</a:t>
            </a:r>
          </a:p>
          <a:p>
            <a:pPr marL="457200" lvl="1">
              <a:lnSpc>
                <a:spcPct val="120000"/>
              </a:lnSpc>
              <a:spcBef>
                <a:spcPts val="0"/>
              </a:spcBef>
            </a:pPr>
            <a:r>
              <a:rPr lang="en-US" sz="3500" dirty="0"/>
              <a:t>D. Andrew Loblaw, MD, MSc</a:t>
            </a:r>
          </a:p>
          <a:p>
            <a:pPr marL="457200" lvl="1">
              <a:lnSpc>
                <a:spcPct val="120000"/>
              </a:lnSpc>
              <a:spcBef>
                <a:spcPts val="0"/>
              </a:spcBef>
            </a:pPr>
            <a:r>
              <a:rPr lang="en-US" sz="3500" dirty="0"/>
              <a:t>Mark Buyyounouski, MD, MS</a:t>
            </a:r>
          </a:p>
          <a:p>
            <a:pPr marL="457200" lvl="1">
              <a:lnSpc>
                <a:spcPct val="120000"/>
              </a:lnSpc>
              <a:spcBef>
                <a:spcPts val="0"/>
              </a:spcBef>
            </a:pPr>
            <a:r>
              <a:rPr lang="en-US" sz="3500" dirty="0"/>
              <a:t>Daniel Barocas, MD, MPH</a:t>
            </a:r>
          </a:p>
          <a:p>
            <a:pPr marL="457200" lvl="1">
              <a:lnSpc>
                <a:spcPct val="120000"/>
              </a:lnSpc>
              <a:spcBef>
                <a:spcPts val="0"/>
              </a:spcBef>
            </a:pPr>
            <a:r>
              <a:rPr lang="en-US" sz="3500" dirty="0"/>
              <a:t>Soren Bentzen, DSc, PhD</a:t>
            </a:r>
          </a:p>
          <a:p>
            <a:pPr marL="457200" lvl="1">
              <a:lnSpc>
                <a:spcPct val="120000"/>
              </a:lnSpc>
              <a:spcBef>
                <a:spcPts val="0"/>
              </a:spcBef>
            </a:pPr>
            <a:r>
              <a:rPr lang="en-US" sz="3500" dirty="0"/>
              <a:t>Michael Chang, MD</a:t>
            </a:r>
          </a:p>
          <a:p>
            <a:pPr marL="457200" lvl="1">
              <a:lnSpc>
                <a:spcPct val="120000"/>
              </a:lnSpc>
              <a:spcBef>
                <a:spcPts val="0"/>
              </a:spcBef>
            </a:pPr>
            <a:r>
              <a:rPr lang="en-US" sz="3500" dirty="0"/>
              <a:t>Jason Efstathiou, MD, PhD</a:t>
            </a:r>
          </a:p>
          <a:p>
            <a:pPr marL="457200" lvl="1">
              <a:lnSpc>
                <a:spcPct val="120000"/>
              </a:lnSpc>
              <a:spcBef>
                <a:spcPts val="0"/>
              </a:spcBef>
            </a:pPr>
            <a:endParaRPr lang="en-US" sz="3500" dirty="0"/>
          </a:p>
          <a:p>
            <a:pPr marL="457200" lvl="1">
              <a:lnSpc>
                <a:spcPct val="120000"/>
              </a:lnSpc>
              <a:spcBef>
                <a:spcPts val="0"/>
              </a:spcBef>
            </a:pPr>
            <a:endParaRPr lang="en-US" sz="3500" dirty="0"/>
          </a:p>
          <a:p>
            <a:pPr marL="573088" lvl="1">
              <a:lnSpc>
                <a:spcPct val="120000"/>
              </a:lnSpc>
              <a:spcBef>
                <a:spcPts val="0"/>
              </a:spcBef>
            </a:pPr>
            <a:r>
              <a:rPr lang="en-US" sz="3500" dirty="0"/>
              <a:t>Patrick Greany, PhD</a:t>
            </a:r>
          </a:p>
          <a:p>
            <a:pPr marL="573088" lvl="1">
              <a:lnSpc>
                <a:spcPct val="120000"/>
              </a:lnSpc>
              <a:spcBef>
                <a:spcPts val="0"/>
              </a:spcBef>
            </a:pPr>
            <a:r>
              <a:rPr lang="en-US" sz="3500" dirty="0"/>
              <a:t>Per Halvoresen, MS</a:t>
            </a:r>
          </a:p>
          <a:p>
            <a:pPr marL="573088" lvl="1">
              <a:lnSpc>
                <a:spcPct val="120000"/>
              </a:lnSpc>
              <a:spcBef>
                <a:spcPts val="0"/>
              </a:spcBef>
            </a:pPr>
            <a:r>
              <a:rPr lang="en-US" sz="3500" dirty="0"/>
              <a:t>Bridget Koontz, MS</a:t>
            </a:r>
          </a:p>
          <a:p>
            <a:pPr marL="573088" lvl="1">
              <a:lnSpc>
                <a:spcPct val="120000"/>
              </a:lnSpc>
              <a:spcBef>
                <a:spcPts val="0"/>
              </a:spcBef>
            </a:pPr>
            <a:r>
              <a:rPr lang="en-US" sz="3500" dirty="0"/>
              <a:t>Colleen Lawton, MD</a:t>
            </a:r>
          </a:p>
          <a:p>
            <a:pPr marL="573088" lvl="1">
              <a:lnSpc>
                <a:spcPct val="120000"/>
              </a:lnSpc>
              <a:spcBef>
                <a:spcPts val="0"/>
              </a:spcBef>
            </a:pPr>
            <a:r>
              <a:rPr lang="en-US" sz="3500" dirty="0"/>
              <a:t>C. Marc Leyrer, MD</a:t>
            </a:r>
          </a:p>
          <a:p>
            <a:pPr marL="573088" lvl="1">
              <a:lnSpc>
                <a:spcPct val="120000"/>
              </a:lnSpc>
              <a:spcBef>
                <a:spcPts val="0"/>
              </a:spcBef>
            </a:pPr>
            <a:r>
              <a:rPr lang="en-US" sz="3500" dirty="0"/>
              <a:t>Daniel Lin, MD</a:t>
            </a:r>
          </a:p>
          <a:p>
            <a:pPr marL="573088" lvl="1">
              <a:lnSpc>
                <a:spcPct val="120000"/>
              </a:lnSpc>
              <a:spcBef>
                <a:spcPts val="0"/>
              </a:spcBef>
            </a:pPr>
            <a:r>
              <a:rPr lang="en-US" sz="3500" dirty="0"/>
              <a:t>Michael Ray, MD, PhD</a:t>
            </a:r>
          </a:p>
        </p:txBody>
      </p:sp>
      <p:sp>
        <p:nvSpPr>
          <p:cNvPr id="5" name="TextBox 4">
            <a:extLst>
              <a:ext uri="{FF2B5EF4-FFF2-40B4-BE49-F238E27FC236}">
                <a16:creationId xmlns:a16="http://schemas.microsoft.com/office/drawing/2014/main" id="{21826811-C981-4FB7-AF17-20A50BEC5C6A}"/>
              </a:ext>
            </a:extLst>
          </p:cNvPr>
          <p:cNvSpPr txBox="1"/>
          <p:nvPr/>
        </p:nvSpPr>
        <p:spPr>
          <a:xfrm>
            <a:off x="662517" y="1600200"/>
            <a:ext cx="7886700" cy="1138773"/>
          </a:xfrm>
          <a:prstGeom prst="rect">
            <a:avLst/>
          </a:prstGeom>
          <a:noFill/>
        </p:spPr>
        <p:txBody>
          <a:bodyPr wrap="square" rtlCol="0">
            <a:spAutoFit/>
          </a:bodyPr>
          <a:lstStyle/>
          <a:p>
            <a:r>
              <a:rPr lang="en-US" sz="2400" b="1" dirty="0"/>
              <a:t>Chairs</a:t>
            </a:r>
          </a:p>
          <a:p>
            <a:pPr marL="557213" lvl="1" indent="-214313">
              <a:buFont typeface="Arial" panose="020B0604020202020204" pitchFamily="34" charset="0"/>
              <a:buChar char="•"/>
            </a:pPr>
            <a:r>
              <a:rPr lang="en-US" sz="2200" dirty="0"/>
              <a:t>Howard Sandler, MD</a:t>
            </a:r>
          </a:p>
          <a:p>
            <a:pPr marL="557213" lvl="1" indent="-214313">
              <a:buFont typeface="Arial" panose="020B0604020202020204" pitchFamily="34" charset="0"/>
              <a:buChar char="•"/>
            </a:pPr>
            <a:r>
              <a:rPr lang="en-US" sz="2200" dirty="0"/>
              <a:t>Scott Morgan, MD, MSc</a:t>
            </a:r>
          </a:p>
        </p:txBody>
      </p:sp>
    </p:spTree>
    <p:extLst>
      <p:ext uri="{BB962C8B-B14F-4D97-AF65-F5344CB8AC3E}">
        <p14:creationId xmlns:p14="http://schemas.microsoft.com/office/powerpoint/2010/main" val="610827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Target Volume Summary</a:t>
            </a:r>
          </a:p>
        </p:txBody>
      </p:sp>
      <p:sp>
        <p:nvSpPr>
          <p:cNvPr id="2" name="Content Placeholder 1"/>
          <p:cNvSpPr>
            <a:spLocks noGrp="1"/>
          </p:cNvSpPr>
          <p:nvPr>
            <p:ph idx="1"/>
          </p:nvPr>
        </p:nvSpPr>
        <p:spPr>
          <a:xfrm>
            <a:off x="628650" y="1905000"/>
            <a:ext cx="7886700" cy="2895600"/>
          </a:xfrm>
        </p:spPr>
        <p:txBody>
          <a:bodyPr>
            <a:normAutofit fontScale="92500" lnSpcReduction="10000"/>
          </a:bodyPr>
          <a:lstStyle/>
          <a:p>
            <a:pPr marL="0" indent="0">
              <a:buNone/>
            </a:pPr>
            <a:r>
              <a:rPr lang="en-US" sz="2600" b="1" dirty="0"/>
              <a:t>Moderate Hypofractionation</a:t>
            </a:r>
            <a:r>
              <a:rPr lang="en-US" sz="2600" dirty="0"/>
              <a:t>: </a:t>
            </a:r>
          </a:p>
          <a:p>
            <a:pPr marL="342900" lvl="1" indent="0">
              <a:buNone/>
            </a:pPr>
            <a:r>
              <a:rPr lang="en-US" dirty="0">
                <a:solidFill>
                  <a:schemeClr val="tx1"/>
                </a:solidFill>
              </a:rPr>
              <a:t>CTV = Prostate +/- SVs</a:t>
            </a:r>
          </a:p>
          <a:p>
            <a:pPr marL="342900" lvl="1" indent="0">
              <a:buNone/>
            </a:pPr>
            <a:r>
              <a:rPr lang="en-US" dirty="0">
                <a:solidFill>
                  <a:schemeClr val="tx1"/>
                </a:solidFill>
              </a:rPr>
              <a:t>PTV = CTV + 8-10 mm (3-7 mm posteriorly)</a:t>
            </a:r>
          </a:p>
          <a:p>
            <a:pPr marL="0" indent="0">
              <a:buNone/>
            </a:pPr>
            <a:endParaRPr lang="en-US" sz="1800" dirty="0"/>
          </a:p>
          <a:p>
            <a:pPr marL="0" indent="0">
              <a:buNone/>
            </a:pPr>
            <a:r>
              <a:rPr lang="en-US" sz="2600" b="1" dirty="0"/>
              <a:t>Ultrahypofractionation</a:t>
            </a:r>
            <a:r>
              <a:rPr lang="en-US" sz="2600" dirty="0"/>
              <a:t>:</a:t>
            </a:r>
          </a:p>
          <a:p>
            <a:pPr marL="342900" lvl="1" indent="0">
              <a:buNone/>
            </a:pPr>
            <a:r>
              <a:rPr lang="en-US" dirty="0">
                <a:solidFill>
                  <a:schemeClr val="tx1"/>
                </a:solidFill>
              </a:rPr>
              <a:t>CTV = Prostate +/- SVs</a:t>
            </a:r>
          </a:p>
          <a:p>
            <a:pPr marL="342900" lvl="1" indent="0">
              <a:buNone/>
            </a:pPr>
            <a:r>
              <a:rPr lang="en-US" dirty="0">
                <a:solidFill>
                  <a:schemeClr val="tx1"/>
                </a:solidFill>
              </a:rPr>
              <a:t>PTV = CTV + 5 mm (3 mm posteriorly)</a:t>
            </a:r>
          </a:p>
        </p:txBody>
      </p:sp>
    </p:spTree>
    <p:extLst>
      <p:ext uri="{BB962C8B-B14F-4D97-AF65-F5344CB8AC3E}">
        <p14:creationId xmlns:p14="http://schemas.microsoft.com/office/powerpoint/2010/main" val="1361916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KQ6 Recommendations</a:t>
            </a:r>
          </a:p>
        </p:txBody>
      </p:sp>
      <p:sp>
        <p:nvSpPr>
          <p:cNvPr id="4" name="Content Placeholder 3">
            <a:extLst>
              <a:ext uri="{FF2B5EF4-FFF2-40B4-BE49-F238E27FC236}">
                <a16:creationId xmlns:a16="http://schemas.microsoft.com/office/drawing/2014/main" id="{7E346A1F-064D-4208-9140-C778F06DDB59}"/>
              </a:ext>
            </a:extLst>
          </p:cNvPr>
          <p:cNvSpPr>
            <a:spLocks noGrp="1"/>
          </p:cNvSpPr>
          <p:nvPr>
            <p:ph idx="1"/>
          </p:nvPr>
        </p:nvSpPr>
        <p:spPr>
          <a:xfrm>
            <a:off x="628650" y="1751925"/>
            <a:ext cx="7886700" cy="1730150"/>
          </a:xfrm>
        </p:spPr>
        <p:txBody>
          <a:bodyPr>
            <a:normAutofit/>
          </a:bodyPr>
          <a:lstStyle/>
          <a:p>
            <a:r>
              <a:rPr lang="en-US" sz="2000" b="1" dirty="0"/>
              <a:t>KQ6A</a:t>
            </a:r>
            <a:r>
              <a:rPr lang="en-US" sz="2000" dirty="0"/>
              <a:t>: Use of target volume and associated margin definitions for hypofractionated EBRT </a:t>
            </a:r>
            <a:r>
              <a:rPr lang="en-US" sz="2000" b="1" dirty="0"/>
              <a:t>that deviate from those of a published reference study is not recommended</a:t>
            </a:r>
            <a:r>
              <a:rPr lang="en-US" sz="2000" dirty="0"/>
              <a:t>, especially for ultrahypofractionated regimens. </a:t>
            </a:r>
          </a:p>
        </p:txBody>
      </p:sp>
      <p:grpSp>
        <p:nvGrpSpPr>
          <p:cNvPr id="5" name="Group 4">
            <a:extLst>
              <a:ext uri="{FF2B5EF4-FFF2-40B4-BE49-F238E27FC236}">
                <a16:creationId xmlns:a16="http://schemas.microsoft.com/office/drawing/2014/main" id="{58F3CD15-0F8D-4574-80A3-940215530F40}"/>
              </a:ext>
            </a:extLst>
          </p:cNvPr>
          <p:cNvGrpSpPr/>
          <p:nvPr/>
        </p:nvGrpSpPr>
        <p:grpSpPr>
          <a:xfrm>
            <a:off x="2697555" y="3260579"/>
            <a:ext cx="3748891" cy="1418846"/>
            <a:chOff x="3200402" y="3742175"/>
            <a:chExt cx="4998521" cy="1891794"/>
          </a:xfrm>
        </p:grpSpPr>
        <p:grpSp>
          <p:nvGrpSpPr>
            <p:cNvPr id="6" name="Group 5">
              <a:extLst>
                <a:ext uri="{FF2B5EF4-FFF2-40B4-BE49-F238E27FC236}">
                  <a16:creationId xmlns:a16="http://schemas.microsoft.com/office/drawing/2014/main" id="{C30CD192-F701-49B4-A3AE-2300BC86F249}"/>
                </a:ext>
              </a:extLst>
            </p:cNvPr>
            <p:cNvGrpSpPr/>
            <p:nvPr/>
          </p:nvGrpSpPr>
          <p:grpSpPr>
            <a:xfrm>
              <a:off x="3200402" y="3742175"/>
              <a:ext cx="1457698" cy="1891794"/>
              <a:chOff x="3200402" y="3777688"/>
              <a:chExt cx="1457698" cy="1891794"/>
            </a:xfrm>
          </p:grpSpPr>
          <p:sp>
            <p:nvSpPr>
              <p:cNvPr id="17" name="Rectangle 16">
                <a:extLst>
                  <a:ext uri="{FF2B5EF4-FFF2-40B4-BE49-F238E27FC236}">
                    <a16:creationId xmlns:a16="http://schemas.microsoft.com/office/drawing/2014/main" id="{6F45009D-54C0-413E-80DD-B9E59C8C14D8}"/>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8" name="Straight Connector 17">
                <a:extLst>
                  <a:ext uri="{FF2B5EF4-FFF2-40B4-BE49-F238E27FC236}">
                    <a16:creationId xmlns:a16="http://schemas.microsoft.com/office/drawing/2014/main" id="{321C495E-5F98-49C9-8BEF-589D412C450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CE52224-09FD-4FEF-A15B-C9446F554C1F}"/>
                  </a:ext>
                </a:extLst>
              </p:cNvPr>
              <p:cNvSpPr txBox="1"/>
              <p:nvPr/>
            </p:nvSpPr>
            <p:spPr>
              <a:xfrm>
                <a:off x="3200402" y="3777688"/>
                <a:ext cx="1457698" cy="615553"/>
              </a:xfrm>
              <a:prstGeom prst="rect">
                <a:avLst/>
              </a:prstGeom>
              <a:noFill/>
            </p:spPr>
            <p:txBody>
              <a:bodyPr wrap="square" lIns="34290" tIns="68580" rIns="34290" bIns="68580" rtlCol="0">
                <a:spAutoFit/>
              </a:bodyPr>
              <a:lstStyle/>
              <a:p>
                <a:pPr algn="ctr"/>
                <a:r>
                  <a:rPr lang="en-US" sz="1050" dirty="0"/>
                  <a:t>Recommendation strength</a:t>
                </a:r>
              </a:p>
            </p:txBody>
          </p:sp>
          <p:sp>
            <p:nvSpPr>
              <p:cNvPr id="20" name="TextBox 19">
                <a:extLst>
                  <a:ext uri="{FF2B5EF4-FFF2-40B4-BE49-F238E27FC236}">
                    <a16:creationId xmlns:a16="http://schemas.microsoft.com/office/drawing/2014/main" id="{5E3C08C2-1E33-425F-A323-B963120BB0CE}"/>
                  </a:ext>
                </a:extLst>
              </p:cNvPr>
              <p:cNvSpPr txBox="1"/>
              <p:nvPr/>
            </p:nvSpPr>
            <p:spPr>
              <a:xfrm>
                <a:off x="3200402" y="4368342"/>
                <a:ext cx="1457698" cy="738664"/>
              </a:xfrm>
              <a:prstGeom prst="rect">
                <a:avLst/>
              </a:prstGeom>
              <a:noFill/>
            </p:spPr>
            <p:txBody>
              <a:bodyPr wrap="square" lIns="34290" tIns="34290" rIns="34290" bIns="34290" rtlCol="0">
                <a:spAutoFit/>
              </a:bodyPr>
              <a:lstStyle/>
              <a:p>
                <a:pPr algn="ctr"/>
                <a:endParaRPr lang="en-US" sz="1350" dirty="0"/>
              </a:p>
              <a:p>
                <a:pPr algn="ctr"/>
                <a:r>
                  <a:rPr lang="en-US" dirty="0"/>
                  <a:t>Strong</a:t>
                </a:r>
              </a:p>
            </p:txBody>
          </p:sp>
        </p:grpSp>
        <p:grpSp>
          <p:nvGrpSpPr>
            <p:cNvPr id="7" name="Group 6">
              <a:extLst>
                <a:ext uri="{FF2B5EF4-FFF2-40B4-BE49-F238E27FC236}">
                  <a16:creationId xmlns:a16="http://schemas.microsoft.com/office/drawing/2014/main" id="{E5C3E7A0-6BC8-44B9-A67A-CD8B02C3F748}"/>
                </a:ext>
              </a:extLst>
            </p:cNvPr>
            <p:cNvGrpSpPr/>
            <p:nvPr/>
          </p:nvGrpSpPr>
          <p:grpSpPr>
            <a:xfrm>
              <a:off x="4970814" y="3742175"/>
              <a:ext cx="1457698" cy="1891794"/>
              <a:chOff x="4970813" y="3777688"/>
              <a:chExt cx="1457698" cy="1891794"/>
            </a:xfrm>
          </p:grpSpPr>
          <p:sp>
            <p:nvSpPr>
              <p:cNvPr id="14" name="Rectangle 13">
                <a:extLst>
                  <a:ext uri="{FF2B5EF4-FFF2-40B4-BE49-F238E27FC236}">
                    <a16:creationId xmlns:a16="http://schemas.microsoft.com/office/drawing/2014/main" id="{B5C42A3D-8EFC-4B0D-B789-D5A0FD67B399}"/>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3" name="Straight Connector 12">
                <a:extLst>
                  <a:ext uri="{FF2B5EF4-FFF2-40B4-BE49-F238E27FC236}">
                    <a16:creationId xmlns:a16="http://schemas.microsoft.com/office/drawing/2014/main" id="{F633AE0B-4989-4F6C-9BFE-3D25C2EBF952}"/>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0ADED3C-BC00-461D-8B13-D4FCA028A531}"/>
                  </a:ext>
                </a:extLst>
              </p:cNvPr>
              <p:cNvSpPr txBox="1"/>
              <p:nvPr/>
            </p:nvSpPr>
            <p:spPr>
              <a:xfrm>
                <a:off x="4970813" y="4368342"/>
                <a:ext cx="1457698" cy="769441"/>
              </a:xfrm>
              <a:prstGeom prst="rect">
                <a:avLst/>
              </a:prstGeom>
              <a:noFill/>
            </p:spPr>
            <p:txBody>
              <a:bodyPr wrap="square" lIns="34290" rIns="34290" rtlCol="0">
                <a:spAutoFit/>
              </a:bodyPr>
              <a:lstStyle/>
              <a:p>
                <a:pPr algn="ctr"/>
                <a:endParaRPr lang="en-US" sz="1350" dirty="0"/>
              </a:p>
              <a:p>
                <a:pPr algn="ctr"/>
                <a:r>
                  <a:rPr lang="en-US" dirty="0"/>
                  <a:t>Low</a:t>
                </a:r>
              </a:p>
            </p:txBody>
          </p:sp>
          <p:sp>
            <p:nvSpPr>
              <p:cNvPr id="16" name="TextBox 15">
                <a:extLst>
                  <a:ext uri="{FF2B5EF4-FFF2-40B4-BE49-F238E27FC236}">
                    <a16:creationId xmlns:a16="http://schemas.microsoft.com/office/drawing/2014/main" id="{65EF3181-B77D-4EFE-9268-B5CFCDA308BF}"/>
                  </a:ext>
                </a:extLst>
              </p:cNvPr>
              <p:cNvSpPr txBox="1"/>
              <p:nvPr/>
            </p:nvSpPr>
            <p:spPr>
              <a:xfrm>
                <a:off x="4970813" y="3777688"/>
                <a:ext cx="1457698" cy="615553"/>
              </a:xfrm>
              <a:prstGeom prst="rect">
                <a:avLst/>
              </a:prstGeom>
              <a:noFill/>
            </p:spPr>
            <p:txBody>
              <a:bodyPr wrap="square" rtlCol="0">
                <a:spAutoFit/>
              </a:bodyPr>
              <a:lstStyle/>
              <a:p>
                <a:pPr algn="ctr"/>
                <a:r>
                  <a:rPr lang="en-US" sz="1200" dirty="0"/>
                  <a:t>Quality of evidence</a:t>
                </a:r>
              </a:p>
            </p:txBody>
          </p:sp>
        </p:grpSp>
        <p:grpSp>
          <p:nvGrpSpPr>
            <p:cNvPr id="8" name="Group 7">
              <a:extLst>
                <a:ext uri="{FF2B5EF4-FFF2-40B4-BE49-F238E27FC236}">
                  <a16:creationId xmlns:a16="http://schemas.microsoft.com/office/drawing/2014/main" id="{2F24B1C7-AB0A-4F88-9D3A-B34F28B7E79D}"/>
                </a:ext>
              </a:extLst>
            </p:cNvPr>
            <p:cNvGrpSpPr/>
            <p:nvPr/>
          </p:nvGrpSpPr>
          <p:grpSpPr>
            <a:xfrm>
              <a:off x="6741225" y="3742175"/>
              <a:ext cx="1457698" cy="1891794"/>
              <a:chOff x="6741225" y="3742175"/>
              <a:chExt cx="1457698" cy="1891794"/>
            </a:xfrm>
          </p:grpSpPr>
          <p:sp>
            <p:nvSpPr>
              <p:cNvPr id="9" name="Rectangle 8">
                <a:extLst>
                  <a:ext uri="{FF2B5EF4-FFF2-40B4-BE49-F238E27FC236}">
                    <a16:creationId xmlns:a16="http://schemas.microsoft.com/office/drawing/2014/main" id="{82028CBD-1DC1-4B5F-8C57-9AD7C44134BA}"/>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0" name="Straight Connector 9">
                <a:extLst>
                  <a:ext uri="{FF2B5EF4-FFF2-40B4-BE49-F238E27FC236}">
                    <a16:creationId xmlns:a16="http://schemas.microsoft.com/office/drawing/2014/main" id="{5924A447-5051-4470-98FB-EF265437E07A}"/>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F52688-4788-456F-9AA7-E952D821FA61}"/>
                  </a:ext>
                </a:extLst>
              </p:cNvPr>
              <p:cNvSpPr txBox="1"/>
              <p:nvPr/>
            </p:nvSpPr>
            <p:spPr>
              <a:xfrm>
                <a:off x="6741225" y="4368343"/>
                <a:ext cx="1457698" cy="769441"/>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12" name="TextBox 11">
                <a:extLst>
                  <a:ext uri="{FF2B5EF4-FFF2-40B4-BE49-F238E27FC236}">
                    <a16:creationId xmlns:a16="http://schemas.microsoft.com/office/drawing/2014/main" id="{9F21355E-A825-4F1D-97DC-33D3B0BF264F}"/>
                  </a:ext>
                </a:extLst>
              </p:cNvPr>
              <p:cNvSpPr txBox="1"/>
              <p:nvPr/>
            </p:nvSpPr>
            <p:spPr>
              <a:xfrm>
                <a:off x="6741225" y="3742175"/>
                <a:ext cx="1457698" cy="369332"/>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3455506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164C23-F176-4DFC-97C6-FA123334443C}"/>
              </a:ext>
            </a:extLst>
          </p:cNvPr>
          <p:cNvSpPr>
            <a:spLocks noGrp="1"/>
          </p:cNvSpPr>
          <p:nvPr>
            <p:ph type="title"/>
          </p:nvPr>
        </p:nvSpPr>
        <p:spPr>
          <a:xfrm>
            <a:off x="626424" y="1702254"/>
            <a:ext cx="7886700" cy="1479591"/>
          </a:xfrm>
        </p:spPr>
        <p:txBody>
          <a:bodyPr anchor="t" anchorCtr="0">
            <a:noAutofit/>
          </a:bodyPr>
          <a:lstStyle/>
          <a:p>
            <a:pPr algn="l">
              <a:spcBef>
                <a:spcPts val="0"/>
              </a:spcBef>
            </a:pPr>
            <a:r>
              <a:rPr lang="en-US" sz="3200" b="1" u="sng" dirty="0"/>
              <a:t>Key Question 7</a:t>
            </a:r>
            <a:r>
              <a:rPr lang="en-US" sz="3200" dirty="0"/>
              <a:t>: In patients with localized prostate cancer who are receiving moderately hypofractionated or ultrahypofractionated EBRT, </a:t>
            </a:r>
            <a:r>
              <a:rPr lang="en-US" sz="3200" u="sng" dirty="0"/>
              <a:t>how does treatment using IGRT compare to treatment not using IGRT </a:t>
            </a:r>
            <a:r>
              <a:rPr lang="en-US" sz="3200" dirty="0"/>
              <a:t>in terms of prostate cancer control, toxicity, and quality of life?</a:t>
            </a:r>
          </a:p>
        </p:txBody>
      </p:sp>
    </p:spTree>
    <p:extLst>
      <p:ext uri="{BB962C8B-B14F-4D97-AF65-F5344CB8AC3E}">
        <p14:creationId xmlns:p14="http://schemas.microsoft.com/office/powerpoint/2010/main" val="197583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KQ7 Recommendations</a:t>
            </a:r>
          </a:p>
        </p:txBody>
      </p:sp>
      <p:sp>
        <p:nvSpPr>
          <p:cNvPr id="4" name="Content Placeholder 3">
            <a:extLst>
              <a:ext uri="{FF2B5EF4-FFF2-40B4-BE49-F238E27FC236}">
                <a16:creationId xmlns:a16="http://schemas.microsoft.com/office/drawing/2014/main" id="{7E346A1F-064D-4208-9140-C778F06DDB59}"/>
              </a:ext>
            </a:extLst>
          </p:cNvPr>
          <p:cNvSpPr>
            <a:spLocks noGrp="1"/>
          </p:cNvSpPr>
          <p:nvPr>
            <p:ph idx="1"/>
          </p:nvPr>
        </p:nvSpPr>
        <p:spPr>
          <a:xfrm>
            <a:off x="628650" y="1903111"/>
            <a:ext cx="7886700" cy="1730150"/>
          </a:xfrm>
        </p:spPr>
        <p:txBody>
          <a:bodyPr>
            <a:normAutofit/>
          </a:bodyPr>
          <a:lstStyle/>
          <a:p>
            <a:r>
              <a:rPr lang="en-US" sz="2000" b="1" dirty="0"/>
              <a:t>KQ7A</a:t>
            </a:r>
            <a:r>
              <a:rPr lang="en-US" sz="2000" dirty="0"/>
              <a:t>: </a:t>
            </a:r>
            <a:r>
              <a:rPr lang="en-US" sz="2000" b="1" dirty="0"/>
              <a:t>IGRT is universally recommended </a:t>
            </a:r>
            <a:r>
              <a:rPr lang="en-US" sz="2000" dirty="0"/>
              <a:t>when delivering moderately or ultrahypofractionated EBRT.</a:t>
            </a:r>
          </a:p>
        </p:txBody>
      </p:sp>
      <p:grpSp>
        <p:nvGrpSpPr>
          <p:cNvPr id="5" name="Group 4">
            <a:extLst>
              <a:ext uri="{FF2B5EF4-FFF2-40B4-BE49-F238E27FC236}">
                <a16:creationId xmlns:a16="http://schemas.microsoft.com/office/drawing/2014/main" id="{58F3CD15-0F8D-4574-80A3-940215530F40}"/>
              </a:ext>
            </a:extLst>
          </p:cNvPr>
          <p:cNvGrpSpPr/>
          <p:nvPr/>
        </p:nvGrpSpPr>
        <p:grpSpPr>
          <a:xfrm>
            <a:off x="2697555" y="2901730"/>
            <a:ext cx="3748891" cy="1418846"/>
            <a:chOff x="3200402" y="3742175"/>
            <a:chExt cx="4998521" cy="1891794"/>
          </a:xfrm>
        </p:grpSpPr>
        <p:grpSp>
          <p:nvGrpSpPr>
            <p:cNvPr id="6" name="Group 5">
              <a:extLst>
                <a:ext uri="{FF2B5EF4-FFF2-40B4-BE49-F238E27FC236}">
                  <a16:creationId xmlns:a16="http://schemas.microsoft.com/office/drawing/2014/main" id="{C30CD192-F701-49B4-A3AE-2300BC86F249}"/>
                </a:ext>
              </a:extLst>
            </p:cNvPr>
            <p:cNvGrpSpPr/>
            <p:nvPr/>
          </p:nvGrpSpPr>
          <p:grpSpPr>
            <a:xfrm>
              <a:off x="3200402" y="3742175"/>
              <a:ext cx="1457698" cy="1891794"/>
              <a:chOff x="3200402" y="3777688"/>
              <a:chExt cx="1457698" cy="1891794"/>
            </a:xfrm>
          </p:grpSpPr>
          <p:sp>
            <p:nvSpPr>
              <p:cNvPr id="17" name="Rectangle 16">
                <a:extLst>
                  <a:ext uri="{FF2B5EF4-FFF2-40B4-BE49-F238E27FC236}">
                    <a16:creationId xmlns:a16="http://schemas.microsoft.com/office/drawing/2014/main" id="{6F45009D-54C0-413E-80DD-B9E59C8C14D8}"/>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8" name="Straight Connector 17">
                <a:extLst>
                  <a:ext uri="{FF2B5EF4-FFF2-40B4-BE49-F238E27FC236}">
                    <a16:creationId xmlns:a16="http://schemas.microsoft.com/office/drawing/2014/main" id="{321C495E-5F98-49C9-8BEF-589D412C450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CE52224-09FD-4FEF-A15B-C9446F554C1F}"/>
                  </a:ext>
                </a:extLst>
              </p:cNvPr>
              <p:cNvSpPr txBox="1"/>
              <p:nvPr/>
            </p:nvSpPr>
            <p:spPr>
              <a:xfrm>
                <a:off x="3200402" y="3777688"/>
                <a:ext cx="1457698" cy="615553"/>
              </a:xfrm>
              <a:prstGeom prst="rect">
                <a:avLst/>
              </a:prstGeom>
              <a:noFill/>
            </p:spPr>
            <p:txBody>
              <a:bodyPr wrap="square" lIns="34290" tIns="68580" rIns="34290" bIns="68580" rtlCol="0">
                <a:spAutoFit/>
              </a:bodyPr>
              <a:lstStyle/>
              <a:p>
                <a:pPr algn="ctr"/>
                <a:r>
                  <a:rPr lang="en-US" sz="1050" dirty="0"/>
                  <a:t>Recommendation strength</a:t>
                </a:r>
              </a:p>
            </p:txBody>
          </p:sp>
          <p:sp>
            <p:nvSpPr>
              <p:cNvPr id="20" name="TextBox 19">
                <a:extLst>
                  <a:ext uri="{FF2B5EF4-FFF2-40B4-BE49-F238E27FC236}">
                    <a16:creationId xmlns:a16="http://schemas.microsoft.com/office/drawing/2014/main" id="{5E3C08C2-1E33-425F-A323-B963120BB0CE}"/>
                  </a:ext>
                </a:extLst>
              </p:cNvPr>
              <p:cNvSpPr txBox="1"/>
              <p:nvPr/>
            </p:nvSpPr>
            <p:spPr>
              <a:xfrm>
                <a:off x="3200402" y="4368342"/>
                <a:ext cx="1457698" cy="738664"/>
              </a:xfrm>
              <a:prstGeom prst="rect">
                <a:avLst/>
              </a:prstGeom>
              <a:noFill/>
            </p:spPr>
            <p:txBody>
              <a:bodyPr wrap="square" lIns="34290" tIns="34290" rIns="34290" bIns="34290" rtlCol="0">
                <a:spAutoFit/>
              </a:bodyPr>
              <a:lstStyle/>
              <a:p>
                <a:pPr algn="ctr"/>
                <a:endParaRPr lang="en-US" sz="1350" dirty="0"/>
              </a:p>
              <a:p>
                <a:pPr algn="ctr"/>
                <a:r>
                  <a:rPr lang="en-US" dirty="0"/>
                  <a:t>Strong</a:t>
                </a:r>
              </a:p>
            </p:txBody>
          </p:sp>
        </p:grpSp>
        <p:grpSp>
          <p:nvGrpSpPr>
            <p:cNvPr id="7" name="Group 6">
              <a:extLst>
                <a:ext uri="{FF2B5EF4-FFF2-40B4-BE49-F238E27FC236}">
                  <a16:creationId xmlns:a16="http://schemas.microsoft.com/office/drawing/2014/main" id="{E5C3E7A0-6BC8-44B9-A67A-CD8B02C3F748}"/>
                </a:ext>
              </a:extLst>
            </p:cNvPr>
            <p:cNvGrpSpPr/>
            <p:nvPr/>
          </p:nvGrpSpPr>
          <p:grpSpPr>
            <a:xfrm>
              <a:off x="4970814" y="3742175"/>
              <a:ext cx="1457698" cy="1891794"/>
              <a:chOff x="4970813" y="3777688"/>
              <a:chExt cx="1457698" cy="1891794"/>
            </a:xfrm>
          </p:grpSpPr>
          <p:sp>
            <p:nvSpPr>
              <p:cNvPr id="14" name="Rectangle 13">
                <a:extLst>
                  <a:ext uri="{FF2B5EF4-FFF2-40B4-BE49-F238E27FC236}">
                    <a16:creationId xmlns:a16="http://schemas.microsoft.com/office/drawing/2014/main" id="{B5C42A3D-8EFC-4B0D-B789-D5A0FD67B399}"/>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3" name="Straight Connector 12">
                <a:extLst>
                  <a:ext uri="{FF2B5EF4-FFF2-40B4-BE49-F238E27FC236}">
                    <a16:creationId xmlns:a16="http://schemas.microsoft.com/office/drawing/2014/main" id="{F633AE0B-4989-4F6C-9BFE-3D25C2EBF952}"/>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0ADED3C-BC00-461D-8B13-D4FCA028A531}"/>
                  </a:ext>
                </a:extLst>
              </p:cNvPr>
              <p:cNvSpPr txBox="1"/>
              <p:nvPr/>
            </p:nvSpPr>
            <p:spPr>
              <a:xfrm>
                <a:off x="4970813" y="4368342"/>
                <a:ext cx="1457698" cy="769441"/>
              </a:xfrm>
              <a:prstGeom prst="rect">
                <a:avLst/>
              </a:prstGeom>
              <a:noFill/>
            </p:spPr>
            <p:txBody>
              <a:bodyPr wrap="square" lIns="34290" rIns="34290" rtlCol="0">
                <a:spAutoFit/>
              </a:bodyPr>
              <a:lstStyle/>
              <a:p>
                <a:pPr algn="ctr"/>
                <a:endParaRPr lang="en-US" sz="1350" dirty="0"/>
              </a:p>
              <a:p>
                <a:pPr algn="ctr"/>
                <a:r>
                  <a:rPr lang="en-US" dirty="0"/>
                  <a:t>Moderate</a:t>
                </a:r>
              </a:p>
            </p:txBody>
          </p:sp>
          <p:sp>
            <p:nvSpPr>
              <p:cNvPr id="16" name="TextBox 15">
                <a:extLst>
                  <a:ext uri="{FF2B5EF4-FFF2-40B4-BE49-F238E27FC236}">
                    <a16:creationId xmlns:a16="http://schemas.microsoft.com/office/drawing/2014/main" id="{65EF3181-B77D-4EFE-9268-B5CFCDA308BF}"/>
                  </a:ext>
                </a:extLst>
              </p:cNvPr>
              <p:cNvSpPr txBox="1"/>
              <p:nvPr/>
            </p:nvSpPr>
            <p:spPr>
              <a:xfrm>
                <a:off x="4970813" y="3777688"/>
                <a:ext cx="1457698" cy="615553"/>
              </a:xfrm>
              <a:prstGeom prst="rect">
                <a:avLst/>
              </a:prstGeom>
              <a:noFill/>
            </p:spPr>
            <p:txBody>
              <a:bodyPr wrap="square" rtlCol="0">
                <a:spAutoFit/>
              </a:bodyPr>
              <a:lstStyle/>
              <a:p>
                <a:pPr algn="ctr"/>
                <a:r>
                  <a:rPr lang="en-US" sz="1200" dirty="0"/>
                  <a:t>Quality of evidence</a:t>
                </a:r>
              </a:p>
            </p:txBody>
          </p:sp>
        </p:grpSp>
        <p:grpSp>
          <p:nvGrpSpPr>
            <p:cNvPr id="8" name="Group 7">
              <a:extLst>
                <a:ext uri="{FF2B5EF4-FFF2-40B4-BE49-F238E27FC236}">
                  <a16:creationId xmlns:a16="http://schemas.microsoft.com/office/drawing/2014/main" id="{2F24B1C7-AB0A-4F88-9D3A-B34F28B7E79D}"/>
                </a:ext>
              </a:extLst>
            </p:cNvPr>
            <p:cNvGrpSpPr/>
            <p:nvPr/>
          </p:nvGrpSpPr>
          <p:grpSpPr>
            <a:xfrm>
              <a:off x="6741225" y="3742175"/>
              <a:ext cx="1457698" cy="1891794"/>
              <a:chOff x="6741225" y="3742175"/>
              <a:chExt cx="1457698" cy="1891794"/>
            </a:xfrm>
          </p:grpSpPr>
          <p:sp>
            <p:nvSpPr>
              <p:cNvPr id="9" name="Rectangle 8">
                <a:extLst>
                  <a:ext uri="{FF2B5EF4-FFF2-40B4-BE49-F238E27FC236}">
                    <a16:creationId xmlns:a16="http://schemas.microsoft.com/office/drawing/2014/main" id="{82028CBD-1DC1-4B5F-8C57-9AD7C44134BA}"/>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0" name="Straight Connector 9">
                <a:extLst>
                  <a:ext uri="{FF2B5EF4-FFF2-40B4-BE49-F238E27FC236}">
                    <a16:creationId xmlns:a16="http://schemas.microsoft.com/office/drawing/2014/main" id="{5924A447-5051-4470-98FB-EF265437E07A}"/>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F52688-4788-456F-9AA7-E952D821FA61}"/>
                  </a:ext>
                </a:extLst>
              </p:cNvPr>
              <p:cNvSpPr txBox="1"/>
              <p:nvPr/>
            </p:nvSpPr>
            <p:spPr>
              <a:xfrm>
                <a:off x="6741225" y="4368343"/>
                <a:ext cx="1457698" cy="769441"/>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12" name="TextBox 11">
                <a:extLst>
                  <a:ext uri="{FF2B5EF4-FFF2-40B4-BE49-F238E27FC236}">
                    <a16:creationId xmlns:a16="http://schemas.microsoft.com/office/drawing/2014/main" id="{9F21355E-A825-4F1D-97DC-33D3B0BF264F}"/>
                  </a:ext>
                </a:extLst>
              </p:cNvPr>
              <p:cNvSpPr txBox="1"/>
              <p:nvPr/>
            </p:nvSpPr>
            <p:spPr>
              <a:xfrm>
                <a:off x="6741225" y="3742175"/>
                <a:ext cx="1457698" cy="369332"/>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3891232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164C23-F176-4DFC-97C6-FA123334443C}"/>
              </a:ext>
            </a:extLst>
          </p:cNvPr>
          <p:cNvSpPr>
            <a:spLocks noGrp="1"/>
          </p:cNvSpPr>
          <p:nvPr>
            <p:ph type="title"/>
          </p:nvPr>
        </p:nvSpPr>
        <p:spPr>
          <a:xfrm>
            <a:off x="626424" y="1702254"/>
            <a:ext cx="7886700" cy="1479591"/>
          </a:xfrm>
        </p:spPr>
        <p:txBody>
          <a:bodyPr anchor="t" anchorCtr="0">
            <a:noAutofit/>
          </a:bodyPr>
          <a:lstStyle/>
          <a:p>
            <a:pPr algn="l">
              <a:spcBef>
                <a:spcPts val="0"/>
              </a:spcBef>
            </a:pPr>
            <a:r>
              <a:rPr lang="en-US" sz="3200" b="1" u="sng" dirty="0"/>
              <a:t>Key Question 8</a:t>
            </a:r>
            <a:r>
              <a:rPr lang="en-US" sz="3200" dirty="0"/>
              <a:t>: In patients with localized prostate cancer who are receiving moderately hypofractionated or ultrahypofractionated EBRT, </a:t>
            </a:r>
            <a:r>
              <a:rPr lang="en-US" sz="3200" u="sng" dirty="0"/>
              <a:t>how does treatment using IMRT compare to treatment with 3-D CRT </a:t>
            </a:r>
            <a:r>
              <a:rPr lang="en-US" sz="3200" dirty="0"/>
              <a:t>in terms of prostate cancer control, toxicity, and quality of life?</a:t>
            </a:r>
          </a:p>
        </p:txBody>
      </p:sp>
    </p:spTree>
    <p:extLst>
      <p:ext uri="{BB962C8B-B14F-4D97-AF65-F5344CB8AC3E}">
        <p14:creationId xmlns:p14="http://schemas.microsoft.com/office/powerpoint/2010/main" val="103570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F2D26-5049-41A7-B87A-3F72BC5B54E9}"/>
              </a:ext>
            </a:extLst>
          </p:cNvPr>
          <p:cNvSpPr>
            <a:spLocks noGrp="1"/>
          </p:cNvSpPr>
          <p:nvPr>
            <p:ph type="title"/>
          </p:nvPr>
        </p:nvSpPr>
        <p:spPr/>
        <p:txBody>
          <a:bodyPr/>
          <a:lstStyle/>
          <a:p>
            <a:r>
              <a:rPr lang="en-US" dirty="0"/>
              <a:t>KQ8 Recommendations</a:t>
            </a:r>
          </a:p>
        </p:txBody>
      </p:sp>
      <p:sp>
        <p:nvSpPr>
          <p:cNvPr id="4" name="Content Placeholder 3">
            <a:extLst>
              <a:ext uri="{FF2B5EF4-FFF2-40B4-BE49-F238E27FC236}">
                <a16:creationId xmlns:a16="http://schemas.microsoft.com/office/drawing/2014/main" id="{7E346A1F-064D-4208-9140-C778F06DDB59}"/>
              </a:ext>
            </a:extLst>
          </p:cNvPr>
          <p:cNvSpPr>
            <a:spLocks noGrp="1"/>
          </p:cNvSpPr>
          <p:nvPr>
            <p:ph idx="1"/>
          </p:nvPr>
        </p:nvSpPr>
        <p:spPr>
          <a:xfrm>
            <a:off x="628650" y="1963613"/>
            <a:ext cx="7886700" cy="1730150"/>
          </a:xfrm>
        </p:spPr>
        <p:txBody>
          <a:bodyPr>
            <a:normAutofit/>
          </a:bodyPr>
          <a:lstStyle/>
          <a:p>
            <a:r>
              <a:rPr lang="en-US" sz="2000" b="1" dirty="0"/>
              <a:t>KQ8A</a:t>
            </a:r>
            <a:r>
              <a:rPr lang="en-US" sz="2000" dirty="0"/>
              <a:t>: </a:t>
            </a:r>
            <a:r>
              <a:rPr lang="en-US" sz="2000" b="1" dirty="0"/>
              <a:t>Non-modulated 3-D CRT techniques are not recommended </a:t>
            </a:r>
            <a:r>
              <a:rPr lang="en-US" sz="2000" dirty="0"/>
              <a:t>when delivering moderately or ultrahypofractionated prostate EBRT.</a:t>
            </a:r>
          </a:p>
        </p:txBody>
      </p:sp>
      <p:grpSp>
        <p:nvGrpSpPr>
          <p:cNvPr id="5" name="Group 4">
            <a:extLst>
              <a:ext uri="{FF2B5EF4-FFF2-40B4-BE49-F238E27FC236}">
                <a16:creationId xmlns:a16="http://schemas.microsoft.com/office/drawing/2014/main" id="{58F3CD15-0F8D-4574-80A3-940215530F40}"/>
              </a:ext>
            </a:extLst>
          </p:cNvPr>
          <p:cNvGrpSpPr/>
          <p:nvPr/>
        </p:nvGrpSpPr>
        <p:grpSpPr>
          <a:xfrm>
            <a:off x="2697555" y="2901730"/>
            <a:ext cx="3748891" cy="1418846"/>
            <a:chOff x="3200402" y="3742175"/>
            <a:chExt cx="4998521" cy="1891794"/>
          </a:xfrm>
        </p:grpSpPr>
        <p:grpSp>
          <p:nvGrpSpPr>
            <p:cNvPr id="6" name="Group 5">
              <a:extLst>
                <a:ext uri="{FF2B5EF4-FFF2-40B4-BE49-F238E27FC236}">
                  <a16:creationId xmlns:a16="http://schemas.microsoft.com/office/drawing/2014/main" id="{C30CD192-F701-49B4-A3AE-2300BC86F249}"/>
                </a:ext>
              </a:extLst>
            </p:cNvPr>
            <p:cNvGrpSpPr/>
            <p:nvPr/>
          </p:nvGrpSpPr>
          <p:grpSpPr>
            <a:xfrm>
              <a:off x="3200402" y="3742175"/>
              <a:ext cx="1457698" cy="1891794"/>
              <a:chOff x="3200402" y="3777688"/>
              <a:chExt cx="1457698" cy="1891794"/>
            </a:xfrm>
          </p:grpSpPr>
          <p:sp>
            <p:nvSpPr>
              <p:cNvPr id="17" name="Rectangle 16">
                <a:extLst>
                  <a:ext uri="{FF2B5EF4-FFF2-40B4-BE49-F238E27FC236}">
                    <a16:creationId xmlns:a16="http://schemas.microsoft.com/office/drawing/2014/main" id="{6F45009D-54C0-413E-80DD-B9E59C8C14D8}"/>
                  </a:ext>
                </a:extLst>
              </p:cNvPr>
              <p:cNvSpPr/>
              <p:nvPr/>
            </p:nvSpPr>
            <p:spPr>
              <a:xfrm>
                <a:off x="3200402" y="3777688"/>
                <a:ext cx="1457698" cy="1891794"/>
              </a:xfrm>
              <a:prstGeom prst="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8" name="Straight Connector 17">
                <a:extLst>
                  <a:ext uri="{FF2B5EF4-FFF2-40B4-BE49-F238E27FC236}">
                    <a16:creationId xmlns:a16="http://schemas.microsoft.com/office/drawing/2014/main" id="{321C495E-5F98-49C9-8BEF-589D412C4509}"/>
                  </a:ext>
                </a:extLst>
              </p:cNvPr>
              <p:cNvCxnSpPr>
                <a:cxnSpLocks/>
              </p:cNvCxnSpPr>
              <p:nvPr/>
            </p:nvCxnSpPr>
            <p:spPr>
              <a:xfrm>
                <a:off x="3200402" y="4381881"/>
                <a:ext cx="1457698" cy="1136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CE52224-09FD-4FEF-A15B-C9446F554C1F}"/>
                  </a:ext>
                </a:extLst>
              </p:cNvPr>
              <p:cNvSpPr txBox="1"/>
              <p:nvPr/>
            </p:nvSpPr>
            <p:spPr>
              <a:xfrm>
                <a:off x="3200402" y="3777688"/>
                <a:ext cx="1457698" cy="615553"/>
              </a:xfrm>
              <a:prstGeom prst="rect">
                <a:avLst/>
              </a:prstGeom>
              <a:noFill/>
            </p:spPr>
            <p:txBody>
              <a:bodyPr wrap="square" lIns="34290" tIns="68580" rIns="34290" bIns="68580" rtlCol="0">
                <a:spAutoFit/>
              </a:bodyPr>
              <a:lstStyle/>
              <a:p>
                <a:pPr algn="ctr"/>
                <a:r>
                  <a:rPr lang="en-US" sz="1050" dirty="0"/>
                  <a:t>Recommendation strength</a:t>
                </a:r>
              </a:p>
            </p:txBody>
          </p:sp>
          <p:sp>
            <p:nvSpPr>
              <p:cNvPr id="20" name="TextBox 19">
                <a:extLst>
                  <a:ext uri="{FF2B5EF4-FFF2-40B4-BE49-F238E27FC236}">
                    <a16:creationId xmlns:a16="http://schemas.microsoft.com/office/drawing/2014/main" id="{5E3C08C2-1E33-425F-A323-B963120BB0CE}"/>
                  </a:ext>
                </a:extLst>
              </p:cNvPr>
              <p:cNvSpPr txBox="1"/>
              <p:nvPr/>
            </p:nvSpPr>
            <p:spPr>
              <a:xfrm>
                <a:off x="3200402" y="4368342"/>
                <a:ext cx="1457698" cy="738664"/>
              </a:xfrm>
              <a:prstGeom prst="rect">
                <a:avLst/>
              </a:prstGeom>
              <a:noFill/>
            </p:spPr>
            <p:txBody>
              <a:bodyPr wrap="square" lIns="34290" tIns="34290" rIns="34290" bIns="34290" rtlCol="0">
                <a:spAutoFit/>
              </a:bodyPr>
              <a:lstStyle/>
              <a:p>
                <a:pPr algn="ctr"/>
                <a:endParaRPr lang="en-US" sz="1350" dirty="0"/>
              </a:p>
              <a:p>
                <a:pPr algn="ctr"/>
                <a:r>
                  <a:rPr lang="en-US" dirty="0"/>
                  <a:t>Strong</a:t>
                </a:r>
              </a:p>
            </p:txBody>
          </p:sp>
        </p:grpSp>
        <p:grpSp>
          <p:nvGrpSpPr>
            <p:cNvPr id="7" name="Group 6">
              <a:extLst>
                <a:ext uri="{FF2B5EF4-FFF2-40B4-BE49-F238E27FC236}">
                  <a16:creationId xmlns:a16="http://schemas.microsoft.com/office/drawing/2014/main" id="{E5C3E7A0-6BC8-44B9-A67A-CD8B02C3F748}"/>
                </a:ext>
              </a:extLst>
            </p:cNvPr>
            <p:cNvGrpSpPr/>
            <p:nvPr/>
          </p:nvGrpSpPr>
          <p:grpSpPr>
            <a:xfrm>
              <a:off x="4970814" y="3742175"/>
              <a:ext cx="1457698" cy="1891794"/>
              <a:chOff x="4970813" y="3777688"/>
              <a:chExt cx="1457698" cy="1891794"/>
            </a:xfrm>
          </p:grpSpPr>
          <p:sp>
            <p:nvSpPr>
              <p:cNvPr id="14" name="Rectangle 13">
                <a:extLst>
                  <a:ext uri="{FF2B5EF4-FFF2-40B4-BE49-F238E27FC236}">
                    <a16:creationId xmlns:a16="http://schemas.microsoft.com/office/drawing/2014/main" id="{B5C42A3D-8EFC-4B0D-B789-D5A0FD67B399}"/>
                  </a:ext>
                </a:extLst>
              </p:cNvPr>
              <p:cNvSpPr/>
              <p:nvPr/>
            </p:nvSpPr>
            <p:spPr>
              <a:xfrm>
                <a:off x="4970813" y="3777688"/>
                <a:ext cx="1457698" cy="1891794"/>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3" name="Straight Connector 12">
                <a:extLst>
                  <a:ext uri="{FF2B5EF4-FFF2-40B4-BE49-F238E27FC236}">
                    <a16:creationId xmlns:a16="http://schemas.microsoft.com/office/drawing/2014/main" id="{F633AE0B-4989-4F6C-9BFE-3D25C2EBF952}"/>
                  </a:ext>
                </a:extLst>
              </p:cNvPr>
              <p:cNvCxnSpPr>
                <a:cxnSpLocks/>
              </p:cNvCxnSpPr>
              <p:nvPr/>
            </p:nvCxnSpPr>
            <p:spPr>
              <a:xfrm flipV="1">
                <a:off x="4970813" y="4368343"/>
                <a:ext cx="1457698" cy="1353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0ADED3C-BC00-461D-8B13-D4FCA028A531}"/>
                  </a:ext>
                </a:extLst>
              </p:cNvPr>
              <p:cNvSpPr txBox="1"/>
              <p:nvPr/>
            </p:nvSpPr>
            <p:spPr>
              <a:xfrm>
                <a:off x="4970813" y="4368342"/>
                <a:ext cx="1457698" cy="769441"/>
              </a:xfrm>
              <a:prstGeom prst="rect">
                <a:avLst/>
              </a:prstGeom>
              <a:noFill/>
            </p:spPr>
            <p:txBody>
              <a:bodyPr wrap="square" lIns="34290" rIns="34290" rtlCol="0">
                <a:spAutoFit/>
              </a:bodyPr>
              <a:lstStyle/>
              <a:p>
                <a:pPr algn="ctr"/>
                <a:endParaRPr lang="en-US" sz="1350" dirty="0"/>
              </a:p>
              <a:p>
                <a:pPr algn="ctr"/>
                <a:r>
                  <a:rPr lang="en-US" dirty="0"/>
                  <a:t>Moderate</a:t>
                </a:r>
              </a:p>
            </p:txBody>
          </p:sp>
          <p:sp>
            <p:nvSpPr>
              <p:cNvPr id="16" name="TextBox 15">
                <a:extLst>
                  <a:ext uri="{FF2B5EF4-FFF2-40B4-BE49-F238E27FC236}">
                    <a16:creationId xmlns:a16="http://schemas.microsoft.com/office/drawing/2014/main" id="{65EF3181-B77D-4EFE-9268-B5CFCDA308BF}"/>
                  </a:ext>
                </a:extLst>
              </p:cNvPr>
              <p:cNvSpPr txBox="1"/>
              <p:nvPr/>
            </p:nvSpPr>
            <p:spPr>
              <a:xfrm>
                <a:off x="4970813" y="3777688"/>
                <a:ext cx="1457698" cy="615553"/>
              </a:xfrm>
              <a:prstGeom prst="rect">
                <a:avLst/>
              </a:prstGeom>
              <a:noFill/>
            </p:spPr>
            <p:txBody>
              <a:bodyPr wrap="square" rtlCol="0">
                <a:spAutoFit/>
              </a:bodyPr>
              <a:lstStyle/>
              <a:p>
                <a:pPr algn="ctr"/>
                <a:r>
                  <a:rPr lang="en-US" sz="1200" dirty="0"/>
                  <a:t>Quality of evidence</a:t>
                </a:r>
              </a:p>
            </p:txBody>
          </p:sp>
        </p:grpSp>
        <p:grpSp>
          <p:nvGrpSpPr>
            <p:cNvPr id="8" name="Group 7">
              <a:extLst>
                <a:ext uri="{FF2B5EF4-FFF2-40B4-BE49-F238E27FC236}">
                  <a16:creationId xmlns:a16="http://schemas.microsoft.com/office/drawing/2014/main" id="{2F24B1C7-AB0A-4F88-9D3A-B34F28B7E79D}"/>
                </a:ext>
              </a:extLst>
            </p:cNvPr>
            <p:cNvGrpSpPr/>
            <p:nvPr/>
          </p:nvGrpSpPr>
          <p:grpSpPr>
            <a:xfrm>
              <a:off x="6741225" y="3742175"/>
              <a:ext cx="1457698" cy="1891794"/>
              <a:chOff x="6741225" y="3742175"/>
              <a:chExt cx="1457698" cy="1891794"/>
            </a:xfrm>
          </p:grpSpPr>
          <p:sp>
            <p:nvSpPr>
              <p:cNvPr id="9" name="Rectangle 8">
                <a:extLst>
                  <a:ext uri="{FF2B5EF4-FFF2-40B4-BE49-F238E27FC236}">
                    <a16:creationId xmlns:a16="http://schemas.microsoft.com/office/drawing/2014/main" id="{82028CBD-1DC1-4B5F-8C57-9AD7C44134BA}"/>
                  </a:ext>
                </a:extLst>
              </p:cNvPr>
              <p:cNvSpPr/>
              <p:nvPr/>
            </p:nvSpPr>
            <p:spPr>
              <a:xfrm>
                <a:off x="6741225" y="3742175"/>
                <a:ext cx="1457698" cy="1891794"/>
              </a:xfrm>
              <a:prstGeom prst="rect">
                <a:avLst/>
              </a:prstGeom>
              <a:solidFill>
                <a:srgbClr val="FFE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0" name="Straight Connector 9">
                <a:extLst>
                  <a:ext uri="{FF2B5EF4-FFF2-40B4-BE49-F238E27FC236}">
                    <a16:creationId xmlns:a16="http://schemas.microsoft.com/office/drawing/2014/main" id="{5924A447-5051-4470-98FB-EF265437E07A}"/>
                  </a:ext>
                </a:extLst>
              </p:cNvPr>
              <p:cNvCxnSpPr>
                <a:cxnSpLocks/>
              </p:cNvCxnSpPr>
              <p:nvPr/>
            </p:nvCxnSpPr>
            <p:spPr>
              <a:xfrm>
                <a:off x="6741225" y="4368343"/>
                <a:ext cx="145769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EF52688-4788-456F-9AA7-E952D821FA61}"/>
                  </a:ext>
                </a:extLst>
              </p:cNvPr>
              <p:cNvSpPr txBox="1"/>
              <p:nvPr/>
            </p:nvSpPr>
            <p:spPr>
              <a:xfrm>
                <a:off x="6741225" y="4368343"/>
                <a:ext cx="1457698" cy="769441"/>
              </a:xfrm>
              <a:prstGeom prst="rect">
                <a:avLst/>
              </a:prstGeom>
              <a:noFill/>
            </p:spPr>
            <p:txBody>
              <a:bodyPr wrap="square" lIns="34290" rIns="34290" rtlCol="0">
                <a:spAutoFit/>
              </a:bodyPr>
              <a:lstStyle/>
              <a:p>
                <a:pPr algn="ctr"/>
                <a:endParaRPr lang="en-US" sz="1350" dirty="0"/>
              </a:p>
              <a:p>
                <a:pPr algn="ctr"/>
                <a:r>
                  <a:rPr lang="en-US" dirty="0"/>
                  <a:t>100%</a:t>
                </a:r>
              </a:p>
            </p:txBody>
          </p:sp>
          <p:sp>
            <p:nvSpPr>
              <p:cNvPr id="12" name="TextBox 11">
                <a:extLst>
                  <a:ext uri="{FF2B5EF4-FFF2-40B4-BE49-F238E27FC236}">
                    <a16:creationId xmlns:a16="http://schemas.microsoft.com/office/drawing/2014/main" id="{9F21355E-A825-4F1D-97DC-33D3B0BF264F}"/>
                  </a:ext>
                </a:extLst>
              </p:cNvPr>
              <p:cNvSpPr txBox="1"/>
              <p:nvPr/>
            </p:nvSpPr>
            <p:spPr>
              <a:xfrm>
                <a:off x="6741225" y="3742175"/>
                <a:ext cx="1457698" cy="369332"/>
              </a:xfrm>
              <a:prstGeom prst="rect">
                <a:avLst/>
              </a:prstGeom>
              <a:noFill/>
            </p:spPr>
            <p:txBody>
              <a:bodyPr wrap="square" rtlCol="0">
                <a:spAutoFit/>
              </a:bodyPr>
              <a:lstStyle/>
              <a:p>
                <a:pPr algn="ctr"/>
                <a:r>
                  <a:rPr lang="en-US" sz="1200" dirty="0"/>
                  <a:t>Consensus</a:t>
                </a:r>
              </a:p>
            </p:txBody>
          </p:sp>
        </p:grpSp>
      </p:grpSp>
    </p:spTree>
    <p:extLst>
      <p:ext uri="{BB962C8B-B14F-4D97-AF65-F5344CB8AC3E}">
        <p14:creationId xmlns:p14="http://schemas.microsoft.com/office/powerpoint/2010/main" val="303825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934100"/>
          </a:xfrm>
        </p:spPr>
        <p:txBody>
          <a:bodyPr/>
          <a:lstStyle/>
          <a:p>
            <a:r>
              <a:rPr lang="en-US" dirty="0"/>
              <a:t>Task Force Composition</a:t>
            </a:r>
          </a:p>
        </p:txBody>
      </p:sp>
      <p:sp>
        <p:nvSpPr>
          <p:cNvPr id="3" name="Content Placeholder 2"/>
          <p:cNvSpPr>
            <a:spLocks noGrp="1"/>
          </p:cNvSpPr>
          <p:nvPr>
            <p:ph idx="1"/>
          </p:nvPr>
        </p:nvSpPr>
        <p:spPr>
          <a:xfrm>
            <a:off x="628650" y="1676400"/>
            <a:ext cx="7886700" cy="3813573"/>
          </a:xfrm>
        </p:spPr>
        <p:txBody>
          <a:bodyPr>
            <a:normAutofit lnSpcReduction="10000"/>
          </a:bodyPr>
          <a:lstStyle/>
          <a:p>
            <a:pPr>
              <a:defRPr/>
            </a:pPr>
            <a:r>
              <a:rPr lang="en-US" sz="2000" dirty="0">
                <a:solidFill>
                  <a:schemeClr val="tx1"/>
                </a:solidFill>
              </a:rPr>
              <a:t>Radiation oncology</a:t>
            </a:r>
          </a:p>
          <a:p>
            <a:pPr lvl="1">
              <a:lnSpc>
                <a:spcPct val="120000"/>
              </a:lnSpc>
              <a:spcBef>
                <a:spcPts val="0"/>
              </a:spcBef>
              <a:defRPr/>
            </a:pPr>
            <a:r>
              <a:rPr lang="en-US" sz="1800" dirty="0"/>
              <a:t>Drawn from academic practice, private or community practice, and the Veterans Health Administration system </a:t>
            </a:r>
          </a:p>
          <a:p>
            <a:pPr lvl="1">
              <a:lnSpc>
                <a:spcPct val="120000"/>
              </a:lnSpc>
              <a:spcBef>
                <a:spcPts val="0"/>
              </a:spcBef>
              <a:defRPr/>
            </a:pPr>
            <a:r>
              <a:rPr lang="en-US" sz="1800" dirty="0"/>
              <a:t>Include a RO resident and a member of the Guidelines Subcommittee</a:t>
            </a:r>
          </a:p>
          <a:p>
            <a:pPr marL="342900" lvl="1" indent="0">
              <a:buNone/>
              <a:defRPr/>
            </a:pPr>
            <a:endParaRPr lang="en-US" sz="900" dirty="0"/>
          </a:p>
          <a:p>
            <a:pPr>
              <a:defRPr/>
            </a:pPr>
            <a:r>
              <a:rPr lang="en-US" sz="2000" dirty="0">
                <a:solidFill>
                  <a:schemeClr val="tx1"/>
                </a:solidFill>
              </a:rPr>
              <a:t>Related specialties/disciplines</a:t>
            </a:r>
          </a:p>
          <a:p>
            <a:pPr lvl="1">
              <a:lnSpc>
                <a:spcPct val="120000"/>
              </a:lnSpc>
              <a:spcBef>
                <a:spcPts val="0"/>
              </a:spcBef>
              <a:defRPr/>
            </a:pPr>
            <a:r>
              <a:rPr lang="en-US" sz="1800" dirty="0"/>
              <a:t>Medical oncology</a:t>
            </a:r>
          </a:p>
          <a:p>
            <a:pPr lvl="1">
              <a:lnSpc>
                <a:spcPct val="120000"/>
              </a:lnSpc>
              <a:spcBef>
                <a:spcPts val="0"/>
              </a:spcBef>
              <a:defRPr/>
            </a:pPr>
            <a:r>
              <a:rPr lang="en-US" sz="1800" dirty="0"/>
              <a:t>Surgery</a:t>
            </a:r>
          </a:p>
          <a:p>
            <a:pPr lvl="1">
              <a:lnSpc>
                <a:spcPct val="120000"/>
              </a:lnSpc>
              <a:spcBef>
                <a:spcPts val="0"/>
              </a:spcBef>
              <a:defRPr/>
            </a:pPr>
            <a:r>
              <a:rPr lang="en-US" sz="1800" dirty="0"/>
              <a:t>Medical physics</a:t>
            </a:r>
          </a:p>
          <a:p>
            <a:pPr marL="0" lvl="1" indent="0">
              <a:lnSpc>
                <a:spcPct val="120000"/>
              </a:lnSpc>
              <a:spcBef>
                <a:spcPts val="0"/>
              </a:spcBef>
              <a:buNone/>
              <a:defRPr/>
            </a:pPr>
            <a:r>
              <a:rPr lang="en-US" sz="1800" dirty="0"/>
              <a:t>Non-RO physicians are nominated by their respective societies</a:t>
            </a:r>
          </a:p>
          <a:p>
            <a:pPr marL="0" lvl="1" indent="0">
              <a:lnSpc>
                <a:spcPct val="120000"/>
              </a:lnSpc>
              <a:spcBef>
                <a:spcPts val="0"/>
              </a:spcBef>
              <a:buNone/>
              <a:defRPr/>
            </a:pPr>
            <a:endParaRPr lang="en-US" sz="1200" dirty="0"/>
          </a:p>
          <a:p>
            <a:pPr>
              <a:defRPr/>
            </a:pPr>
            <a:r>
              <a:rPr lang="en-US" sz="2000" dirty="0">
                <a:solidFill>
                  <a:schemeClr val="tx1"/>
                </a:solidFill>
              </a:rPr>
              <a:t>Patient representative</a:t>
            </a:r>
            <a:endParaRPr lang="en-US" altLang="en-US" sz="2000" dirty="0">
              <a:solidFill>
                <a:schemeClr val="tx1"/>
              </a:solidFill>
            </a:endParaRPr>
          </a:p>
        </p:txBody>
      </p:sp>
    </p:spTree>
    <p:extLst>
      <p:ext uri="{BB962C8B-B14F-4D97-AF65-F5344CB8AC3E}">
        <p14:creationId xmlns:p14="http://schemas.microsoft.com/office/powerpoint/2010/main" val="2068116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552"/>
            <a:ext cx="8229600" cy="1143000"/>
          </a:xfrm>
        </p:spPr>
        <p:txBody>
          <a:bodyPr/>
          <a:lstStyle/>
          <a:p>
            <a:r>
              <a:rPr lang="en-CA" sz="4000" dirty="0"/>
              <a:t>Radiobiological Rationale for Hypofractionation in Prostate Cancer</a:t>
            </a:r>
          </a:p>
        </p:txBody>
      </p:sp>
      <p:sp>
        <p:nvSpPr>
          <p:cNvPr id="25" name="Freeform 24"/>
          <p:cNvSpPr/>
          <p:nvPr/>
        </p:nvSpPr>
        <p:spPr>
          <a:xfrm>
            <a:off x="2400664" y="2415285"/>
            <a:ext cx="3082772" cy="2366251"/>
          </a:xfrm>
          <a:custGeom>
            <a:avLst/>
            <a:gdLst>
              <a:gd name="connsiteX0" fmla="*/ 0 w 3585885"/>
              <a:gd name="connsiteY0" fmla="*/ 179815 h 4174767"/>
              <a:gd name="connsiteX1" fmla="*/ 1553592 w 3585885"/>
              <a:gd name="connsiteY1" fmla="*/ 339613 h 4174767"/>
              <a:gd name="connsiteX2" fmla="*/ 3488924 w 3585885"/>
              <a:gd name="connsiteY2" fmla="*/ 3269244 h 4174767"/>
              <a:gd name="connsiteX3" fmla="*/ 3426781 w 3585885"/>
              <a:gd name="connsiteY3" fmla="*/ 4174767 h 4174767"/>
              <a:gd name="connsiteX0" fmla="*/ 0 w 3554640"/>
              <a:gd name="connsiteY0" fmla="*/ 31322 h 4026274"/>
              <a:gd name="connsiteX1" fmla="*/ 2024108 w 3554640"/>
              <a:gd name="connsiteY1" fmla="*/ 981232 h 4026274"/>
              <a:gd name="connsiteX2" fmla="*/ 3488924 w 3554640"/>
              <a:gd name="connsiteY2" fmla="*/ 3120751 h 4026274"/>
              <a:gd name="connsiteX3" fmla="*/ 3426781 w 3554640"/>
              <a:gd name="connsiteY3" fmla="*/ 4026274 h 4026274"/>
              <a:gd name="connsiteX0" fmla="*/ 0 w 3634539"/>
              <a:gd name="connsiteY0" fmla="*/ 31024 h 4034854"/>
              <a:gd name="connsiteX1" fmla="*/ 2104007 w 3634539"/>
              <a:gd name="connsiteY1" fmla="*/ 989812 h 4034854"/>
              <a:gd name="connsiteX2" fmla="*/ 3568823 w 3634539"/>
              <a:gd name="connsiteY2" fmla="*/ 3129331 h 4034854"/>
              <a:gd name="connsiteX3" fmla="*/ 3506680 w 3634539"/>
              <a:gd name="connsiteY3" fmla="*/ 4034854 h 4034854"/>
              <a:gd name="connsiteX0" fmla="*/ 0 w 3634539"/>
              <a:gd name="connsiteY0" fmla="*/ 1083 h 4004913"/>
              <a:gd name="connsiteX1" fmla="*/ 2104007 w 3634539"/>
              <a:gd name="connsiteY1" fmla="*/ 959871 h 4004913"/>
              <a:gd name="connsiteX2" fmla="*/ 3568823 w 3634539"/>
              <a:gd name="connsiteY2" fmla="*/ 3099390 h 4004913"/>
              <a:gd name="connsiteX3" fmla="*/ 3506680 w 3634539"/>
              <a:gd name="connsiteY3" fmla="*/ 4004913 h 4004913"/>
              <a:gd name="connsiteX0" fmla="*/ 0 w 3634539"/>
              <a:gd name="connsiteY0" fmla="*/ 1 h 4003831"/>
              <a:gd name="connsiteX1" fmla="*/ 2104007 w 3634539"/>
              <a:gd name="connsiteY1" fmla="*/ 958789 h 4003831"/>
              <a:gd name="connsiteX2" fmla="*/ 3568823 w 3634539"/>
              <a:gd name="connsiteY2" fmla="*/ 3098308 h 4003831"/>
              <a:gd name="connsiteX3" fmla="*/ 3506680 w 3634539"/>
              <a:gd name="connsiteY3" fmla="*/ 4003831 h 4003831"/>
              <a:gd name="connsiteX0" fmla="*/ 0 w 3506680"/>
              <a:gd name="connsiteY0" fmla="*/ 1 h 4003831"/>
              <a:gd name="connsiteX1" fmla="*/ 2104007 w 3506680"/>
              <a:gd name="connsiteY1" fmla="*/ 958789 h 4003831"/>
              <a:gd name="connsiteX2" fmla="*/ 3400147 w 3506680"/>
              <a:gd name="connsiteY2" fmla="*/ 2911877 h 4003831"/>
              <a:gd name="connsiteX3" fmla="*/ 3506680 w 3506680"/>
              <a:gd name="connsiteY3" fmla="*/ 4003831 h 4003831"/>
              <a:gd name="connsiteX0" fmla="*/ 0 w 3559946"/>
              <a:gd name="connsiteY0" fmla="*/ 1 h 3577703"/>
              <a:gd name="connsiteX1" fmla="*/ 2104007 w 3559946"/>
              <a:gd name="connsiteY1" fmla="*/ 958789 h 3577703"/>
              <a:gd name="connsiteX2" fmla="*/ 3400147 w 3559946"/>
              <a:gd name="connsiteY2" fmla="*/ 2911877 h 3577703"/>
              <a:gd name="connsiteX3" fmla="*/ 3559946 w 3559946"/>
              <a:gd name="connsiteY3" fmla="*/ 3577703 h 3577703"/>
              <a:gd name="connsiteX0" fmla="*/ 0 w 3571051"/>
              <a:gd name="connsiteY0" fmla="*/ 1 h 3577703"/>
              <a:gd name="connsiteX1" fmla="*/ 2104007 w 3571051"/>
              <a:gd name="connsiteY1" fmla="*/ 958789 h 3577703"/>
              <a:gd name="connsiteX2" fmla="*/ 3400147 w 3571051"/>
              <a:gd name="connsiteY2" fmla="*/ 2911877 h 3577703"/>
              <a:gd name="connsiteX3" fmla="*/ 3559946 w 3571051"/>
              <a:gd name="connsiteY3" fmla="*/ 3577703 h 3577703"/>
              <a:gd name="connsiteX0" fmla="*/ 0 w 3666478"/>
              <a:gd name="connsiteY0" fmla="*/ 1 h 3595459"/>
              <a:gd name="connsiteX1" fmla="*/ 2104007 w 3666478"/>
              <a:gd name="connsiteY1" fmla="*/ 958789 h 3595459"/>
              <a:gd name="connsiteX2" fmla="*/ 3400147 w 3666478"/>
              <a:gd name="connsiteY2" fmla="*/ 2911877 h 3595459"/>
              <a:gd name="connsiteX3" fmla="*/ 3666478 w 3666478"/>
              <a:gd name="connsiteY3" fmla="*/ 3595459 h 3595459"/>
              <a:gd name="connsiteX0" fmla="*/ 0 w 3666478"/>
              <a:gd name="connsiteY0" fmla="*/ 1 h 3595459"/>
              <a:gd name="connsiteX1" fmla="*/ 2104007 w 3666478"/>
              <a:gd name="connsiteY1" fmla="*/ 958789 h 3595459"/>
              <a:gd name="connsiteX2" fmla="*/ 3400147 w 3666478"/>
              <a:gd name="connsiteY2" fmla="*/ 2911877 h 3595459"/>
              <a:gd name="connsiteX3" fmla="*/ 3666478 w 3666478"/>
              <a:gd name="connsiteY3" fmla="*/ 3595459 h 3595459"/>
              <a:gd name="connsiteX0" fmla="*/ 0 w 3666478"/>
              <a:gd name="connsiteY0" fmla="*/ 1 h 3595459"/>
              <a:gd name="connsiteX1" fmla="*/ 2104007 w 3666478"/>
              <a:gd name="connsiteY1" fmla="*/ 958789 h 3595459"/>
              <a:gd name="connsiteX2" fmla="*/ 3071673 w 3666478"/>
              <a:gd name="connsiteY2" fmla="*/ 2228296 h 3595459"/>
              <a:gd name="connsiteX3" fmla="*/ 3666478 w 3666478"/>
              <a:gd name="connsiteY3" fmla="*/ 3595459 h 3595459"/>
              <a:gd name="connsiteX0" fmla="*/ 0 w 3719744"/>
              <a:gd name="connsiteY0" fmla="*/ 0 h 3604336"/>
              <a:gd name="connsiteX1" fmla="*/ 2157273 w 3719744"/>
              <a:gd name="connsiteY1" fmla="*/ 967666 h 3604336"/>
              <a:gd name="connsiteX2" fmla="*/ 3124939 w 3719744"/>
              <a:gd name="connsiteY2" fmla="*/ 2237173 h 3604336"/>
              <a:gd name="connsiteX3" fmla="*/ 3719744 w 3719744"/>
              <a:gd name="connsiteY3" fmla="*/ 3604336 h 3604336"/>
              <a:gd name="connsiteX0" fmla="*/ 0 w 3719744"/>
              <a:gd name="connsiteY0" fmla="*/ 96 h 3604432"/>
              <a:gd name="connsiteX1" fmla="*/ 2157273 w 3719744"/>
              <a:gd name="connsiteY1" fmla="*/ 967762 h 3604432"/>
              <a:gd name="connsiteX2" fmla="*/ 3124939 w 3719744"/>
              <a:gd name="connsiteY2" fmla="*/ 2237269 h 3604432"/>
              <a:gd name="connsiteX3" fmla="*/ 3719744 w 3719744"/>
              <a:gd name="connsiteY3" fmla="*/ 3604432 h 3604432"/>
              <a:gd name="connsiteX0" fmla="*/ 0 w 3719744"/>
              <a:gd name="connsiteY0" fmla="*/ 107 h 3604443"/>
              <a:gd name="connsiteX1" fmla="*/ 2157273 w 3719744"/>
              <a:gd name="connsiteY1" fmla="*/ 905629 h 3604443"/>
              <a:gd name="connsiteX2" fmla="*/ 3124939 w 3719744"/>
              <a:gd name="connsiteY2" fmla="*/ 2237280 h 3604443"/>
              <a:gd name="connsiteX3" fmla="*/ 3719744 w 3719744"/>
              <a:gd name="connsiteY3" fmla="*/ 3604443 h 3604443"/>
              <a:gd name="connsiteX0" fmla="*/ 0 w 3719744"/>
              <a:gd name="connsiteY0" fmla="*/ 123 h 3604459"/>
              <a:gd name="connsiteX1" fmla="*/ 2068497 w 3719744"/>
              <a:gd name="connsiteY1" fmla="*/ 834624 h 3604459"/>
              <a:gd name="connsiteX2" fmla="*/ 3124939 w 3719744"/>
              <a:gd name="connsiteY2" fmla="*/ 2237296 h 3604459"/>
              <a:gd name="connsiteX3" fmla="*/ 3719744 w 3719744"/>
              <a:gd name="connsiteY3" fmla="*/ 3604459 h 3604459"/>
            </a:gdLst>
            <a:ahLst/>
            <a:cxnLst>
              <a:cxn ang="0">
                <a:pos x="connsiteX0" y="connsiteY0"/>
              </a:cxn>
              <a:cxn ang="0">
                <a:pos x="connsiteX1" y="connsiteY1"/>
              </a:cxn>
              <a:cxn ang="0">
                <a:pos x="connsiteX2" y="connsiteY2"/>
              </a:cxn>
              <a:cxn ang="0">
                <a:pos x="connsiteX3" y="connsiteY3"/>
              </a:cxn>
            </a:cxnLst>
            <a:rect l="l" t="t" r="r" b="b"/>
            <a:pathLst>
              <a:path w="3719744" h="3604459">
                <a:moveTo>
                  <a:pt x="0" y="123"/>
                </a:moveTo>
                <a:cubicBezTo>
                  <a:pt x="947691" y="-8756"/>
                  <a:pt x="1547674" y="461762"/>
                  <a:pt x="2068497" y="834624"/>
                </a:cubicBezTo>
                <a:cubicBezTo>
                  <a:pt x="2589320" y="1207486"/>
                  <a:pt x="2849731" y="1775657"/>
                  <a:pt x="3124939" y="2237296"/>
                </a:cubicBezTo>
                <a:cubicBezTo>
                  <a:pt x="3400147" y="2698935"/>
                  <a:pt x="3642804" y="3385476"/>
                  <a:pt x="3719744" y="360445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6" name="Freeform 25"/>
          <p:cNvSpPr/>
          <p:nvPr/>
        </p:nvSpPr>
        <p:spPr>
          <a:xfrm>
            <a:off x="2394004" y="2420734"/>
            <a:ext cx="3555509" cy="1613788"/>
          </a:xfrm>
          <a:custGeom>
            <a:avLst/>
            <a:gdLst>
              <a:gd name="connsiteX0" fmla="*/ 0 w 3585885"/>
              <a:gd name="connsiteY0" fmla="*/ 179815 h 4174767"/>
              <a:gd name="connsiteX1" fmla="*/ 1553592 w 3585885"/>
              <a:gd name="connsiteY1" fmla="*/ 339613 h 4174767"/>
              <a:gd name="connsiteX2" fmla="*/ 3488924 w 3585885"/>
              <a:gd name="connsiteY2" fmla="*/ 3269244 h 4174767"/>
              <a:gd name="connsiteX3" fmla="*/ 3426781 w 3585885"/>
              <a:gd name="connsiteY3" fmla="*/ 4174767 h 4174767"/>
              <a:gd name="connsiteX0" fmla="*/ 0 w 3554640"/>
              <a:gd name="connsiteY0" fmla="*/ 31322 h 4026274"/>
              <a:gd name="connsiteX1" fmla="*/ 2024108 w 3554640"/>
              <a:gd name="connsiteY1" fmla="*/ 981232 h 4026274"/>
              <a:gd name="connsiteX2" fmla="*/ 3488924 w 3554640"/>
              <a:gd name="connsiteY2" fmla="*/ 3120751 h 4026274"/>
              <a:gd name="connsiteX3" fmla="*/ 3426781 w 3554640"/>
              <a:gd name="connsiteY3" fmla="*/ 4026274 h 4026274"/>
              <a:gd name="connsiteX0" fmla="*/ 0 w 3634539"/>
              <a:gd name="connsiteY0" fmla="*/ 31024 h 4034854"/>
              <a:gd name="connsiteX1" fmla="*/ 2104007 w 3634539"/>
              <a:gd name="connsiteY1" fmla="*/ 989812 h 4034854"/>
              <a:gd name="connsiteX2" fmla="*/ 3568823 w 3634539"/>
              <a:gd name="connsiteY2" fmla="*/ 3129331 h 4034854"/>
              <a:gd name="connsiteX3" fmla="*/ 3506680 w 3634539"/>
              <a:gd name="connsiteY3" fmla="*/ 4034854 h 4034854"/>
              <a:gd name="connsiteX0" fmla="*/ 0 w 3634539"/>
              <a:gd name="connsiteY0" fmla="*/ 1083 h 4004913"/>
              <a:gd name="connsiteX1" fmla="*/ 2104007 w 3634539"/>
              <a:gd name="connsiteY1" fmla="*/ 959871 h 4004913"/>
              <a:gd name="connsiteX2" fmla="*/ 3568823 w 3634539"/>
              <a:gd name="connsiteY2" fmla="*/ 3099390 h 4004913"/>
              <a:gd name="connsiteX3" fmla="*/ 3506680 w 3634539"/>
              <a:gd name="connsiteY3" fmla="*/ 4004913 h 4004913"/>
              <a:gd name="connsiteX0" fmla="*/ 0 w 3634539"/>
              <a:gd name="connsiteY0" fmla="*/ 1 h 4003831"/>
              <a:gd name="connsiteX1" fmla="*/ 2104007 w 3634539"/>
              <a:gd name="connsiteY1" fmla="*/ 958789 h 4003831"/>
              <a:gd name="connsiteX2" fmla="*/ 3568823 w 3634539"/>
              <a:gd name="connsiteY2" fmla="*/ 3098308 h 4003831"/>
              <a:gd name="connsiteX3" fmla="*/ 3506680 w 3634539"/>
              <a:gd name="connsiteY3" fmla="*/ 4003831 h 4003831"/>
              <a:gd name="connsiteX0" fmla="*/ 0 w 3506680"/>
              <a:gd name="connsiteY0" fmla="*/ 1 h 4003831"/>
              <a:gd name="connsiteX1" fmla="*/ 2104007 w 3506680"/>
              <a:gd name="connsiteY1" fmla="*/ 958789 h 4003831"/>
              <a:gd name="connsiteX2" fmla="*/ 3400147 w 3506680"/>
              <a:gd name="connsiteY2" fmla="*/ 2911877 h 4003831"/>
              <a:gd name="connsiteX3" fmla="*/ 3506680 w 3506680"/>
              <a:gd name="connsiteY3" fmla="*/ 4003831 h 4003831"/>
              <a:gd name="connsiteX0" fmla="*/ 0 w 3559946"/>
              <a:gd name="connsiteY0" fmla="*/ 1 h 3577703"/>
              <a:gd name="connsiteX1" fmla="*/ 2104007 w 3559946"/>
              <a:gd name="connsiteY1" fmla="*/ 958789 h 3577703"/>
              <a:gd name="connsiteX2" fmla="*/ 3400147 w 3559946"/>
              <a:gd name="connsiteY2" fmla="*/ 2911877 h 3577703"/>
              <a:gd name="connsiteX3" fmla="*/ 3559946 w 3559946"/>
              <a:gd name="connsiteY3" fmla="*/ 3577703 h 3577703"/>
              <a:gd name="connsiteX0" fmla="*/ 0 w 3571051"/>
              <a:gd name="connsiteY0" fmla="*/ 1 h 3577703"/>
              <a:gd name="connsiteX1" fmla="*/ 2104007 w 3571051"/>
              <a:gd name="connsiteY1" fmla="*/ 958789 h 3577703"/>
              <a:gd name="connsiteX2" fmla="*/ 3400147 w 3571051"/>
              <a:gd name="connsiteY2" fmla="*/ 2911877 h 3577703"/>
              <a:gd name="connsiteX3" fmla="*/ 3559946 w 3571051"/>
              <a:gd name="connsiteY3" fmla="*/ 3577703 h 3577703"/>
              <a:gd name="connsiteX0" fmla="*/ 0 w 3666478"/>
              <a:gd name="connsiteY0" fmla="*/ 1 h 3595459"/>
              <a:gd name="connsiteX1" fmla="*/ 2104007 w 3666478"/>
              <a:gd name="connsiteY1" fmla="*/ 958789 h 3595459"/>
              <a:gd name="connsiteX2" fmla="*/ 3400147 w 3666478"/>
              <a:gd name="connsiteY2" fmla="*/ 2911877 h 3595459"/>
              <a:gd name="connsiteX3" fmla="*/ 3666478 w 3666478"/>
              <a:gd name="connsiteY3" fmla="*/ 3595459 h 3595459"/>
              <a:gd name="connsiteX0" fmla="*/ 0 w 3666478"/>
              <a:gd name="connsiteY0" fmla="*/ 1 h 3595459"/>
              <a:gd name="connsiteX1" fmla="*/ 2104007 w 3666478"/>
              <a:gd name="connsiteY1" fmla="*/ 958789 h 3595459"/>
              <a:gd name="connsiteX2" fmla="*/ 3400147 w 3666478"/>
              <a:gd name="connsiteY2" fmla="*/ 2911877 h 3595459"/>
              <a:gd name="connsiteX3" fmla="*/ 3666478 w 3666478"/>
              <a:gd name="connsiteY3" fmla="*/ 3595459 h 3595459"/>
              <a:gd name="connsiteX0" fmla="*/ 0 w 3666478"/>
              <a:gd name="connsiteY0" fmla="*/ 1 h 3595459"/>
              <a:gd name="connsiteX1" fmla="*/ 2104007 w 3666478"/>
              <a:gd name="connsiteY1" fmla="*/ 958789 h 3595459"/>
              <a:gd name="connsiteX2" fmla="*/ 3071673 w 3666478"/>
              <a:gd name="connsiteY2" fmla="*/ 2228296 h 3595459"/>
              <a:gd name="connsiteX3" fmla="*/ 3666478 w 3666478"/>
              <a:gd name="connsiteY3" fmla="*/ 3595459 h 3595459"/>
              <a:gd name="connsiteX0" fmla="*/ 0 w 3719744"/>
              <a:gd name="connsiteY0" fmla="*/ 0 h 3604336"/>
              <a:gd name="connsiteX1" fmla="*/ 2157273 w 3719744"/>
              <a:gd name="connsiteY1" fmla="*/ 967666 h 3604336"/>
              <a:gd name="connsiteX2" fmla="*/ 3124939 w 3719744"/>
              <a:gd name="connsiteY2" fmla="*/ 2237173 h 3604336"/>
              <a:gd name="connsiteX3" fmla="*/ 3719744 w 3719744"/>
              <a:gd name="connsiteY3" fmla="*/ 3604336 h 3604336"/>
              <a:gd name="connsiteX0" fmla="*/ 0 w 3719744"/>
              <a:gd name="connsiteY0" fmla="*/ 96 h 3604432"/>
              <a:gd name="connsiteX1" fmla="*/ 2157273 w 3719744"/>
              <a:gd name="connsiteY1" fmla="*/ 967762 h 3604432"/>
              <a:gd name="connsiteX2" fmla="*/ 3124939 w 3719744"/>
              <a:gd name="connsiteY2" fmla="*/ 2237269 h 3604432"/>
              <a:gd name="connsiteX3" fmla="*/ 3719744 w 3719744"/>
              <a:gd name="connsiteY3" fmla="*/ 3604432 h 3604432"/>
              <a:gd name="connsiteX0" fmla="*/ 0 w 3719744"/>
              <a:gd name="connsiteY0" fmla="*/ 107 h 3604443"/>
              <a:gd name="connsiteX1" fmla="*/ 2157273 w 3719744"/>
              <a:gd name="connsiteY1" fmla="*/ 905629 h 3604443"/>
              <a:gd name="connsiteX2" fmla="*/ 3124939 w 3719744"/>
              <a:gd name="connsiteY2" fmla="*/ 2237280 h 3604443"/>
              <a:gd name="connsiteX3" fmla="*/ 3719744 w 3719744"/>
              <a:gd name="connsiteY3" fmla="*/ 3604443 h 3604443"/>
              <a:gd name="connsiteX0" fmla="*/ 0 w 3719744"/>
              <a:gd name="connsiteY0" fmla="*/ 123 h 3604459"/>
              <a:gd name="connsiteX1" fmla="*/ 2068497 w 3719744"/>
              <a:gd name="connsiteY1" fmla="*/ 834624 h 3604459"/>
              <a:gd name="connsiteX2" fmla="*/ 3124939 w 3719744"/>
              <a:gd name="connsiteY2" fmla="*/ 2237296 h 3604459"/>
              <a:gd name="connsiteX3" fmla="*/ 3719744 w 3719744"/>
              <a:gd name="connsiteY3" fmla="*/ 3604459 h 3604459"/>
              <a:gd name="connsiteX0" fmla="*/ 0 w 4073241"/>
              <a:gd name="connsiteY0" fmla="*/ 123 h 3330615"/>
              <a:gd name="connsiteX1" fmla="*/ 2068497 w 4073241"/>
              <a:gd name="connsiteY1" fmla="*/ 834624 h 3330615"/>
              <a:gd name="connsiteX2" fmla="*/ 3124939 w 4073241"/>
              <a:gd name="connsiteY2" fmla="*/ 2237296 h 3330615"/>
              <a:gd name="connsiteX3" fmla="*/ 4073241 w 4073241"/>
              <a:gd name="connsiteY3" fmla="*/ 3330615 h 3330615"/>
              <a:gd name="connsiteX0" fmla="*/ 0 w 4073241"/>
              <a:gd name="connsiteY0" fmla="*/ 109 h 3330601"/>
              <a:gd name="connsiteX1" fmla="*/ 2068497 w 4073241"/>
              <a:gd name="connsiteY1" fmla="*/ 834610 h 3330601"/>
              <a:gd name="connsiteX2" fmla="*/ 3269551 w 4073241"/>
              <a:gd name="connsiteY2" fmla="*/ 1841729 h 3330601"/>
              <a:gd name="connsiteX3" fmla="*/ 4073241 w 4073241"/>
              <a:gd name="connsiteY3" fmla="*/ 3330601 h 3330601"/>
              <a:gd name="connsiteX0" fmla="*/ 0 w 4523146"/>
              <a:gd name="connsiteY0" fmla="*/ 109 h 3056757"/>
              <a:gd name="connsiteX1" fmla="*/ 2068497 w 4523146"/>
              <a:gd name="connsiteY1" fmla="*/ 834610 h 3056757"/>
              <a:gd name="connsiteX2" fmla="*/ 3269551 w 4523146"/>
              <a:gd name="connsiteY2" fmla="*/ 1841729 h 3056757"/>
              <a:gd name="connsiteX3" fmla="*/ 4523146 w 4523146"/>
              <a:gd name="connsiteY3" fmla="*/ 3056757 h 3056757"/>
              <a:gd name="connsiteX0" fmla="*/ 0 w 4523146"/>
              <a:gd name="connsiteY0" fmla="*/ 102 h 3097319"/>
              <a:gd name="connsiteX1" fmla="*/ 2068497 w 4523146"/>
              <a:gd name="connsiteY1" fmla="*/ 875172 h 3097319"/>
              <a:gd name="connsiteX2" fmla="*/ 3269551 w 4523146"/>
              <a:gd name="connsiteY2" fmla="*/ 1882291 h 3097319"/>
              <a:gd name="connsiteX3" fmla="*/ 4523146 w 4523146"/>
              <a:gd name="connsiteY3" fmla="*/ 3097319 h 3097319"/>
              <a:gd name="connsiteX0" fmla="*/ 0 w 4523146"/>
              <a:gd name="connsiteY0" fmla="*/ 116 h 3097333"/>
              <a:gd name="connsiteX1" fmla="*/ 2116701 w 4523146"/>
              <a:gd name="connsiteY1" fmla="*/ 804190 h 3097333"/>
              <a:gd name="connsiteX2" fmla="*/ 3269551 w 4523146"/>
              <a:gd name="connsiteY2" fmla="*/ 1882305 h 3097333"/>
              <a:gd name="connsiteX3" fmla="*/ 4523146 w 4523146"/>
              <a:gd name="connsiteY3" fmla="*/ 3097333 h 3097333"/>
              <a:gd name="connsiteX0" fmla="*/ 0 w 4523146"/>
              <a:gd name="connsiteY0" fmla="*/ 108 h 3097325"/>
              <a:gd name="connsiteX1" fmla="*/ 2116701 w 4523146"/>
              <a:gd name="connsiteY1" fmla="*/ 804182 h 3097325"/>
              <a:gd name="connsiteX2" fmla="*/ 3438265 w 4523146"/>
              <a:gd name="connsiteY2" fmla="*/ 1628737 h 3097325"/>
              <a:gd name="connsiteX3" fmla="*/ 4523146 w 4523146"/>
              <a:gd name="connsiteY3" fmla="*/ 3097325 h 3097325"/>
              <a:gd name="connsiteX0" fmla="*/ 0 w 4523146"/>
              <a:gd name="connsiteY0" fmla="*/ 223 h 3097440"/>
              <a:gd name="connsiteX1" fmla="*/ 2197041 w 4523146"/>
              <a:gd name="connsiteY1" fmla="*/ 520311 h 3097440"/>
              <a:gd name="connsiteX2" fmla="*/ 3438265 w 4523146"/>
              <a:gd name="connsiteY2" fmla="*/ 1628852 h 3097440"/>
              <a:gd name="connsiteX3" fmla="*/ 4523146 w 4523146"/>
              <a:gd name="connsiteY3" fmla="*/ 3097440 h 3097440"/>
              <a:gd name="connsiteX0" fmla="*/ 0 w 4523146"/>
              <a:gd name="connsiteY0" fmla="*/ 203 h 3127847"/>
              <a:gd name="connsiteX1" fmla="*/ 2197041 w 4523146"/>
              <a:gd name="connsiteY1" fmla="*/ 550718 h 3127847"/>
              <a:gd name="connsiteX2" fmla="*/ 3438265 w 4523146"/>
              <a:gd name="connsiteY2" fmla="*/ 1659259 h 3127847"/>
              <a:gd name="connsiteX3" fmla="*/ 4523146 w 4523146"/>
              <a:gd name="connsiteY3" fmla="*/ 3127847 h 3127847"/>
              <a:gd name="connsiteX0" fmla="*/ 0 w 4523146"/>
              <a:gd name="connsiteY0" fmla="*/ 177 h 3178532"/>
              <a:gd name="connsiteX1" fmla="*/ 2197041 w 4523146"/>
              <a:gd name="connsiteY1" fmla="*/ 601403 h 3178532"/>
              <a:gd name="connsiteX2" fmla="*/ 3438265 w 4523146"/>
              <a:gd name="connsiteY2" fmla="*/ 1709944 h 3178532"/>
              <a:gd name="connsiteX3" fmla="*/ 4523146 w 4523146"/>
              <a:gd name="connsiteY3" fmla="*/ 3178532 h 3178532"/>
              <a:gd name="connsiteX0" fmla="*/ 0 w 4523146"/>
              <a:gd name="connsiteY0" fmla="*/ 177 h 2803265"/>
              <a:gd name="connsiteX1" fmla="*/ 2197041 w 4523146"/>
              <a:gd name="connsiteY1" fmla="*/ 601403 h 2803265"/>
              <a:gd name="connsiteX2" fmla="*/ 3438265 w 4523146"/>
              <a:gd name="connsiteY2" fmla="*/ 1709944 h 2803265"/>
              <a:gd name="connsiteX3" fmla="*/ 4523146 w 4523146"/>
              <a:gd name="connsiteY3" fmla="*/ 2803265 h 2803265"/>
              <a:gd name="connsiteX0" fmla="*/ 0 w 4523146"/>
              <a:gd name="connsiteY0" fmla="*/ 164 h 2803252"/>
              <a:gd name="connsiteX1" fmla="*/ 2197041 w 4523146"/>
              <a:gd name="connsiteY1" fmla="*/ 601390 h 2803252"/>
              <a:gd name="connsiteX2" fmla="*/ 3470402 w 4523146"/>
              <a:gd name="connsiteY2" fmla="*/ 1527369 h 2803252"/>
              <a:gd name="connsiteX3" fmla="*/ 4523146 w 4523146"/>
              <a:gd name="connsiteY3" fmla="*/ 2803252 h 2803252"/>
              <a:gd name="connsiteX0" fmla="*/ 0 w 4523146"/>
              <a:gd name="connsiteY0" fmla="*/ -1 h 2803087"/>
              <a:gd name="connsiteX1" fmla="*/ 1466208 w 4523146"/>
              <a:gd name="connsiteY1" fmla="*/ 265535 h 2803087"/>
              <a:gd name="connsiteX2" fmla="*/ 2197041 w 4523146"/>
              <a:gd name="connsiteY2" fmla="*/ 601225 h 2803087"/>
              <a:gd name="connsiteX3" fmla="*/ 3470402 w 4523146"/>
              <a:gd name="connsiteY3" fmla="*/ 1527204 h 2803087"/>
              <a:gd name="connsiteX4" fmla="*/ 4523146 w 4523146"/>
              <a:gd name="connsiteY4" fmla="*/ 2803087 h 2803087"/>
              <a:gd name="connsiteX0" fmla="*/ 0 w 4523146"/>
              <a:gd name="connsiteY0" fmla="*/ 0 h 2803088"/>
              <a:gd name="connsiteX1" fmla="*/ 1466208 w 4523146"/>
              <a:gd name="connsiteY1" fmla="*/ 224966 h 2803088"/>
              <a:gd name="connsiteX2" fmla="*/ 2197041 w 4523146"/>
              <a:gd name="connsiteY2" fmla="*/ 601226 h 2803088"/>
              <a:gd name="connsiteX3" fmla="*/ 3470402 w 4523146"/>
              <a:gd name="connsiteY3" fmla="*/ 1527205 h 2803088"/>
              <a:gd name="connsiteX4" fmla="*/ 4523146 w 4523146"/>
              <a:gd name="connsiteY4" fmla="*/ 2803088 h 2803088"/>
              <a:gd name="connsiteX0" fmla="*/ 0 w 4523146"/>
              <a:gd name="connsiteY0" fmla="*/ 0 h 2803088"/>
              <a:gd name="connsiteX1" fmla="*/ 1466208 w 4523146"/>
              <a:gd name="connsiteY1" fmla="*/ 224966 h 2803088"/>
              <a:gd name="connsiteX2" fmla="*/ 2237210 w 4523146"/>
              <a:gd name="connsiteY2" fmla="*/ 591083 h 2803088"/>
              <a:gd name="connsiteX3" fmla="*/ 3470402 w 4523146"/>
              <a:gd name="connsiteY3" fmla="*/ 1527205 h 2803088"/>
              <a:gd name="connsiteX4" fmla="*/ 4523146 w 4523146"/>
              <a:gd name="connsiteY4" fmla="*/ 2803088 h 2803088"/>
              <a:gd name="connsiteX0" fmla="*/ 0 w 4523146"/>
              <a:gd name="connsiteY0" fmla="*/ 0 h 2803088"/>
              <a:gd name="connsiteX1" fmla="*/ 1466208 w 4523146"/>
              <a:gd name="connsiteY1" fmla="*/ 224966 h 2803088"/>
              <a:gd name="connsiteX2" fmla="*/ 2237210 w 4523146"/>
              <a:gd name="connsiteY2" fmla="*/ 591083 h 2803088"/>
              <a:gd name="connsiteX3" fmla="*/ 3470402 w 4523146"/>
              <a:gd name="connsiteY3" fmla="*/ 1527205 h 2803088"/>
              <a:gd name="connsiteX4" fmla="*/ 4523146 w 4523146"/>
              <a:gd name="connsiteY4" fmla="*/ 2803088 h 2803088"/>
              <a:gd name="connsiteX0" fmla="*/ 0 w 4306228"/>
              <a:gd name="connsiteY0" fmla="*/ 0 h 2488674"/>
              <a:gd name="connsiteX1" fmla="*/ 1466208 w 4306228"/>
              <a:gd name="connsiteY1" fmla="*/ 224966 h 2488674"/>
              <a:gd name="connsiteX2" fmla="*/ 2237210 w 4306228"/>
              <a:gd name="connsiteY2" fmla="*/ 591083 h 2488674"/>
              <a:gd name="connsiteX3" fmla="*/ 3470402 w 4306228"/>
              <a:gd name="connsiteY3" fmla="*/ 1527205 h 2488674"/>
              <a:gd name="connsiteX4" fmla="*/ 4306228 w 4306228"/>
              <a:gd name="connsiteY4" fmla="*/ 2488674 h 2488674"/>
              <a:gd name="connsiteX0" fmla="*/ 0 w 4306228"/>
              <a:gd name="connsiteY0" fmla="*/ 0 h 2488674"/>
              <a:gd name="connsiteX1" fmla="*/ 1450140 w 4306228"/>
              <a:gd name="connsiteY1" fmla="*/ 255393 h 2488674"/>
              <a:gd name="connsiteX2" fmla="*/ 2237210 w 4306228"/>
              <a:gd name="connsiteY2" fmla="*/ 591083 h 2488674"/>
              <a:gd name="connsiteX3" fmla="*/ 3470402 w 4306228"/>
              <a:gd name="connsiteY3" fmla="*/ 1527205 h 2488674"/>
              <a:gd name="connsiteX4" fmla="*/ 4306228 w 4306228"/>
              <a:gd name="connsiteY4" fmla="*/ 2488674 h 2488674"/>
              <a:gd name="connsiteX0" fmla="*/ 0 w 4306228"/>
              <a:gd name="connsiteY0" fmla="*/ 0 h 2488674"/>
              <a:gd name="connsiteX1" fmla="*/ 1450140 w 4306228"/>
              <a:gd name="connsiteY1" fmla="*/ 255393 h 2488674"/>
              <a:gd name="connsiteX2" fmla="*/ 2261312 w 4306228"/>
              <a:gd name="connsiteY2" fmla="*/ 601226 h 2488674"/>
              <a:gd name="connsiteX3" fmla="*/ 3470402 w 4306228"/>
              <a:gd name="connsiteY3" fmla="*/ 1527205 h 2488674"/>
              <a:gd name="connsiteX4" fmla="*/ 4306228 w 4306228"/>
              <a:gd name="connsiteY4" fmla="*/ 2488674 h 2488674"/>
              <a:gd name="connsiteX0" fmla="*/ 0 w 4290160"/>
              <a:gd name="connsiteY0" fmla="*/ 0 h 2458247"/>
              <a:gd name="connsiteX1" fmla="*/ 1450140 w 4290160"/>
              <a:gd name="connsiteY1" fmla="*/ 255393 h 2458247"/>
              <a:gd name="connsiteX2" fmla="*/ 2261312 w 4290160"/>
              <a:gd name="connsiteY2" fmla="*/ 601226 h 2458247"/>
              <a:gd name="connsiteX3" fmla="*/ 3470402 w 4290160"/>
              <a:gd name="connsiteY3" fmla="*/ 1527205 h 2458247"/>
              <a:gd name="connsiteX4" fmla="*/ 4290160 w 4290160"/>
              <a:gd name="connsiteY4" fmla="*/ 2458247 h 2458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160" h="2458247">
                <a:moveTo>
                  <a:pt x="0" y="0"/>
                </a:moveTo>
                <a:cubicBezTo>
                  <a:pt x="244368" y="44256"/>
                  <a:pt x="1083967" y="155189"/>
                  <a:pt x="1450140" y="255393"/>
                </a:cubicBezTo>
                <a:cubicBezTo>
                  <a:pt x="1816313" y="355597"/>
                  <a:pt x="1924602" y="389257"/>
                  <a:pt x="2261312" y="601226"/>
                </a:cubicBezTo>
                <a:cubicBezTo>
                  <a:pt x="2598022" y="813195"/>
                  <a:pt x="3132261" y="1217702"/>
                  <a:pt x="3470402" y="1527205"/>
                </a:cubicBezTo>
                <a:cubicBezTo>
                  <a:pt x="3808543" y="1836708"/>
                  <a:pt x="4213220" y="2239264"/>
                  <a:pt x="4290160" y="2458247"/>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cxnSp>
        <p:nvCxnSpPr>
          <p:cNvPr id="27" name="Straight Connector 26"/>
          <p:cNvCxnSpPr/>
          <p:nvPr/>
        </p:nvCxnSpPr>
        <p:spPr>
          <a:xfrm>
            <a:off x="3774521" y="2794994"/>
            <a:ext cx="0" cy="2268000"/>
          </a:xfrm>
          <a:prstGeom prst="line">
            <a:avLst/>
          </a:prstGeom>
          <a:ln w="38100">
            <a:solidFill>
              <a:srgbClr val="F04923"/>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3200990" y="5081174"/>
            <a:ext cx="11608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CA" altLang="en-US" sz="1200" b="1" dirty="0">
                <a:solidFill>
                  <a:srgbClr val="F04923"/>
                </a:solidFill>
              </a:rPr>
              <a:t>Conventional</a:t>
            </a:r>
          </a:p>
          <a:p>
            <a:pPr eaLnBrk="1" hangingPunct="1"/>
            <a:r>
              <a:rPr lang="en-CA" altLang="en-US" sz="1200" b="1" dirty="0">
                <a:solidFill>
                  <a:srgbClr val="F04923"/>
                </a:solidFill>
              </a:rPr>
              <a:t>Fractionation</a:t>
            </a:r>
          </a:p>
        </p:txBody>
      </p:sp>
      <p:cxnSp>
        <p:nvCxnSpPr>
          <p:cNvPr id="30" name="Straight Connector 29"/>
          <p:cNvCxnSpPr/>
          <p:nvPr/>
        </p:nvCxnSpPr>
        <p:spPr>
          <a:xfrm flipH="1">
            <a:off x="4883770" y="3730289"/>
            <a:ext cx="1049" cy="1323000"/>
          </a:xfrm>
          <a:prstGeom prst="line">
            <a:avLst/>
          </a:prstGeom>
          <a:ln w="38100">
            <a:solidFill>
              <a:srgbClr val="098C83"/>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4331768" y="5081174"/>
            <a:ext cx="11176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CA" altLang="en-US" sz="1200" b="1" dirty="0">
                <a:solidFill>
                  <a:srgbClr val="098C83"/>
                </a:solidFill>
              </a:rPr>
              <a:t>Hypo-</a:t>
            </a:r>
          </a:p>
          <a:p>
            <a:pPr algn="ctr" eaLnBrk="1" hangingPunct="1"/>
            <a:r>
              <a:rPr lang="en-CA" altLang="en-US" sz="1200" b="1" dirty="0">
                <a:solidFill>
                  <a:srgbClr val="098C83"/>
                </a:solidFill>
              </a:rPr>
              <a:t>fractionation</a:t>
            </a:r>
          </a:p>
        </p:txBody>
      </p:sp>
      <p:grpSp>
        <p:nvGrpSpPr>
          <p:cNvPr id="36" name="Group 35"/>
          <p:cNvGrpSpPr/>
          <p:nvPr/>
        </p:nvGrpSpPr>
        <p:grpSpPr>
          <a:xfrm>
            <a:off x="2023931" y="2402701"/>
            <a:ext cx="4121597" cy="3046943"/>
            <a:chOff x="2698574" y="2060601"/>
            <a:chExt cx="5495461" cy="4062591"/>
          </a:xfrm>
        </p:grpSpPr>
        <p:cxnSp>
          <p:nvCxnSpPr>
            <p:cNvPr id="6" name="Straight Connector 5"/>
            <p:cNvCxnSpPr/>
            <p:nvPr/>
          </p:nvCxnSpPr>
          <p:spPr>
            <a:xfrm>
              <a:off x="3204838" y="2060601"/>
              <a:ext cx="0" cy="3528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187082" y="5581100"/>
              <a:ext cx="4944864" cy="295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1472" y="2241653"/>
              <a:ext cx="1351225" cy="553997"/>
            </a:xfrm>
            <a:prstGeom prst="rect">
              <a:avLst/>
            </a:prstGeom>
            <a:noFill/>
          </p:spPr>
          <p:txBody>
            <a:bodyPr wrap="none" rtlCol="0">
              <a:spAutoFit/>
            </a:bodyPr>
            <a:lstStyle/>
            <a:p>
              <a:r>
                <a:rPr lang="en-CA" sz="1050" dirty="0"/>
                <a:t>High </a:t>
              </a:r>
              <a:r>
                <a:rPr lang="el-GR" sz="1050" dirty="0"/>
                <a:t>α</a:t>
              </a:r>
              <a:r>
                <a:rPr lang="en-CA" sz="1050" dirty="0"/>
                <a:t>/</a:t>
              </a:r>
              <a:r>
                <a:rPr lang="el-GR" sz="1050" dirty="0"/>
                <a:t>β</a:t>
              </a:r>
              <a:r>
                <a:rPr lang="en-CA" sz="1050" dirty="0"/>
                <a:t> tissue</a:t>
              </a:r>
            </a:p>
            <a:p>
              <a:r>
                <a:rPr lang="en-CA" sz="1050" dirty="0"/>
                <a:t>(rectum)</a:t>
              </a:r>
            </a:p>
          </p:txBody>
        </p:sp>
        <p:sp>
          <p:nvSpPr>
            <p:cNvPr id="35" name="TextBox 34"/>
            <p:cNvSpPr txBox="1"/>
            <p:nvPr/>
          </p:nvSpPr>
          <p:spPr>
            <a:xfrm>
              <a:off x="5114958" y="3533926"/>
              <a:ext cx="1317028" cy="553997"/>
            </a:xfrm>
            <a:prstGeom prst="rect">
              <a:avLst/>
            </a:prstGeom>
            <a:noFill/>
          </p:spPr>
          <p:txBody>
            <a:bodyPr wrap="none" rtlCol="0">
              <a:spAutoFit/>
            </a:bodyPr>
            <a:lstStyle/>
            <a:p>
              <a:r>
                <a:rPr lang="en-CA" sz="1050" dirty="0"/>
                <a:t>Low </a:t>
              </a:r>
              <a:r>
                <a:rPr lang="el-GR" sz="1050" dirty="0"/>
                <a:t>α</a:t>
              </a:r>
              <a:r>
                <a:rPr lang="en-CA" sz="1050" dirty="0"/>
                <a:t>/</a:t>
              </a:r>
              <a:r>
                <a:rPr lang="el-GR" sz="1050" dirty="0"/>
                <a:t>β</a:t>
              </a:r>
              <a:r>
                <a:rPr lang="en-CA" sz="1050" dirty="0"/>
                <a:t> tissue</a:t>
              </a:r>
            </a:p>
            <a:p>
              <a:r>
                <a:rPr lang="en-CA" sz="1050" dirty="0"/>
                <a:t>(prostate ca)</a:t>
              </a:r>
            </a:p>
          </p:txBody>
        </p:sp>
        <p:cxnSp>
          <p:nvCxnSpPr>
            <p:cNvPr id="37" name="Straight Arrow Connector 36"/>
            <p:cNvCxnSpPr/>
            <p:nvPr/>
          </p:nvCxnSpPr>
          <p:spPr>
            <a:xfrm flipH="1">
              <a:off x="5893586" y="2503263"/>
              <a:ext cx="474519" cy="183139"/>
            </a:xfrm>
            <a:prstGeom prst="straightConnector1">
              <a:avLst/>
            </a:prstGeom>
            <a:ln w="222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623937" y="3054535"/>
              <a:ext cx="195473" cy="514903"/>
            </a:xfrm>
            <a:prstGeom prst="straightConnector1">
              <a:avLst/>
            </a:prstGeom>
            <a:ln w="222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1919941" y="3544557"/>
              <a:ext cx="1957375" cy="400109"/>
            </a:xfrm>
            <a:prstGeom prst="rect">
              <a:avLst/>
            </a:prstGeom>
            <a:noFill/>
          </p:spPr>
          <p:txBody>
            <a:bodyPr wrap="none" rtlCol="0">
              <a:spAutoFit/>
            </a:bodyPr>
            <a:lstStyle/>
            <a:p>
              <a:r>
                <a:rPr lang="en-CA" sz="1350" b="1" dirty="0"/>
                <a:t>Surviving Fraction</a:t>
              </a:r>
            </a:p>
          </p:txBody>
        </p:sp>
        <p:sp>
          <p:nvSpPr>
            <p:cNvPr id="47" name="Rectangle 46"/>
            <p:cNvSpPr/>
            <p:nvPr/>
          </p:nvSpPr>
          <p:spPr>
            <a:xfrm>
              <a:off x="7471187" y="5723083"/>
              <a:ext cx="722848" cy="400109"/>
            </a:xfrm>
            <a:prstGeom prst="rect">
              <a:avLst/>
            </a:prstGeom>
          </p:spPr>
          <p:txBody>
            <a:bodyPr wrap="none">
              <a:spAutoFit/>
            </a:bodyPr>
            <a:lstStyle/>
            <a:p>
              <a:r>
                <a:rPr lang="en-CA" sz="1350" b="1" dirty="0"/>
                <a:t>Dose</a:t>
              </a:r>
            </a:p>
          </p:txBody>
        </p:sp>
      </p:grpSp>
      <p:cxnSp>
        <p:nvCxnSpPr>
          <p:cNvPr id="29" name="Straight Connector 28"/>
          <p:cNvCxnSpPr/>
          <p:nvPr/>
        </p:nvCxnSpPr>
        <p:spPr>
          <a:xfrm>
            <a:off x="3774521" y="2623954"/>
            <a:ext cx="0" cy="148500"/>
          </a:xfrm>
          <a:prstGeom prst="line">
            <a:avLst/>
          </a:prstGeom>
          <a:ln w="38100">
            <a:solidFill>
              <a:srgbClr val="F04923"/>
            </a:solidFill>
            <a:prstDash val="solid"/>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84294" y="3173810"/>
            <a:ext cx="0" cy="540000"/>
          </a:xfrm>
          <a:prstGeom prst="line">
            <a:avLst/>
          </a:prstGeom>
          <a:ln w="38100">
            <a:solidFill>
              <a:srgbClr val="098C83"/>
            </a:solidFill>
            <a:prstDash val="solid"/>
            <a:headEnd type="triangle" w="sm" len="sm"/>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5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Definitions</a:t>
            </a:r>
          </a:p>
        </p:txBody>
      </p:sp>
      <p:sp>
        <p:nvSpPr>
          <p:cNvPr id="3" name="Content Placeholder 2"/>
          <p:cNvSpPr>
            <a:spLocks noGrp="1"/>
          </p:cNvSpPr>
          <p:nvPr>
            <p:ph idx="1"/>
          </p:nvPr>
        </p:nvSpPr>
        <p:spPr/>
        <p:txBody>
          <a:bodyPr>
            <a:normAutofit/>
          </a:bodyPr>
          <a:lstStyle/>
          <a:p>
            <a:pPr marL="0" indent="0" algn="ctr">
              <a:buNone/>
            </a:pPr>
            <a:r>
              <a:rPr lang="en-US" altLang="en-US" sz="2400" b="1" dirty="0"/>
              <a:t>Conventional Fractionation</a:t>
            </a:r>
          </a:p>
          <a:p>
            <a:pPr marL="0" indent="0" algn="ctr">
              <a:buNone/>
            </a:pPr>
            <a:r>
              <a:rPr lang="en-US" altLang="en-US" sz="2400" i="1" dirty="0"/>
              <a:t>Fraction size 180-200 cGy</a:t>
            </a:r>
            <a:endParaRPr lang="en-US" altLang="en-US" sz="2400" b="1" dirty="0"/>
          </a:p>
          <a:p>
            <a:pPr marL="0" indent="0" algn="ctr">
              <a:buNone/>
            </a:pPr>
            <a:endParaRPr lang="en-US" altLang="en-US" sz="2400" b="1" dirty="0"/>
          </a:p>
          <a:p>
            <a:pPr marL="0" indent="0" algn="ctr">
              <a:buNone/>
            </a:pPr>
            <a:r>
              <a:rPr lang="en-US" altLang="en-US" sz="2400" b="1" dirty="0"/>
              <a:t>Moderate Hypofractionation</a:t>
            </a:r>
          </a:p>
          <a:p>
            <a:pPr marL="0" indent="0" algn="ctr">
              <a:buNone/>
            </a:pPr>
            <a:r>
              <a:rPr lang="en-US" altLang="en-US" sz="2400" i="1" dirty="0"/>
              <a:t>Fraction size 240-340 cGy</a:t>
            </a:r>
          </a:p>
          <a:p>
            <a:pPr marL="0" indent="0" algn="ctr">
              <a:buNone/>
            </a:pPr>
            <a:endParaRPr lang="en-US" altLang="en-US" sz="2400" dirty="0"/>
          </a:p>
          <a:p>
            <a:pPr marL="0" indent="0" algn="ctr">
              <a:buNone/>
            </a:pPr>
            <a:r>
              <a:rPr lang="en-US" altLang="en-US" sz="2400" b="1" dirty="0"/>
              <a:t>Ultrahypofractionation (SBRT/SABR)</a:t>
            </a:r>
          </a:p>
          <a:p>
            <a:pPr marL="0" indent="0" algn="ctr">
              <a:buNone/>
            </a:pPr>
            <a:r>
              <a:rPr lang="en-US" altLang="en-US" sz="2400" i="1" dirty="0"/>
              <a:t>Fraction size ≥500 cGy</a:t>
            </a:r>
          </a:p>
        </p:txBody>
      </p:sp>
    </p:spTree>
    <p:extLst>
      <p:ext uri="{BB962C8B-B14F-4D97-AF65-F5344CB8AC3E}">
        <p14:creationId xmlns:p14="http://schemas.microsoft.com/office/powerpoint/2010/main" val="4702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Guideline</a:t>
            </a:r>
          </a:p>
        </p:txBody>
      </p:sp>
      <p:sp>
        <p:nvSpPr>
          <p:cNvPr id="4" name="Content Placeholder 3"/>
          <p:cNvSpPr>
            <a:spLocks noGrp="1"/>
          </p:cNvSpPr>
          <p:nvPr>
            <p:ph idx="1"/>
          </p:nvPr>
        </p:nvSpPr>
        <p:spPr/>
        <p:txBody>
          <a:bodyPr/>
          <a:lstStyle/>
          <a:p>
            <a:pPr marL="385763" indent="-385763">
              <a:buFont typeface="+mj-lt"/>
              <a:buAutoNum type="arabicPeriod"/>
            </a:pPr>
            <a:r>
              <a:rPr lang="en-US" sz="2800" dirty="0">
                <a:solidFill>
                  <a:schemeClr val="tx1"/>
                </a:solidFill>
              </a:rPr>
              <a:t>Publication of 4 large-scale RCTs of moderately hypofractionated prostate EBRT, 2016-17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420000">
            <a:off x="1153404" y="2880622"/>
            <a:ext cx="1973863" cy="264614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20000">
            <a:off x="2546730" y="2920472"/>
            <a:ext cx="1954381" cy="2619000"/>
          </a:xfrm>
          <a:prstGeom prst="rect">
            <a:avLst/>
          </a:prstGeom>
          <a:noFill/>
          <a:ln>
            <a:noFill/>
          </a:ln>
          <a:effectLst>
            <a:outerShdw blurRad="50800" dist="38100" dir="2700000" algn="tl" rotWithShape="0">
              <a:schemeClr val="bg1">
                <a:lumMod val="65000"/>
                <a:alpha val="4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420000">
            <a:off x="4201806" y="2862293"/>
            <a:ext cx="2011723" cy="269628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20000">
            <a:off x="5688985" y="2906119"/>
            <a:ext cx="1971797" cy="2637900"/>
          </a:xfrm>
          <a:prstGeom prst="rect">
            <a:avLst/>
          </a:prstGeom>
          <a:noFill/>
          <a:ln>
            <a:noFill/>
          </a:ln>
          <a:effectLst>
            <a:outerShdw blurRad="50800" dist="38100" dir="2700000" algn="tl" rotWithShape="0">
              <a:schemeClr val="bg1">
                <a:lumMod val="65000"/>
                <a:alpha val="4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7158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Guideline</a:t>
            </a:r>
          </a:p>
        </p:txBody>
      </p:sp>
      <p:sp>
        <p:nvSpPr>
          <p:cNvPr id="3" name="Content Placeholder 2"/>
          <p:cNvSpPr>
            <a:spLocks noGrp="1"/>
          </p:cNvSpPr>
          <p:nvPr>
            <p:ph idx="1"/>
          </p:nvPr>
        </p:nvSpPr>
        <p:spPr/>
        <p:txBody>
          <a:bodyPr/>
          <a:lstStyle/>
          <a:p>
            <a:pPr marL="385763" indent="-385763">
              <a:buFont typeface="+mj-lt"/>
              <a:buAutoNum type="arabicPeriod" startAt="2"/>
            </a:pPr>
            <a:r>
              <a:rPr lang="en-US" dirty="0">
                <a:solidFill>
                  <a:srgbClr val="000000"/>
                </a:solidFill>
              </a:rPr>
              <a:t>Increased utilization of ultrahypofractionated EBRT in routine clinical practice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026" y="2812262"/>
            <a:ext cx="3696348" cy="289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405702" y="5106533"/>
            <a:ext cx="1731564" cy="253916"/>
          </a:xfrm>
          <a:prstGeom prst="rect">
            <a:avLst/>
          </a:prstGeom>
          <a:noFill/>
        </p:spPr>
        <p:txBody>
          <a:bodyPr wrap="none" rtlCol="0">
            <a:spAutoFit/>
          </a:bodyPr>
          <a:lstStyle/>
          <a:p>
            <a:r>
              <a:rPr lang="en-US" sz="1050" dirty="0"/>
              <a:t>Stokes </a:t>
            </a:r>
            <a:r>
              <a:rPr lang="en-US" sz="1050" i="1" dirty="0"/>
              <a:t>PRO</a:t>
            </a:r>
            <a:r>
              <a:rPr lang="en-US" sz="1050" dirty="0"/>
              <a:t> 2017; 7: 270-78.</a:t>
            </a:r>
          </a:p>
        </p:txBody>
      </p:sp>
      <p:cxnSp>
        <p:nvCxnSpPr>
          <p:cNvPr id="9" name="Straight Arrow Connector 8"/>
          <p:cNvCxnSpPr/>
          <p:nvPr/>
        </p:nvCxnSpPr>
        <p:spPr>
          <a:xfrm flipH="1">
            <a:off x="5948154" y="3081068"/>
            <a:ext cx="634967" cy="0"/>
          </a:xfrm>
          <a:prstGeom prst="straightConnector1">
            <a:avLst/>
          </a:prstGeom>
          <a:ln w="254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950404" y="3279419"/>
            <a:ext cx="634967" cy="0"/>
          </a:xfrm>
          <a:prstGeom prst="straightConnector1">
            <a:avLst/>
          </a:prstGeom>
          <a:ln w="254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45773" y="2931644"/>
            <a:ext cx="1607171" cy="276999"/>
          </a:xfrm>
          <a:prstGeom prst="rect">
            <a:avLst/>
          </a:prstGeom>
          <a:noFill/>
        </p:spPr>
        <p:txBody>
          <a:bodyPr wrap="none" rtlCol="0">
            <a:spAutoFit/>
          </a:bodyPr>
          <a:lstStyle/>
          <a:p>
            <a:r>
              <a:rPr lang="en-US" sz="1200" dirty="0"/>
              <a:t>Ultrahypofractionation</a:t>
            </a:r>
          </a:p>
        </p:txBody>
      </p:sp>
      <p:sp>
        <p:nvSpPr>
          <p:cNvPr id="12" name="TextBox 11"/>
          <p:cNvSpPr txBox="1"/>
          <p:nvPr/>
        </p:nvSpPr>
        <p:spPr>
          <a:xfrm>
            <a:off x="6548022" y="3139336"/>
            <a:ext cx="1951945" cy="276999"/>
          </a:xfrm>
          <a:prstGeom prst="rect">
            <a:avLst/>
          </a:prstGeom>
          <a:noFill/>
        </p:spPr>
        <p:txBody>
          <a:bodyPr wrap="none" rtlCol="0">
            <a:spAutoFit/>
          </a:bodyPr>
          <a:lstStyle/>
          <a:p>
            <a:r>
              <a:rPr lang="en-US" sz="1200" dirty="0"/>
              <a:t>Moderate hypofractionation</a:t>
            </a:r>
          </a:p>
        </p:txBody>
      </p:sp>
      <p:cxnSp>
        <p:nvCxnSpPr>
          <p:cNvPr id="13" name="Straight Arrow Connector 12"/>
          <p:cNvCxnSpPr/>
          <p:nvPr/>
        </p:nvCxnSpPr>
        <p:spPr>
          <a:xfrm flipH="1">
            <a:off x="5952650" y="4019435"/>
            <a:ext cx="634967" cy="0"/>
          </a:xfrm>
          <a:prstGeom prst="straightConnector1">
            <a:avLst/>
          </a:prstGeom>
          <a:ln w="25400">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68947" y="3879352"/>
            <a:ext cx="1846596" cy="276999"/>
          </a:xfrm>
          <a:prstGeom prst="rect">
            <a:avLst/>
          </a:prstGeom>
          <a:noFill/>
        </p:spPr>
        <p:txBody>
          <a:bodyPr wrap="none" rtlCol="0">
            <a:spAutoFit/>
          </a:bodyPr>
          <a:lstStyle/>
          <a:p>
            <a:r>
              <a:rPr lang="en-US" sz="1200" dirty="0"/>
              <a:t>Conventional fractionation</a:t>
            </a:r>
          </a:p>
        </p:txBody>
      </p:sp>
    </p:spTree>
    <p:extLst>
      <p:ext uri="{BB962C8B-B14F-4D97-AF65-F5344CB8AC3E}">
        <p14:creationId xmlns:p14="http://schemas.microsoft.com/office/powerpoint/2010/main" val="41323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 Scope</a:t>
            </a:r>
          </a:p>
        </p:txBody>
      </p:sp>
      <p:sp>
        <p:nvSpPr>
          <p:cNvPr id="3" name="Content Placeholder 2"/>
          <p:cNvSpPr>
            <a:spLocks noGrp="1"/>
          </p:cNvSpPr>
          <p:nvPr>
            <p:ph idx="1"/>
          </p:nvPr>
        </p:nvSpPr>
        <p:spPr>
          <a:xfrm>
            <a:off x="457200" y="1905000"/>
            <a:ext cx="8229600" cy="4525963"/>
          </a:xfrm>
        </p:spPr>
        <p:txBody>
          <a:bodyPr>
            <a:normAutofit/>
          </a:bodyPr>
          <a:lstStyle/>
          <a:p>
            <a:pPr marL="0" indent="0" algn="ctr">
              <a:buNone/>
            </a:pPr>
            <a:r>
              <a:rPr lang="en-US" dirty="0">
                <a:solidFill>
                  <a:srgbClr val="000000"/>
                </a:solidFill>
              </a:rPr>
              <a:t>To provide recommendations on the use of moderate hypofractionation and ultrahypofractionation in localized prostate cancer with particular reference to oncologic outcomes, toxicity, and quality of life.</a:t>
            </a:r>
          </a:p>
        </p:txBody>
      </p:sp>
    </p:spTree>
    <p:extLst>
      <p:ext uri="{BB962C8B-B14F-4D97-AF65-F5344CB8AC3E}">
        <p14:creationId xmlns:p14="http://schemas.microsoft.com/office/powerpoint/2010/main" val="1658490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2151</Words>
  <Application>Microsoft Office PowerPoint</Application>
  <PresentationFormat>On-screen Show (4:3)</PresentationFormat>
  <Paragraphs>339</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MS PGothic</vt:lpstr>
      <vt:lpstr>Arial</vt:lpstr>
      <vt:lpstr>Calibri</vt:lpstr>
      <vt:lpstr>Lucida Grande</vt:lpstr>
      <vt:lpstr>Symbol</vt:lpstr>
      <vt:lpstr>Times New Roman</vt:lpstr>
      <vt:lpstr>Wingdings</vt:lpstr>
      <vt:lpstr>Office Theme</vt:lpstr>
      <vt:lpstr> Hypofractionated Radiation Therapy for Localized Prostate Cancer: An ASTRO, ASCO, and AUA Evidence-Based Guideline  Developed in partnership with the American Society for Clinical Oncology and American Urological Association  Endorsed by the Society of Urologic Oncology, European Society for Radiotherapy &amp; Oncology, and Royal Australian &amp; New Zealand College of Radiologists</vt:lpstr>
      <vt:lpstr>Citation</vt:lpstr>
      <vt:lpstr>Guideline Task Force</vt:lpstr>
      <vt:lpstr>Task Force Composition</vt:lpstr>
      <vt:lpstr>Radiobiological Rationale for Hypofractionation in Prostate Cancer</vt:lpstr>
      <vt:lpstr>Definitions</vt:lpstr>
      <vt:lpstr>Motivation for Guideline</vt:lpstr>
      <vt:lpstr>Motivation for Guideline</vt:lpstr>
      <vt:lpstr>Guideline Scope</vt:lpstr>
      <vt:lpstr>Systematic Review</vt:lpstr>
      <vt:lpstr>Grading Recommendations</vt:lpstr>
      <vt:lpstr>Grading Evidence</vt:lpstr>
      <vt:lpstr>Consensus Methodology</vt:lpstr>
      <vt:lpstr>Key Question 1: In patients with localized prostate cancer who are candidates for EBRT, how does moderately hypofractionated EBRT (240-340 cGy per fraction) compare to conventionally fractionated EBRT (180-200 cGy per fraction) in terms of prostate cancer control, toxicity, and quality of life based on:   </vt:lpstr>
      <vt:lpstr>KQ1 Recommendations</vt:lpstr>
      <vt:lpstr>KQ1 Recommendations</vt:lpstr>
      <vt:lpstr>KQ1 Recommendations</vt:lpstr>
      <vt:lpstr>KQ1 Recommendations</vt:lpstr>
      <vt:lpstr>Key Question 2: In patients with localized prostate cancer who are candidates for EBRT, how do moderately hypofractionated EBRT regimens used in clinical trials compare in terms of prostate cancer control, toxicity, and quality of life and can particular regimens be recommended based on prostate cancer risk stratification group, age, comorbidity, anatomy (e.g. prostate gland volume), and baseline urinary function?</vt:lpstr>
      <vt:lpstr>KQ2 Recommendations</vt:lpstr>
      <vt:lpstr>Key Question 3: In patients with localized prostate cancer who are candidates for EBRT, how does ultrahypofractionated EBRT (≥500 cGy per fraction) compare to conventionally fractionated EBRT (180-200 cGy per fraction) in terms of prostate cancer control, toxicity, and quality of life?</vt:lpstr>
      <vt:lpstr>KQ3 Recommendations</vt:lpstr>
      <vt:lpstr>KQ3 Recommendations</vt:lpstr>
      <vt:lpstr>Key Question 4: In patients with localized prostate cancer who are candidates for EBRT, how do ultrahypofractionated EBRT regimens used in clinical trials compare in terms of prostate cancer control, toxicity, and quality of life?</vt:lpstr>
      <vt:lpstr>KQ4 Recommendations</vt:lpstr>
      <vt:lpstr>KQ4 Recommendations</vt:lpstr>
      <vt:lpstr>Key Question 5: In patients with localized prostate cancer who are receiving moderately hypofractionated or ultrahypofractionated EBRT, how do normal tissue constraints used in clinical trials compare in terms of toxicity and quality of life?</vt:lpstr>
      <vt:lpstr>KQ5 Recommendations</vt:lpstr>
      <vt:lpstr>Key Question 6: In patients with localized prostate cancer who are receiving moderately hypofractionated or ultrahypofractionated EBRT, how do treatment volumes used in clinical trials compare in terms of prostate cancer control and toxicity?</vt:lpstr>
      <vt:lpstr>Target Volume Summary</vt:lpstr>
      <vt:lpstr>KQ6 Recommendations</vt:lpstr>
      <vt:lpstr>Key Question 7: In patients with localized prostate cancer who are receiving moderately hypofractionated or ultrahypofractionated EBRT, how does treatment using IGRT compare to treatment not using IGRT in terms of prostate cancer control, toxicity, and quality of life?</vt:lpstr>
      <vt:lpstr>KQ7 Recommendations</vt:lpstr>
      <vt:lpstr>Key Question 8: In patients with localized prostate cancer who are receiving moderately hypofractionated or ultrahypofractionated EBRT, how does treatment using IMRT compare to treatment with 3-D CRT in terms of prostate cancer control, toxicity, and quality of life?</vt:lpstr>
      <vt:lpstr>KQ8 Recommendations</vt:lpstr>
    </vt:vector>
  </TitlesOfParts>
  <Company>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Benjamin Reese</dc:creator>
  <cp:lastModifiedBy>Beth Bukata</cp:lastModifiedBy>
  <cp:revision>62</cp:revision>
  <dcterms:created xsi:type="dcterms:W3CDTF">2009-06-18T17:06:22Z</dcterms:created>
  <dcterms:modified xsi:type="dcterms:W3CDTF">2018-11-27T17:30:45Z</dcterms:modified>
</cp:coreProperties>
</file>