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366" r:id="rId5"/>
    <p:sldId id="501" r:id="rId6"/>
    <p:sldId id="367" r:id="rId7"/>
    <p:sldId id="361" r:id="rId8"/>
    <p:sldId id="503" r:id="rId9"/>
    <p:sldId id="376" r:id="rId10"/>
    <p:sldId id="377" r:id="rId11"/>
    <p:sldId id="292" r:id="rId12"/>
    <p:sldId id="288" r:id="rId13"/>
    <p:sldId id="365" r:id="rId14"/>
    <p:sldId id="378" r:id="rId15"/>
    <p:sldId id="508" r:id="rId16"/>
    <p:sldId id="509" r:id="rId17"/>
    <p:sldId id="510" r:id="rId18"/>
    <p:sldId id="511" r:id="rId19"/>
    <p:sldId id="504" r:id="rId20"/>
    <p:sldId id="512" r:id="rId21"/>
    <p:sldId id="506" r:id="rId22"/>
    <p:sldId id="513" r:id="rId23"/>
    <p:sldId id="514" r:id="rId24"/>
    <p:sldId id="507" r:id="rId25"/>
    <p:sldId id="505" r:id="rId26"/>
    <p:sldId id="515" r:id="rId27"/>
    <p:sldId id="516" r:id="rId28"/>
    <p:sldId id="502" r:id="rId29"/>
    <p:sldId id="51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3" clrIdx="0">
    <p:extLst>
      <p:ext uri="{19B8F6BF-5375-455C-9EA6-DF929625EA0E}">
        <p15:presenceInfo xmlns:p15="http://schemas.microsoft.com/office/powerpoint/2012/main" userId="S-1-5-21-1861638709-1283135096-1537874043-5630" providerId="AD"/>
      </p:ext>
    </p:extLst>
  </p:cmAuthor>
  <p:cmAuthor id="2" name="Lisa Bradfield" initials="LB [2]" lastIdx="3" clrIdx="1">
    <p:extLst>
      <p:ext uri="{19B8F6BF-5375-455C-9EA6-DF929625EA0E}">
        <p15:presenceInfo xmlns:p15="http://schemas.microsoft.com/office/powerpoint/2012/main" userId="S::lisa.bradfield@astro.org::f1f5bbab-a088-4821-8232-ea577a7f53ba" providerId="AD"/>
      </p:ext>
    </p:extLst>
  </p:cmAuthor>
  <p:cmAuthor id="3" name="Brown, Paul D., M.D." initials="BPDM" lastIdx="2" clrIdx="2">
    <p:extLst>
      <p:ext uri="{19B8F6BF-5375-455C-9EA6-DF929625EA0E}">
        <p15:presenceInfo xmlns:p15="http://schemas.microsoft.com/office/powerpoint/2012/main" userId="S::Brown.Paul@mayo.edu::7d74e93d-d91e-48c3-a192-a9d9b81494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62FE6F-E3D2-4CF5-B6DB-73D319FE6535}" v="9" dt="2022-05-04T21:30:45.7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p:cViewPr varScale="1">
        <p:scale>
          <a:sx n="73" d="100"/>
          <a:sy n="73" d="100"/>
        </p:scale>
        <p:origin x="69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Bradfield" userId="f1f5bbab-a088-4821-8232-ea577a7f53ba" providerId="ADAL" clId="{1E62FE6F-E3D2-4CF5-B6DB-73D319FE6535}"/>
    <pc:docChg chg="undo custSel modSld">
      <pc:chgData name="Lisa Bradfield" userId="f1f5bbab-a088-4821-8232-ea577a7f53ba" providerId="ADAL" clId="{1E62FE6F-E3D2-4CF5-B6DB-73D319FE6535}" dt="2022-05-04T21:23:17.175" v="71" actId="13926"/>
      <pc:docMkLst>
        <pc:docMk/>
      </pc:docMkLst>
      <pc:sldChg chg="modSp mod">
        <pc:chgData name="Lisa Bradfield" userId="f1f5bbab-a088-4821-8232-ea577a7f53ba" providerId="ADAL" clId="{1E62FE6F-E3D2-4CF5-B6DB-73D319FE6535}" dt="2022-05-04T21:09:20.652" v="55" actId="13926"/>
        <pc:sldMkLst>
          <pc:docMk/>
          <pc:sldMk cId="1739134662" sldId="366"/>
        </pc:sldMkLst>
        <pc:spChg chg="mod">
          <ac:chgData name="Lisa Bradfield" userId="f1f5bbab-a088-4821-8232-ea577a7f53ba" providerId="ADAL" clId="{1E62FE6F-E3D2-4CF5-B6DB-73D319FE6535}" dt="2022-05-04T21:09:20.652" v="55" actId="13926"/>
          <ac:spMkLst>
            <pc:docMk/>
            <pc:sldMk cId="1739134662" sldId="366"/>
            <ac:spMk id="2" creationId="{00000000-0000-0000-0000-000000000000}"/>
          </ac:spMkLst>
        </pc:spChg>
      </pc:sldChg>
      <pc:sldChg chg="modSp mod">
        <pc:chgData name="Lisa Bradfield" userId="f1f5bbab-a088-4821-8232-ea577a7f53ba" providerId="ADAL" clId="{1E62FE6F-E3D2-4CF5-B6DB-73D319FE6535}" dt="2022-01-31T15:28:46.142" v="8" actId="20577"/>
        <pc:sldMkLst>
          <pc:docMk/>
          <pc:sldMk cId="1670090651" sldId="377"/>
        </pc:sldMkLst>
        <pc:spChg chg="mod">
          <ac:chgData name="Lisa Bradfield" userId="f1f5bbab-a088-4821-8232-ea577a7f53ba" providerId="ADAL" clId="{1E62FE6F-E3D2-4CF5-B6DB-73D319FE6535}" dt="2022-01-31T15:28:46.142" v="8" actId="20577"/>
          <ac:spMkLst>
            <pc:docMk/>
            <pc:sldMk cId="1670090651" sldId="377"/>
            <ac:spMk id="3" creationId="{00000000-0000-0000-0000-000000000000}"/>
          </ac:spMkLst>
        </pc:spChg>
      </pc:sldChg>
      <pc:sldChg chg="modSp mod">
        <pc:chgData name="Lisa Bradfield" userId="f1f5bbab-a088-4821-8232-ea577a7f53ba" providerId="ADAL" clId="{1E62FE6F-E3D2-4CF5-B6DB-73D319FE6535}" dt="2022-05-04T21:23:17.175" v="71" actId="13926"/>
        <pc:sldMkLst>
          <pc:docMk/>
          <pc:sldMk cId="270173051" sldId="501"/>
        </pc:sldMkLst>
        <pc:spChg chg="mod">
          <ac:chgData name="Lisa Bradfield" userId="f1f5bbab-a088-4821-8232-ea577a7f53ba" providerId="ADAL" clId="{1E62FE6F-E3D2-4CF5-B6DB-73D319FE6535}" dt="2022-05-04T21:23:17.175" v="71" actId="13926"/>
          <ac:spMkLst>
            <pc:docMk/>
            <pc:sldMk cId="270173051" sldId="501"/>
            <ac:spMk id="3" creationId="{F182DBF8-4207-43FF-A345-AD4C24374B19}"/>
          </ac:spMkLst>
        </pc:spChg>
      </pc:sldChg>
      <pc:sldChg chg="modSp mod">
        <pc:chgData name="Lisa Bradfield" userId="f1f5bbab-a088-4821-8232-ea577a7f53ba" providerId="ADAL" clId="{1E62FE6F-E3D2-4CF5-B6DB-73D319FE6535}" dt="2022-01-31T15:29:54.883" v="13" actId="1076"/>
        <pc:sldMkLst>
          <pc:docMk/>
          <pc:sldMk cId="123047552" sldId="502"/>
        </pc:sldMkLst>
        <pc:spChg chg="mod">
          <ac:chgData name="Lisa Bradfield" userId="f1f5bbab-a088-4821-8232-ea577a7f53ba" providerId="ADAL" clId="{1E62FE6F-E3D2-4CF5-B6DB-73D319FE6535}" dt="2022-01-31T15:29:50.943" v="12" actId="14100"/>
          <ac:spMkLst>
            <pc:docMk/>
            <pc:sldMk cId="123047552" sldId="502"/>
            <ac:spMk id="2" creationId="{AAEF7BF7-33CE-4D55-BEA2-1045576883A9}"/>
          </ac:spMkLst>
        </pc:spChg>
        <pc:spChg chg="mod">
          <ac:chgData name="Lisa Bradfield" userId="f1f5bbab-a088-4821-8232-ea577a7f53ba" providerId="ADAL" clId="{1E62FE6F-E3D2-4CF5-B6DB-73D319FE6535}" dt="2022-01-31T15:29:54.883" v="13" actId="1076"/>
          <ac:spMkLst>
            <pc:docMk/>
            <pc:sldMk cId="123047552" sldId="502"/>
            <ac:spMk id="3" creationId="{5B9F4D69-94D7-46EF-8D35-D6C0C3A65A0D}"/>
          </ac:spMkLst>
        </pc:spChg>
      </pc:sldChg>
      <pc:sldChg chg="modSp mod">
        <pc:chgData name="Lisa Bradfield" userId="f1f5bbab-a088-4821-8232-ea577a7f53ba" providerId="ADAL" clId="{1E62FE6F-E3D2-4CF5-B6DB-73D319FE6535}" dt="2022-05-04T21:14:47.806" v="68" actId="27107"/>
        <pc:sldMkLst>
          <pc:docMk/>
          <pc:sldMk cId="3683334889" sldId="515"/>
        </pc:sldMkLst>
        <pc:spChg chg="mod">
          <ac:chgData name="Lisa Bradfield" userId="f1f5bbab-a088-4821-8232-ea577a7f53ba" providerId="ADAL" clId="{1E62FE6F-E3D2-4CF5-B6DB-73D319FE6535}" dt="2022-05-04T21:14:47.806" v="68" actId="27107"/>
          <ac:spMkLst>
            <pc:docMk/>
            <pc:sldMk cId="3683334889" sldId="515"/>
            <ac:spMk id="2" creationId="{379E75EB-44BC-45F1-BC68-8FA3207160EE}"/>
          </ac:spMkLst>
        </pc:spChg>
      </pc:sldChg>
      <pc:sldChg chg="modSp mod">
        <pc:chgData name="Lisa Bradfield" userId="f1f5bbab-a088-4821-8232-ea577a7f53ba" providerId="ADAL" clId="{1E62FE6F-E3D2-4CF5-B6DB-73D319FE6535}" dt="2022-05-04T21:15:26.287" v="69" actId="27107"/>
        <pc:sldMkLst>
          <pc:docMk/>
          <pc:sldMk cId="3176074224" sldId="516"/>
        </pc:sldMkLst>
        <pc:spChg chg="mod">
          <ac:chgData name="Lisa Bradfield" userId="f1f5bbab-a088-4821-8232-ea577a7f53ba" providerId="ADAL" clId="{1E62FE6F-E3D2-4CF5-B6DB-73D319FE6535}" dt="2022-05-04T21:15:26.287" v="69" actId="27107"/>
          <ac:spMkLst>
            <pc:docMk/>
            <pc:sldMk cId="3176074224" sldId="516"/>
            <ac:spMk id="3" creationId="{A8BFC42D-303C-4C68-9CEA-D9C5E8CB01C3}"/>
          </ac:spMkLst>
        </pc:spChg>
      </pc:sldChg>
      <pc:sldChg chg="modSp mod">
        <pc:chgData name="Lisa Bradfield" userId="f1f5bbab-a088-4821-8232-ea577a7f53ba" providerId="ADAL" clId="{1E62FE6F-E3D2-4CF5-B6DB-73D319FE6535}" dt="2022-01-31T15:30:03.091" v="14" actId="1076"/>
        <pc:sldMkLst>
          <pc:docMk/>
          <pc:sldMk cId="4006915797" sldId="517"/>
        </pc:sldMkLst>
        <pc:spChg chg="mod">
          <ac:chgData name="Lisa Bradfield" userId="f1f5bbab-a088-4821-8232-ea577a7f53ba" providerId="ADAL" clId="{1E62FE6F-E3D2-4CF5-B6DB-73D319FE6535}" dt="2022-01-31T15:30:03.091" v="14" actId="1076"/>
          <ac:spMkLst>
            <pc:docMk/>
            <pc:sldMk cId="4006915797" sldId="517"/>
            <ac:spMk id="3" creationId="{5B9F4D69-94D7-46EF-8D35-D6C0C3A65A0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5/4/2022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MS Mincho" panose="02020609040205080304" pitchFamily="49" charset="-128"/>
                <a:cs typeface="Calibri" panose="020F0502020204030204" pitchFamily="34" charset="0"/>
              </a:rPr>
              <a:t>Note: ASTRO’s methodology allows for use of implementation remarks meant to convey clinically practical information that may enhance the interpretation and application of the recommendation. While each recommendation is graded according to recommendation strength and </a:t>
            </a:r>
            <a:r>
              <a:rPr lang="en-US" sz="1800" dirty="0" err="1">
                <a:effectLst/>
                <a:latin typeface="Calibri" panose="020F0502020204030204" pitchFamily="34" charset="0"/>
                <a:ea typeface="MS Mincho" panose="02020609040205080304" pitchFamily="49" charset="-128"/>
                <a:cs typeface="Calibri" panose="020F0502020204030204" pitchFamily="34" charset="0"/>
              </a:rPr>
              <a:t>QoE</a:t>
            </a:r>
            <a:r>
              <a:rPr lang="en-US" sz="1800" dirty="0">
                <a:effectLst/>
                <a:latin typeface="Calibri" panose="020F0502020204030204" pitchFamily="34" charset="0"/>
                <a:ea typeface="MS Mincho" panose="02020609040205080304" pitchFamily="49" charset="-128"/>
                <a:cs typeface="Calibri" panose="020F0502020204030204" pitchFamily="34" charset="0"/>
              </a:rPr>
              <a:t>, these grades should not be assumed to extend to the implementation remarks.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6845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23</a:t>
            </a:fld>
            <a:endParaRPr lang="en-US" dirty="0"/>
          </a:p>
        </p:txBody>
      </p:sp>
    </p:spTree>
    <p:extLst>
      <p:ext uri="{BB962C8B-B14F-4D97-AF65-F5344CB8AC3E}">
        <p14:creationId xmlns:p14="http://schemas.microsoft.com/office/powerpoint/2010/main" val="997521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5/4/2022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astro.org/" TargetMode="External"/><Relationship Id="rId2" Type="http://schemas.openxmlformats.org/officeDocument/2006/relationships/hyperlink" Target="https://www.practicalradonc.org/10.1016/j.prro.2022.02.00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racticalradonc.org/article/S1879-8500(21)00109-0/fulltex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534400" cy="1729978"/>
          </a:xfrm>
        </p:spPr>
        <p:txBody>
          <a:bodyPr>
            <a:noAutofit/>
          </a:bodyPr>
          <a:lstStyle/>
          <a:p>
            <a:r>
              <a:rPr lang="en-US" altLang="en-US" sz="3600" dirty="0">
                <a:solidFill>
                  <a:schemeClr val="tx2"/>
                </a:solidFill>
              </a:rPr>
              <a:t> </a:t>
            </a:r>
            <a:r>
              <a:rPr lang="en-US" altLang="en-US" sz="4000" b="1" dirty="0">
                <a:solidFill>
                  <a:schemeClr val="tx2"/>
                </a:solidFill>
              </a:rPr>
              <a:t>Radiation Therapy for Brain Metastases:</a:t>
            </a:r>
            <a:br>
              <a:rPr lang="en-US" altLang="en-US" sz="4000" b="1" dirty="0">
                <a:solidFill>
                  <a:schemeClr val="tx2"/>
                </a:solidFill>
              </a:rPr>
            </a:br>
            <a:r>
              <a:rPr lang="en-US" altLang="en-US" sz="4000" b="1" dirty="0">
                <a:solidFill>
                  <a:schemeClr val="tx2"/>
                </a:solidFill>
              </a:rPr>
              <a:t>An ASTRO Clinical Practice Guideline</a:t>
            </a:r>
            <a:br>
              <a:rPr lang="en-US" altLang="en-US" sz="4000" dirty="0"/>
            </a:br>
            <a:br>
              <a:rPr lang="en-US" altLang="en-US" sz="4000" dirty="0"/>
            </a:br>
            <a:r>
              <a:rPr lang="en-US" altLang="en-US" sz="2800" dirty="0"/>
              <a:t>Developed in collaboration with the American Association of Neurological Surgeons/Congress of Neurological Surgeons, American Society for Clinical Oncology, and Society for Neuro-Oncology</a:t>
            </a:r>
            <a:br>
              <a:rPr lang="en-US" altLang="en-US" sz="2800" dirty="0"/>
            </a:br>
            <a:br>
              <a:rPr lang="en-US" altLang="en-US" sz="2800" dirty="0"/>
            </a:br>
            <a:r>
              <a:rPr lang="en-US" altLang="en-US" sz="2000" dirty="0"/>
              <a:t>Endorsed by the American Society for Clinical Oncology, Society for Neuro-Oncology, Canadian Association of Radiation Oncology, European Society for Radiotherapy and Oncology, and Royal Australian and New Zealand College of Radiologists</a:t>
            </a:r>
            <a:endParaRPr lang="en-US" sz="2000" dirty="0"/>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dirty="0">
                <a:solidFill>
                  <a:schemeClr val="tx2"/>
                </a:solidFill>
              </a:rPr>
              <a:t>Consensus Methodology</a:t>
            </a:r>
          </a:p>
        </p:txBody>
      </p:sp>
      <p:sp>
        <p:nvSpPr>
          <p:cNvPr id="3" name="Content Placeholder 2"/>
          <p:cNvSpPr>
            <a:spLocks noGrp="1"/>
          </p:cNvSpPr>
          <p:nvPr>
            <p:ph idx="1"/>
          </p:nvPr>
        </p:nvSpPr>
        <p:spPr>
          <a:xfrm>
            <a:off x="628650" y="1248136"/>
            <a:ext cx="7677150" cy="3733800"/>
          </a:xfrm>
        </p:spPr>
        <p:txBody>
          <a:bodyPr>
            <a:noAutofit/>
          </a:bodyPr>
          <a:lstStyle/>
          <a:p>
            <a:pPr marL="342892" indent="-342892">
              <a:spcBef>
                <a:spcPts val="0"/>
              </a:spcBef>
              <a:buFont typeface="Arial"/>
              <a:buChar char="•"/>
              <a:defRPr/>
            </a:pPr>
            <a:r>
              <a:rPr lang="en-US" sz="2400" dirty="0"/>
              <a:t>Modified Delphi approach</a:t>
            </a:r>
          </a:p>
          <a:p>
            <a:pPr marL="342892" indent="-342892">
              <a:spcBef>
                <a:spcPts val="0"/>
              </a:spcBef>
              <a:buFont typeface="Arial"/>
              <a:buChar char="•"/>
              <a:defRPr/>
            </a:pPr>
            <a:r>
              <a:rPr lang="en-US" sz="2400" dirty="0"/>
              <a:t>Task force members rated their level of agreement for each recommendation via consensus survey</a:t>
            </a:r>
          </a:p>
          <a:p>
            <a:pPr marL="800080" lvl="1" indent="-342892">
              <a:spcBef>
                <a:spcPts val="0"/>
              </a:spcBef>
              <a:buFont typeface="Lucida Grande"/>
              <a:buChar char="-"/>
              <a:defRPr/>
            </a:pPr>
            <a:r>
              <a:rPr lang="en-US" sz="2400" dirty="0"/>
              <a:t>5-point Likert scale from “strongly disagree” to “strongly agree”</a:t>
            </a:r>
          </a:p>
          <a:p>
            <a:pPr marL="800080" lvl="1" indent="-342892">
              <a:spcBef>
                <a:spcPts val="0"/>
              </a:spcBef>
              <a:buFont typeface="Lucida Grande"/>
              <a:buChar char="-"/>
              <a:defRPr/>
            </a:pPr>
            <a:r>
              <a:rPr lang="en-US" sz="2400" dirty="0"/>
              <a:t>Consensus defined using pre-specified threshold of ≥75% (≥90% for expert opinion recommendations) agreement</a:t>
            </a:r>
          </a:p>
          <a:p>
            <a:pPr>
              <a:spcBef>
                <a:spcPts val="0"/>
              </a:spcBef>
              <a:defRPr/>
            </a:pPr>
            <a:r>
              <a:rPr lang="en-US" sz="2400" dirty="0"/>
              <a:t>Recommendations for which consensus is not achieved are removed or are revised and then re-surveyed.</a:t>
            </a:r>
          </a:p>
          <a:p>
            <a:pPr>
              <a:spcBef>
                <a:spcPts val="0"/>
              </a:spcBef>
              <a:defRPr/>
            </a:pPr>
            <a:r>
              <a:rPr lang="en-US" sz="2400" dirty="0"/>
              <a:t>Recommendations achieving consensus edited with substantive changes after the first round are also re-surveyed.</a:t>
            </a:r>
          </a:p>
        </p:txBody>
      </p:sp>
    </p:spTree>
    <p:extLst>
      <p:ext uri="{BB962C8B-B14F-4D97-AF65-F5344CB8AC3E}">
        <p14:creationId xmlns:p14="http://schemas.microsoft.com/office/powerpoint/2010/main" val="76612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600200"/>
            <a:ext cx="8229600" cy="1662287"/>
          </a:xfrm>
        </p:spPr>
        <p:txBody>
          <a:bodyPr anchor="t" anchorCtr="0">
            <a:normAutofit fontScale="90000"/>
          </a:bodyPr>
          <a:lstStyle/>
          <a:p>
            <a:r>
              <a:rPr lang="en-US" b="1" dirty="0">
                <a:solidFill>
                  <a:schemeClr val="tx2"/>
                </a:solidFill>
              </a:rPr>
              <a:t>KQ 1: What are the indications for SRS alone for patients with intact brain metastases?</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207486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304800" y="20782"/>
            <a:ext cx="8229600" cy="990600"/>
          </a:xfrm>
        </p:spPr>
        <p:txBody>
          <a:bodyPr anchor="t" anchorCtr="0">
            <a:normAutofit fontScale="90000"/>
          </a:bodyPr>
          <a:lstStyle/>
          <a:p>
            <a:r>
              <a:rPr lang="en-US" sz="3100" b="1" dirty="0">
                <a:solidFill>
                  <a:schemeClr val="tx2"/>
                </a:solidFill>
              </a:rPr>
              <a:t>KQ 1: What are the indications for SRS alone for patients with intact brain metastases?</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4" name="Table 3">
            <a:extLst>
              <a:ext uri="{FF2B5EF4-FFF2-40B4-BE49-F238E27FC236}">
                <a16:creationId xmlns:a16="http://schemas.microsoft.com/office/drawing/2014/main" id="{3BFB5E06-FD00-4D1B-8843-3F406F0DAEF1}"/>
              </a:ext>
            </a:extLst>
          </p:cNvPr>
          <p:cNvGraphicFramePr>
            <a:graphicFrameLocks noGrp="1"/>
          </p:cNvGraphicFramePr>
          <p:nvPr>
            <p:extLst>
              <p:ext uri="{D42A27DB-BD31-4B8C-83A1-F6EECF244321}">
                <p14:modId xmlns:p14="http://schemas.microsoft.com/office/powerpoint/2010/main" val="2566288880"/>
              </p:ext>
            </p:extLst>
          </p:nvPr>
        </p:nvGraphicFramePr>
        <p:xfrm>
          <a:off x="152400" y="1011382"/>
          <a:ext cx="8686800" cy="4959034"/>
        </p:xfrm>
        <a:graphic>
          <a:graphicData uri="http://schemas.openxmlformats.org/drawingml/2006/table">
            <a:tbl>
              <a:tblPr firstRow="1" firstCol="1" bandRow="1"/>
              <a:tblGrid>
                <a:gridCol w="5638800">
                  <a:extLst>
                    <a:ext uri="{9D8B030D-6E8A-4147-A177-3AD203B41FA5}">
                      <a16:colId xmlns:a16="http://schemas.microsoft.com/office/drawing/2014/main" val="918841084"/>
                    </a:ext>
                  </a:extLst>
                </a:gridCol>
                <a:gridCol w="1828800">
                  <a:extLst>
                    <a:ext uri="{9D8B030D-6E8A-4147-A177-3AD203B41FA5}">
                      <a16:colId xmlns:a16="http://schemas.microsoft.com/office/drawing/2014/main" val="2797753497"/>
                    </a:ext>
                  </a:extLst>
                </a:gridCol>
                <a:gridCol w="1219200">
                  <a:extLst>
                    <a:ext uri="{9D8B030D-6E8A-4147-A177-3AD203B41FA5}">
                      <a16:colId xmlns:a16="http://schemas.microsoft.com/office/drawing/2014/main" val="3568140759"/>
                    </a:ext>
                  </a:extLst>
                </a:gridCol>
              </a:tblGrid>
              <a:tr h="582616">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576470438"/>
                  </a:ext>
                </a:extLst>
              </a:tr>
              <a:tr h="582616">
                <a:tc>
                  <a:txBody>
                    <a:bodyPr/>
                    <a:lstStyle/>
                    <a:p>
                      <a:pPr marL="342900" marR="0" lvl="0" indent="-342900">
                        <a:lnSpc>
                          <a:spcPct val="115000"/>
                        </a:lnSpc>
                        <a:spcBef>
                          <a:spcPts val="0"/>
                        </a:spcBef>
                        <a:spcAft>
                          <a:spcPts val="0"/>
                        </a:spcAft>
                        <a:buFont typeface="+mj-lt"/>
                        <a:buAutoNum type="arabicPeriod"/>
                      </a:pP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For patients with an ECOG performance status of 0 to 2 and up to 4 intact brain metastases, SRS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785" marR="0" algn="ctr">
                        <a:lnSpc>
                          <a:spcPct val="115000"/>
                        </a:lnSpc>
                        <a:spcBef>
                          <a:spcPts val="0"/>
                        </a:spcBef>
                        <a:spcAft>
                          <a:spcPts val="0"/>
                        </a:spcAft>
                      </a:pPr>
                      <a:r>
                        <a:rPr lang="en-US"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1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886305"/>
                  </a:ext>
                </a:extLst>
              </a:tr>
              <a:tr h="582616">
                <a:tc>
                  <a:txBody>
                    <a:bodyPr/>
                    <a:lstStyle/>
                    <a:p>
                      <a:pPr marL="341313" marR="0" indent="-341313">
                        <a:lnSpc>
                          <a:spcPct val="115000"/>
                        </a:lnSpc>
                        <a:spcBef>
                          <a:spcPts val="0"/>
                        </a:spcBef>
                        <a:spcAft>
                          <a:spcPts val="0"/>
                        </a:spcAft>
                      </a:pP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2.</a:t>
                      </a:r>
                      <a:r>
                        <a:rPr lang="en-US" sz="19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For patients with an ECOG performance status of 0 to 2 and 5 to 10 intact brain metastases, SRS is conditionally recommended. </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1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8127043"/>
                  </a:ext>
                </a:extLst>
              </a:tr>
              <a:tr h="1901656">
                <a:tc>
                  <a:txBody>
                    <a:bodyPr/>
                    <a:lstStyle/>
                    <a:p>
                      <a:pPr marL="342900" marR="0" lvl="0" indent="-342900">
                        <a:lnSpc>
                          <a:spcPct val="115000"/>
                        </a:lnSpc>
                        <a:spcBef>
                          <a:spcPts val="0"/>
                        </a:spcBef>
                        <a:spcAft>
                          <a:spcPts val="600"/>
                        </a:spcAft>
                        <a:buFont typeface="+mj-lt"/>
                        <a:buAutoNum type="arabicPeriod" startAt="3"/>
                      </a:pP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For patients with intact brain metastases measuring &lt;2 cm in diameter, single-fraction SRS with a dose of 2000 to 2400 cGy is recommended.</a:t>
                      </a:r>
                    </a:p>
                    <a:p>
                      <a:pPr marL="341313" marR="0" indent="0">
                        <a:lnSpc>
                          <a:spcPct val="115000"/>
                        </a:lnSpc>
                        <a:spcBef>
                          <a:spcPts val="0"/>
                        </a:spcBef>
                        <a:spcAft>
                          <a:spcPts val="0"/>
                        </a:spcAft>
                      </a:pPr>
                      <a:r>
                        <a:rPr lang="en-US" sz="1900" u="sng" dirty="0">
                          <a:effectLst/>
                          <a:latin typeface="Calibri" panose="020F0502020204030204" pitchFamily="34" charset="0"/>
                          <a:ea typeface="Times New Roman" panose="02020603050405020304" pitchFamily="18" charset="0"/>
                          <a:cs typeface="Times New Roman" panose="02020603050405020304" pitchFamily="18" charset="0"/>
                        </a:rPr>
                        <a:t>Implementation remark</a:t>
                      </a: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 If multifraction SRS were chosen (</a:t>
                      </a:r>
                      <a:r>
                        <a:rPr lang="en-US" sz="1900" dirty="0" err="1">
                          <a:effectLst/>
                          <a:latin typeface="Calibri" panose="020F0502020204030204" pitchFamily="34" charset="0"/>
                          <a:ea typeface="Times New Roman" panose="02020603050405020304" pitchFamily="18" charset="0"/>
                          <a:cs typeface="Times New Roman" panose="02020603050405020304" pitchFamily="18" charset="0"/>
                        </a:rPr>
                        <a:t>eg</a:t>
                      </a: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 V12Gy &gt;10 cm</a:t>
                      </a:r>
                      <a:r>
                        <a:rPr lang="en-US" sz="19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 [see KQ4]), options include 2700 cGy in 3 fractions or 3000 cGy in 5 fractions. </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90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9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9318357"/>
                  </a:ext>
                </a:extLst>
              </a:tr>
            </a:tbl>
          </a:graphicData>
        </a:graphic>
      </p:graphicFrame>
    </p:spTree>
    <p:extLst>
      <p:ext uri="{BB962C8B-B14F-4D97-AF65-F5344CB8AC3E}">
        <p14:creationId xmlns:p14="http://schemas.microsoft.com/office/powerpoint/2010/main" val="3349771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36945"/>
            <a:ext cx="8229600" cy="914400"/>
          </a:xfrm>
        </p:spPr>
        <p:txBody>
          <a:bodyPr anchor="t" anchorCtr="0">
            <a:normAutofit fontScale="90000"/>
          </a:bodyPr>
          <a:lstStyle/>
          <a:p>
            <a:r>
              <a:rPr lang="en-US" sz="3100" b="1" dirty="0">
                <a:solidFill>
                  <a:schemeClr val="tx2"/>
                </a:solidFill>
              </a:rPr>
              <a:t>KQ 1: What are the indications for SRS alone for patients with intact brain metastases? (</a:t>
            </a:r>
            <a:r>
              <a:rPr lang="en-US" sz="3100" b="1" dirty="0" err="1">
                <a:solidFill>
                  <a:schemeClr val="tx2"/>
                </a:solidFill>
              </a:rPr>
              <a:t>con’t</a:t>
            </a:r>
            <a:r>
              <a:rPr lang="en-US" sz="3100" b="1" dirty="0">
                <a:solidFill>
                  <a:schemeClr val="tx2"/>
                </a:solidFill>
              </a:rPr>
              <a:t>)</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86D54686-0D44-433E-A831-92BA7F6507C4}"/>
              </a:ext>
            </a:extLst>
          </p:cNvPr>
          <p:cNvGraphicFramePr>
            <a:graphicFrameLocks noGrp="1"/>
          </p:cNvGraphicFramePr>
          <p:nvPr>
            <p:extLst>
              <p:ext uri="{D42A27DB-BD31-4B8C-83A1-F6EECF244321}">
                <p14:modId xmlns:p14="http://schemas.microsoft.com/office/powerpoint/2010/main" val="3894043221"/>
              </p:ext>
            </p:extLst>
          </p:nvPr>
        </p:nvGraphicFramePr>
        <p:xfrm>
          <a:off x="457200" y="1067954"/>
          <a:ext cx="8077200" cy="544322"/>
        </p:xfrm>
        <a:graphic>
          <a:graphicData uri="http://schemas.openxmlformats.org/drawingml/2006/table">
            <a:tbl>
              <a:tblPr firstRow="1" firstCol="1" bandRow="1"/>
              <a:tblGrid>
                <a:gridCol w="5410200">
                  <a:extLst>
                    <a:ext uri="{9D8B030D-6E8A-4147-A177-3AD203B41FA5}">
                      <a16:colId xmlns:a16="http://schemas.microsoft.com/office/drawing/2014/main" val="3800154585"/>
                    </a:ext>
                  </a:extLst>
                </a:gridCol>
                <a:gridCol w="1600200">
                  <a:extLst>
                    <a:ext uri="{9D8B030D-6E8A-4147-A177-3AD203B41FA5}">
                      <a16:colId xmlns:a16="http://schemas.microsoft.com/office/drawing/2014/main" val="2237901002"/>
                    </a:ext>
                  </a:extLst>
                </a:gridCol>
                <a:gridCol w="1066800">
                  <a:extLst>
                    <a:ext uri="{9D8B030D-6E8A-4147-A177-3AD203B41FA5}">
                      <a16:colId xmlns:a16="http://schemas.microsoft.com/office/drawing/2014/main" val="438133289"/>
                    </a:ext>
                  </a:extLst>
                </a:gridCol>
              </a:tblGrid>
              <a:tr h="0">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076364941"/>
                  </a:ext>
                </a:extLst>
              </a:tr>
            </a:tbl>
          </a:graphicData>
        </a:graphic>
      </p:graphicFrame>
      <p:graphicFrame>
        <p:nvGraphicFramePr>
          <p:cNvPr id="3" name="Table 2">
            <a:extLst>
              <a:ext uri="{FF2B5EF4-FFF2-40B4-BE49-F238E27FC236}">
                <a16:creationId xmlns:a16="http://schemas.microsoft.com/office/drawing/2014/main" id="{066A3886-BC6D-47E8-8653-D97D7A6364A6}"/>
              </a:ext>
            </a:extLst>
          </p:cNvPr>
          <p:cNvGraphicFramePr>
            <a:graphicFrameLocks noGrp="1"/>
          </p:cNvGraphicFramePr>
          <p:nvPr>
            <p:extLst>
              <p:ext uri="{D42A27DB-BD31-4B8C-83A1-F6EECF244321}">
                <p14:modId xmlns:p14="http://schemas.microsoft.com/office/powerpoint/2010/main" val="656060188"/>
              </p:ext>
            </p:extLst>
          </p:nvPr>
        </p:nvGraphicFramePr>
        <p:xfrm>
          <a:off x="457200" y="1612276"/>
          <a:ext cx="8077200" cy="4510406"/>
        </p:xfrm>
        <a:graphic>
          <a:graphicData uri="http://schemas.openxmlformats.org/drawingml/2006/table">
            <a:tbl>
              <a:tblPr firstRow="1" firstCol="1" bandRow="1"/>
              <a:tblGrid>
                <a:gridCol w="5410200">
                  <a:extLst>
                    <a:ext uri="{9D8B030D-6E8A-4147-A177-3AD203B41FA5}">
                      <a16:colId xmlns:a16="http://schemas.microsoft.com/office/drawing/2014/main" val="2292505941"/>
                    </a:ext>
                  </a:extLst>
                </a:gridCol>
                <a:gridCol w="1600200">
                  <a:extLst>
                    <a:ext uri="{9D8B030D-6E8A-4147-A177-3AD203B41FA5}">
                      <a16:colId xmlns:a16="http://schemas.microsoft.com/office/drawing/2014/main" val="1636933377"/>
                    </a:ext>
                  </a:extLst>
                </a:gridCol>
                <a:gridCol w="1066800">
                  <a:extLst>
                    <a:ext uri="{9D8B030D-6E8A-4147-A177-3AD203B41FA5}">
                      <a16:colId xmlns:a16="http://schemas.microsoft.com/office/drawing/2014/main" val="262357901"/>
                    </a:ext>
                  </a:extLst>
                </a:gridCol>
              </a:tblGrid>
              <a:tr h="867029">
                <a:tc>
                  <a:txBody>
                    <a:bodyPr/>
                    <a:lstStyle/>
                    <a:p>
                      <a:pPr marL="230188" marR="0" lvl="0" indent="-230188">
                        <a:lnSpc>
                          <a:spcPct val="115000"/>
                        </a:lnSpc>
                        <a:spcBef>
                          <a:spcPts val="0"/>
                        </a:spcBef>
                        <a:spcAft>
                          <a:spcPts val="0"/>
                        </a:spcAft>
                        <a:buFont typeface="+mj-lt"/>
                        <a:buNone/>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4.  For patients with intact brain metastases measuring </a:t>
                      </a:r>
                      <a:r>
                        <a:rPr lang="en-US" sz="1700" dirty="0">
                          <a:effectLst/>
                          <a:latin typeface="Calibri" panose="020F0502020204030204" pitchFamily="34" charset="0"/>
                          <a:ea typeface="Times New Roman" panose="02020603050405020304" pitchFamily="18" charset="0"/>
                          <a:cs typeface="Calibri" panose="020F0502020204030204" pitchFamily="34" charset="0"/>
                        </a:rPr>
                        <a:t>≥2 cm to &lt;3 cm in diameter, single-fraction SRS using 1800 cGy or multifraction SRS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eg</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2700 cGy in 3 fractions or 3000 cGy in 5 fractions) is conditionally recommended. (see KQ4)</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3627383"/>
                  </a:ext>
                </a:extLst>
              </a:tr>
              <a:tr h="0">
                <a:tc>
                  <a:txBody>
                    <a:bodyPr/>
                    <a:lstStyle/>
                    <a:p>
                      <a:pPr marL="230188" marR="0" lvl="0" indent="-230188">
                        <a:lnSpc>
                          <a:spcPct val="115000"/>
                        </a:lnSpc>
                        <a:spcBef>
                          <a:spcPts val="0"/>
                        </a:spcBef>
                        <a:spcAft>
                          <a:spcPts val="600"/>
                        </a:spcAft>
                        <a:buFont typeface="+mj-lt"/>
                        <a:buNone/>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5.  For patients with intact brain metastases measuring </a:t>
                      </a:r>
                      <a:r>
                        <a:rPr lang="en-US" sz="1700" dirty="0">
                          <a:effectLst/>
                          <a:latin typeface="Calibri" panose="020F0502020204030204" pitchFamily="34" charset="0"/>
                          <a:ea typeface="Times New Roman" panose="02020603050405020304" pitchFamily="18" charset="0"/>
                          <a:cs typeface="Calibri" panose="020F0502020204030204" pitchFamily="34" charset="0"/>
                        </a:rPr>
                        <a:t>≥</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3 cm to 4 cm in diameter, multifraction SRS (</a:t>
                      </a:r>
                      <a:r>
                        <a:rPr lang="en-US" sz="1700" dirty="0" err="1">
                          <a:effectLst/>
                          <a:latin typeface="Calibri" panose="020F0502020204030204" pitchFamily="34" charset="0"/>
                          <a:ea typeface="Times New Roman" panose="02020603050405020304" pitchFamily="18" charset="0"/>
                          <a:cs typeface="Times New Roman" panose="02020603050405020304" pitchFamily="18" charset="0"/>
                        </a:rPr>
                        <a:t>eg</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 2700 cGy in 3 fractions or 3000 cGy in 5 fractions) is conditionally recommended. </a:t>
                      </a:r>
                    </a:p>
                    <a:p>
                      <a:pPr marL="238125" marR="0">
                        <a:lnSpc>
                          <a:spcPct val="115000"/>
                        </a:lnSpc>
                        <a:spcBef>
                          <a:spcPts val="0"/>
                        </a:spcBef>
                        <a:spcAft>
                          <a:spcPts val="0"/>
                        </a:spcAft>
                      </a:pPr>
                      <a:r>
                        <a:rPr lang="en-US" sz="1700" u="sng" dirty="0">
                          <a:effectLst/>
                          <a:latin typeface="Calibri" panose="020F0502020204030204" pitchFamily="34" charset="0"/>
                          <a:ea typeface="Times New Roman" panose="02020603050405020304" pitchFamily="18" charset="0"/>
                          <a:cs typeface="Times New Roman" panose="02020603050405020304" pitchFamily="18" charset="0"/>
                        </a:rPr>
                        <a:t>Implementation remarks</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61963" marR="0" lvl="0" indent="-231775">
                        <a:lnSpc>
                          <a:spcPct val="115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If single-fraction SRS were chosen, doses up to 1500 cGy may be used. (see KQ4)</a:t>
                      </a:r>
                    </a:p>
                    <a:p>
                      <a:pPr marL="461963" marR="0" lvl="0" indent="-231775">
                        <a:lnSpc>
                          <a:spcPct val="115000"/>
                        </a:lnSpc>
                        <a:spcBef>
                          <a:spcPts val="0"/>
                        </a:spcBef>
                        <a:spcAft>
                          <a:spcPts val="0"/>
                        </a:spcAft>
                        <a:buFont typeface="Symbol" panose="05050102010706020507" pitchFamily="18" charset="2"/>
                        <a:buChar char=""/>
                      </a:pPr>
                      <a:r>
                        <a:rPr lang="en-US" sz="17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Multidisciplinary discussion with neurosurgery to consider surgical resection is suggested for all tumors causing mass effect, irrespective of tumor size.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marR="0" algn="ctr">
                        <a:lnSpc>
                          <a:spcPct val="115000"/>
                        </a:lnSpc>
                        <a:spcBef>
                          <a:spcPts val="0"/>
                        </a:spcBef>
                        <a:spcAft>
                          <a:spcPts val="0"/>
                        </a:spcAft>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r>
                        <a:rPr lang="en-US" sz="17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22163"/>
                  </a:ext>
                </a:extLst>
              </a:tr>
            </a:tbl>
          </a:graphicData>
        </a:graphic>
      </p:graphicFrame>
    </p:spTree>
    <p:extLst>
      <p:ext uri="{BB962C8B-B14F-4D97-AF65-F5344CB8AC3E}">
        <p14:creationId xmlns:p14="http://schemas.microsoft.com/office/powerpoint/2010/main" val="238545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7D04DAA0-14AA-4C97-8987-D8F845453B95}"/>
              </a:ext>
            </a:extLst>
          </p:cNvPr>
          <p:cNvSpPr txBox="1">
            <a:spLocks/>
          </p:cNvSpPr>
          <p:nvPr/>
        </p:nvSpPr>
        <p:spPr>
          <a:xfrm>
            <a:off x="457200" y="203823"/>
            <a:ext cx="8229600" cy="914400"/>
          </a:xfrm>
          <a:prstGeom prst="rect">
            <a:avLst/>
          </a:prstGeom>
        </p:spPr>
        <p:txBody>
          <a:bodyPr anchor="t" anchorCtr="0">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1200" b="1" dirty="0">
                <a:solidFill>
                  <a:schemeClr val="tx2"/>
                </a:solidFill>
              </a:rPr>
              <a:t>KQ 1: What are the indications for SRS alone for patients with intact brain metastases? </a:t>
            </a:r>
            <a:r>
              <a:rPr lang="en-US" sz="9600" b="1" dirty="0">
                <a:solidFill>
                  <a:schemeClr val="tx2"/>
                </a:solidFill>
              </a:rPr>
              <a:t>(</a:t>
            </a:r>
            <a:r>
              <a:rPr lang="en-US" sz="9600" b="1" dirty="0" err="1">
                <a:solidFill>
                  <a:schemeClr val="tx2"/>
                </a:solidFill>
              </a:rPr>
              <a:t>con’t</a:t>
            </a:r>
            <a:r>
              <a:rPr lang="en-US" sz="9600" b="1" dirty="0">
                <a:solidFill>
                  <a:schemeClr val="tx2"/>
                </a:solidFill>
              </a:rPr>
              <a:t>)</a:t>
            </a:r>
            <a:br>
              <a:rPr lang="en-US" sz="11200" dirty="0">
                <a:highlight>
                  <a:srgbClr val="FFFF00"/>
                </a:highlight>
              </a:rPr>
            </a:br>
            <a:br>
              <a:rPr lang="en-US" sz="11200" dirty="0">
                <a:highlight>
                  <a:srgbClr val="FFFF00"/>
                </a:highlight>
              </a:rPr>
            </a:br>
            <a:br>
              <a:rPr lang="en-US" dirty="0">
                <a:highlight>
                  <a:srgbClr val="FFFF00"/>
                </a:highlight>
              </a:rPr>
            </a:br>
            <a:endParaRPr lang="en-US" dirty="0">
              <a:highlight>
                <a:srgbClr val="FFFF00"/>
              </a:highlight>
            </a:endParaRPr>
          </a:p>
        </p:txBody>
      </p:sp>
      <p:graphicFrame>
        <p:nvGraphicFramePr>
          <p:cNvPr id="5" name="Table 4">
            <a:extLst>
              <a:ext uri="{FF2B5EF4-FFF2-40B4-BE49-F238E27FC236}">
                <a16:creationId xmlns:a16="http://schemas.microsoft.com/office/drawing/2014/main" id="{31F830AE-8FDB-4B83-AB00-94D67E5521C5}"/>
              </a:ext>
            </a:extLst>
          </p:cNvPr>
          <p:cNvGraphicFramePr>
            <a:graphicFrameLocks noGrp="1"/>
          </p:cNvGraphicFramePr>
          <p:nvPr>
            <p:extLst>
              <p:ext uri="{D42A27DB-BD31-4B8C-83A1-F6EECF244321}">
                <p14:modId xmlns:p14="http://schemas.microsoft.com/office/powerpoint/2010/main" val="4205079722"/>
              </p:ext>
            </p:extLst>
          </p:nvPr>
        </p:nvGraphicFramePr>
        <p:xfrm>
          <a:off x="457200" y="1849005"/>
          <a:ext cx="8077200" cy="3890772"/>
        </p:xfrm>
        <a:graphic>
          <a:graphicData uri="http://schemas.openxmlformats.org/drawingml/2006/table">
            <a:tbl>
              <a:tblPr firstRow="1" firstCol="1" bandRow="1"/>
              <a:tblGrid>
                <a:gridCol w="5410200">
                  <a:extLst>
                    <a:ext uri="{9D8B030D-6E8A-4147-A177-3AD203B41FA5}">
                      <a16:colId xmlns:a16="http://schemas.microsoft.com/office/drawing/2014/main" val="3859417472"/>
                    </a:ext>
                  </a:extLst>
                </a:gridCol>
                <a:gridCol w="1600200">
                  <a:extLst>
                    <a:ext uri="{9D8B030D-6E8A-4147-A177-3AD203B41FA5}">
                      <a16:colId xmlns:a16="http://schemas.microsoft.com/office/drawing/2014/main" val="1810605894"/>
                    </a:ext>
                  </a:extLst>
                </a:gridCol>
                <a:gridCol w="1066800">
                  <a:extLst>
                    <a:ext uri="{9D8B030D-6E8A-4147-A177-3AD203B41FA5}">
                      <a16:colId xmlns:a16="http://schemas.microsoft.com/office/drawing/2014/main" val="1542177366"/>
                    </a:ext>
                  </a:extLst>
                </a:gridCol>
              </a:tblGrid>
              <a:tr h="0">
                <a:tc>
                  <a:txBody>
                    <a:bodyPr/>
                    <a:lstStyle/>
                    <a:p>
                      <a:pPr marL="230188" marR="0" lvl="0" indent="-230188">
                        <a:lnSpc>
                          <a:spcPct val="115000"/>
                        </a:lnSpc>
                        <a:spcBef>
                          <a:spcPts val="0"/>
                        </a:spcBef>
                        <a:spcAft>
                          <a:spcPts val="60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6. For patients with intact brain metastases measuring &gt;4 cm in diameter, surgery is conditionally recommended, and if not feasible, multifraction SRS is preferred over single-fraction SRS.</a:t>
                      </a:r>
                    </a:p>
                    <a:p>
                      <a:pPr marL="238125" marR="0">
                        <a:lnSpc>
                          <a:spcPct val="115000"/>
                        </a:lnSpc>
                        <a:spcBef>
                          <a:spcPts val="0"/>
                        </a:spcBef>
                        <a:spcAft>
                          <a:spcPts val="0"/>
                        </a:spcAft>
                      </a:pPr>
                      <a:r>
                        <a:rPr lang="en-US" sz="2000" u="sng" dirty="0">
                          <a:effectLst/>
                          <a:latin typeface="Calibri" panose="020F0502020204030204" pitchFamily="34" charset="0"/>
                          <a:ea typeface="Times New Roman" panose="02020603050405020304" pitchFamily="18" charset="0"/>
                          <a:cs typeface="Times New Roman" panose="02020603050405020304" pitchFamily="18" charset="0"/>
                        </a:rPr>
                        <a:t>Implementation remark</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Given limited evidence, SRS for tumor size &gt;6 cm is discouraged.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795" marR="0" algn="ctr">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4329313"/>
                  </a:ext>
                </a:extLst>
              </a:tr>
              <a:tr h="0">
                <a:tc>
                  <a:txBody>
                    <a:bodyPr/>
                    <a:lstStyle/>
                    <a:p>
                      <a:pPr marL="230188" marR="0" lvl="0" indent="-230188">
                        <a:lnSpc>
                          <a:spcPct val="115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7. For patients with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symptomatic</a:t>
                      </a:r>
                      <a:r>
                        <a:rPr lang="en-US" sz="2000" dirty="0">
                          <a:effectLst/>
                          <a:latin typeface="Calibri" panose="020F0502020204030204" pitchFamily="34" charset="0"/>
                          <a:ea typeface="Times New Roman" panose="02020603050405020304" pitchFamily="18" charset="0"/>
                          <a:cs typeface="Calibri" panose="020F0502020204030204" pitchFamily="34" charset="0"/>
                        </a:rPr>
                        <a:t> brain metastases who are candidates for local therapy and CNS-active systemic therapy, upfront local therapy is recommended.</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algn="ctr">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0547684"/>
                  </a:ext>
                </a:extLst>
              </a:tr>
            </a:tbl>
          </a:graphicData>
        </a:graphic>
      </p:graphicFrame>
      <p:graphicFrame>
        <p:nvGraphicFramePr>
          <p:cNvPr id="7" name="Table 6">
            <a:extLst>
              <a:ext uri="{FF2B5EF4-FFF2-40B4-BE49-F238E27FC236}">
                <a16:creationId xmlns:a16="http://schemas.microsoft.com/office/drawing/2014/main" id="{A00D938B-CAF8-441D-8E95-46CC16F9A71D}"/>
              </a:ext>
            </a:extLst>
          </p:cNvPr>
          <p:cNvGraphicFramePr>
            <a:graphicFrameLocks noGrp="1"/>
          </p:cNvGraphicFramePr>
          <p:nvPr>
            <p:extLst>
              <p:ext uri="{D42A27DB-BD31-4B8C-83A1-F6EECF244321}">
                <p14:modId xmlns:p14="http://schemas.microsoft.com/office/powerpoint/2010/main" val="2278974911"/>
              </p:ext>
            </p:extLst>
          </p:nvPr>
        </p:nvGraphicFramePr>
        <p:xfrm>
          <a:off x="457200" y="1304683"/>
          <a:ext cx="8077200" cy="544322"/>
        </p:xfrm>
        <a:graphic>
          <a:graphicData uri="http://schemas.openxmlformats.org/drawingml/2006/table">
            <a:tbl>
              <a:tblPr firstRow="1" firstCol="1" bandRow="1"/>
              <a:tblGrid>
                <a:gridCol w="5410200">
                  <a:extLst>
                    <a:ext uri="{9D8B030D-6E8A-4147-A177-3AD203B41FA5}">
                      <a16:colId xmlns:a16="http://schemas.microsoft.com/office/drawing/2014/main" val="3800154585"/>
                    </a:ext>
                  </a:extLst>
                </a:gridCol>
                <a:gridCol w="1600200">
                  <a:extLst>
                    <a:ext uri="{9D8B030D-6E8A-4147-A177-3AD203B41FA5}">
                      <a16:colId xmlns:a16="http://schemas.microsoft.com/office/drawing/2014/main" val="2237901002"/>
                    </a:ext>
                  </a:extLst>
                </a:gridCol>
                <a:gridCol w="1066800">
                  <a:extLst>
                    <a:ext uri="{9D8B030D-6E8A-4147-A177-3AD203B41FA5}">
                      <a16:colId xmlns:a16="http://schemas.microsoft.com/office/drawing/2014/main" val="438133289"/>
                    </a:ext>
                  </a:extLst>
                </a:gridCol>
              </a:tblGrid>
              <a:tr h="0">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076364941"/>
                  </a:ext>
                </a:extLst>
              </a:tr>
            </a:tbl>
          </a:graphicData>
        </a:graphic>
      </p:graphicFrame>
    </p:spTree>
    <p:extLst>
      <p:ext uri="{BB962C8B-B14F-4D97-AF65-F5344CB8AC3E}">
        <p14:creationId xmlns:p14="http://schemas.microsoft.com/office/powerpoint/2010/main" val="2112039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7D04DAA0-14AA-4C97-8987-D8F845453B95}"/>
              </a:ext>
            </a:extLst>
          </p:cNvPr>
          <p:cNvSpPr txBox="1">
            <a:spLocks/>
          </p:cNvSpPr>
          <p:nvPr/>
        </p:nvSpPr>
        <p:spPr>
          <a:xfrm>
            <a:off x="457200" y="205244"/>
            <a:ext cx="8229600" cy="914400"/>
          </a:xfrm>
          <a:prstGeom prst="rect">
            <a:avLst/>
          </a:prstGeom>
        </p:spPr>
        <p:txBody>
          <a:bodyPr anchor="t" anchorCtr="0">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1200" b="1" dirty="0">
                <a:solidFill>
                  <a:schemeClr val="tx2"/>
                </a:solidFill>
              </a:rPr>
              <a:t>KQ 1: What are the indications for SRS alone for patients with intact brain metastases? </a:t>
            </a:r>
            <a:r>
              <a:rPr lang="en-US" sz="9600" b="1" dirty="0">
                <a:solidFill>
                  <a:schemeClr val="tx2"/>
                </a:solidFill>
              </a:rPr>
              <a:t>(</a:t>
            </a:r>
            <a:r>
              <a:rPr lang="en-US" sz="9600" b="1" dirty="0" err="1">
                <a:solidFill>
                  <a:schemeClr val="tx2"/>
                </a:solidFill>
              </a:rPr>
              <a:t>con’t</a:t>
            </a:r>
            <a:r>
              <a:rPr lang="en-US" sz="9600" b="1" dirty="0">
                <a:solidFill>
                  <a:schemeClr val="tx2"/>
                </a:solidFill>
              </a:rPr>
              <a:t>)</a:t>
            </a:r>
            <a:br>
              <a:rPr lang="en-US" sz="11200" dirty="0">
                <a:highlight>
                  <a:srgbClr val="FFFF00"/>
                </a:highlight>
              </a:rPr>
            </a:br>
            <a:br>
              <a:rPr lang="en-US" sz="11200" dirty="0">
                <a:highlight>
                  <a:srgbClr val="FFFF00"/>
                </a:highlight>
              </a:rPr>
            </a:br>
            <a:br>
              <a:rPr lang="en-US" dirty="0">
                <a:highlight>
                  <a:srgbClr val="FFFF00"/>
                </a:highlight>
              </a:rPr>
            </a:br>
            <a:endParaRPr lang="en-US" dirty="0">
              <a:highlight>
                <a:srgbClr val="FFFF00"/>
              </a:highlight>
            </a:endParaRPr>
          </a:p>
        </p:txBody>
      </p:sp>
      <p:graphicFrame>
        <p:nvGraphicFramePr>
          <p:cNvPr id="5" name="Table 4">
            <a:extLst>
              <a:ext uri="{FF2B5EF4-FFF2-40B4-BE49-F238E27FC236}">
                <a16:creationId xmlns:a16="http://schemas.microsoft.com/office/drawing/2014/main" id="{31F830AE-8FDB-4B83-AB00-94D67E5521C5}"/>
              </a:ext>
            </a:extLst>
          </p:cNvPr>
          <p:cNvGraphicFramePr>
            <a:graphicFrameLocks noGrp="1"/>
          </p:cNvGraphicFramePr>
          <p:nvPr>
            <p:extLst>
              <p:ext uri="{D42A27DB-BD31-4B8C-83A1-F6EECF244321}">
                <p14:modId xmlns:p14="http://schemas.microsoft.com/office/powerpoint/2010/main" val="3120879912"/>
              </p:ext>
            </p:extLst>
          </p:nvPr>
        </p:nvGraphicFramePr>
        <p:xfrm>
          <a:off x="457200" y="1849005"/>
          <a:ext cx="8077200" cy="3704312"/>
        </p:xfrm>
        <a:graphic>
          <a:graphicData uri="http://schemas.openxmlformats.org/drawingml/2006/table">
            <a:tbl>
              <a:tblPr firstRow="1" firstCol="1" bandRow="1"/>
              <a:tblGrid>
                <a:gridCol w="5410200">
                  <a:extLst>
                    <a:ext uri="{9D8B030D-6E8A-4147-A177-3AD203B41FA5}">
                      <a16:colId xmlns:a16="http://schemas.microsoft.com/office/drawing/2014/main" val="3859417472"/>
                    </a:ext>
                  </a:extLst>
                </a:gridCol>
                <a:gridCol w="1600200">
                  <a:extLst>
                    <a:ext uri="{9D8B030D-6E8A-4147-A177-3AD203B41FA5}">
                      <a16:colId xmlns:a16="http://schemas.microsoft.com/office/drawing/2014/main" val="1810605894"/>
                    </a:ext>
                  </a:extLst>
                </a:gridCol>
                <a:gridCol w="1066800">
                  <a:extLst>
                    <a:ext uri="{9D8B030D-6E8A-4147-A177-3AD203B41FA5}">
                      <a16:colId xmlns:a16="http://schemas.microsoft.com/office/drawing/2014/main" val="1542177366"/>
                    </a:ext>
                  </a:extLst>
                </a:gridCol>
              </a:tblGrid>
              <a:tr h="3704312">
                <a:tc>
                  <a:txBody>
                    <a:bodyPr/>
                    <a:lstStyle/>
                    <a:p>
                      <a:pPr marL="230188" marR="0" lvl="0" indent="-230188">
                        <a:lnSpc>
                          <a:spcPct val="115000"/>
                        </a:lnSpc>
                        <a:spcBef>
                          <a:spcPts val="0"/>
                        </a:spcBef>
                        <a:spcAft>
                          <a:spcPts val="600"/>
                        </a:spcAft>
                        <a:buFont typeface="+mj-l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8. For patients with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asymptomatic</a:t>
                      </a:r>
                      <a:r>
                        <a:rPr lang="en-US" sz="1800" dirty="0">
                          <a:effectLst/>
                          <a:latin typeface="Calibri" panose="020F0502020204030204" pitchFamily="34" charset="0"/>
                          <a:ea typeface="Times New Roman" panose="02020603050405020304" pitchFamily="18" charset="0"/>
                          <a:cs typeface="Calibri" panose="020F0502020204030204" pitchFamily="34" charset="0"/>
                        </a:rPr>
                        <a:t> brain metastases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eligible for </a:t>
                      </a:r>
                      <a:r>
                        <a:rPr lang="en-US" sz="1800" dirty="0">
                          <a:effectLst/>
                          <a:latin typeface="Calibri" panose="020F0502020204030204" pitchFamily="34" charset="0"/>
                          <a:ea typeface="Times New Roman" panose="02020603050405020304" pitchFamily="18" charset="0"/>
                          <a:cs typeface="Calibri" panose="020F0502020204030204" pitchFamily="34" charset="0"/>
                        </a:rPr>
                        <a:t>CNS-active systemic therapy, multidisciplinary and patient-centered decision making is conditionally recommended to determine whether local therapy may be safely deferred.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38125" marR="0">
                        <a:lnSpc>
                          <a:spcPct val="115000"/>
                        </a:lnSpc>
                        <a:spcBef>
                          <a:spcPts val="0"/>
                        </a:spcBef>
                        <a:spcAft>
                          <a:spcPts val="0"/>
                        </a:spcAft>
                      </a:pP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Implementation remark</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The decision to defer local therapy should consider factors such as brain metastasis size, parenchymal brain location,  number of metastases, likelihood of response to specific systemic therapy, access to close neuro-oncologic surveillance, and availability of salvage therapies.</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4329313"/>
                  </a:ext>
                </a:extLst>
              </a:tr>
            </a:tbl>
          </a:graphicData>
        </a:graphic>
      </p:graphicFrame>
      <p:graphicFrame>
        <p:nvGraphicFramePr>
          <p:cNvPr id="7" name="Table 6">
            <a:extLst>
              <a:ext uri="{FF2B5EF4-FFF2-40B4-BE49-F238E27FC236}">
                <a16:creationId xmlns:a16="http://schemas.microsoft.com/office/drawing/2014/main" id="{A00D938B-CAF8-441D-8E95-46CC16F9A71D}"/>
              </a:ext>
            </a:extLst>
          </p:cNvPr>
          <p:cNvGraphicFramePr>
            <a:graphicFrameLocks noGrp="1"/>
          </p:cNvGraphicFramePr>
          <p:nvPr/>
        </p:nvGraphicFramePr>
        <p:xfrm>
          <a:off x="457200" y="1304683"/>
          <a:ext cx="8077200" cy="544322"/>
        </p:xfrm>
        <a:graphic>
          <a:graphicData uri="http://schemas.openxmlformats.org/drawingml/2006/table">
            <a:tbl>
              <a:tblPr firstRow="1" firstCol="1" bandRow="1"/>
              <a:tblGrid>
                <a:gridCol w="5410200">
                  <a:extLst>
                    <a:ext uri="{9D8B030D-6E8A-4147-A177-3AD203B41FA5}">
                      <a16:colId xmlns:a16="http://schemas.microsoft.com/office/drawing/2014/main" val="3800154585"/>
                    </a:ext>
                  </a:extLst>
                </a:gridCol>
                <a:gridCol w="1600200">
                  <a:extLst>
                    <a:ext uri="{9D8B030D-6E8A-4147-A177-3AD203B41FA5}">
                      <a16:colId xmlns:a16="http://schemas.microsoft.com/office/drawing/2014/main" val="2237901002"/>
                    </a:ext>
                  </a:extLst>
                </a:gridCol>
                <a:gridCol w="1066800">
                  <a:extLst>
                    <a:ext uri="{9D8B030D-6E8A-4147-A177-3AD203B41FA5}">
                      <a16:colId xmlns:a16="http://schemas.microsoft.com/office/drawing/2014/main" val="438133289"/>
                    </a:ext>
                  </a:extLst>
                </a:gridCol>
              </a:tblGrid>
              <a:tr h="0">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076364941"/>
                  </a:ext>
                </a:extLst>
              </a:tr>
            </a:tbl>
          </a:graphicData>
        </a:graphic>
      </p:graphicFrame>
    </p:spTree>
    <p:extLst>
      <p:ext uri="{BB962C8B-B14F-4D97-AF65-F5344CB8AC3E}">
        <p14:creationId xmlns:p14="http://schemas.microsoft.com/office/powerpoint/2010/main" val="3270404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609600" y="990600"/>
            <a:ext cx="8229600" cy="1143000"/>
          </a:xfrm>
        </p:spPr>
        <p:txBody>
          <a:bodyPr/>
          <a:lstStyle/>
          <a:p>
            <a:r>
              <a:rPr lang="en-US" b="1" dirty="0">
                <a:solidFill>
                  <a:schemeClr val="tx2"/>
                </a:solidFill>
              </a:rPr>
              <a:t>KQ 2: What are the indications for observation, preoperative SRS, or postoperative SRS or WBRT in patients with resected brain metastases?</a:t>
            </a:r>
            <a:endParaRPr lang="en-US" dirty="0">
              <a:solidFill>
                <a:schemeClr val="tx2"/>
              </a:solidFill>
            </a:endParaRPr>
          </a:p>
        </p:txBody>
      </p:sp>
    </p:spTree>
    <p:extLst>
      <p:ext uri="{BB962C8B-B14F-4D97-AF65-F5344CB8AC3E}">
        <p14:creationId xmlns:p14="http://schemas.microsoft.com/office/powerpoint/2010/main" val="1660924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81000" y="152400"/>
            <a:ext cx="8229600" cy="838200"/>
          </a:xfrm>
        </p:spPr>
        <p:txBody>
          <a:bodyPr/>
          <a:lstStyle/>
          <a:p>
            <a:r>
              <a:rPr lang="en-US" sz="2400" b="1" dirty="0">
                <a:solidFill>
                  <a:schemeClr val="tx2"/>
                </a:solidFill>
              </a:rPr>
              <a:t>KQ 2: What are the indications for observation, preoperative SRS, or postoperative SRS or WBRT in patients with resected brain metastases?</a:t>
            </a:r>
            <a:endParaRPr lang="en-US" sz="2400" dirty="0">
              <a:solidFill>
                <a:schemeClr val="tx2"/>
              </a:solidFill>
            </a:endParaRPr>
          </a:p>
        </p:txBody>
      </p:sp>
      <p:graphicFrame>
        <p:nvGraphicFramePr>
          <p:cNvPr id="3" name="Table 2">
            <a:extLst>
              <a:ext uri="{FF2B5EF4-FFF2-40B4-BE49-F238E27FC236}">
                <a16:creationId xmlns:a16="http://schemas.microsoft.com/office/drawing/2014/main" id="{3491570E-D2DA-4A71-8A3F-A2631E138BB7}"/>
              </a:ext>
            </a:extLst>
          </p:cNvPr>
          <p:cNvGraphicFramePr>
            <a:graphicFrameLocks noGrp="1"/>
          </p:cNvGraphicFramePr>
          <p:nvPr>
            <p:extLst>
              <p:ext uri="{D42A27DB-BD31-4B8C-83A1-F6EECF244321}">
                <p14:modId xmlns:p14="http://schemas.microsoft.com/office/powerpoint/2010/main" val="1656587525"/>
              </p:ext>
            </p:extLst>
          </p:nvPr>
        </p:nvGraphicFramePr>
        <p:xfrm>
          <a:off x="381000" y="1295400"/>
          <a:ext cx="8305800" cy="4632198"/>
        </p:xfrm>
        <a:graphic>
          <a:graphicData uri="http://schemas.openxmlformats.org/drawingml/2006/table">
            <a:tbl>
              <a:tblPr firstRow="1" firstCol="1" bandRow="1"/>
              <a:tblGrid>
                <a:gridCol w="5562600">
                  <a:extLst>
                    <a:ext uri="{9D8B030D-6E8A-4147-A177-3AD203B41FA5}">
                      <a16:colId xmlns:a16="http://schemas.microsoft.com/office/drawing/2014/main" val="214033293"/>
                    </a:ext>
                  </a:extLst>
                </a:gridCol>
                <a:gridCol w="1600200">
                  <a:extLst>
                    <a:ext uri="{9D8B030D-6E8A-4147-A177-3AD203B41FA5}">
                      <a16:colId xmlns:a16="http://schemas.microsoft.com/office/drawing/2014/main" val="1946808208"/>
                    </a:ext>
                  </a:extLst>
                </a:gridCol>
                <a:gridCol w="1143000">
                  <a:extLst>
                    <a:ext uri="{9D8B030D-6E8A-4147-A177-3AD203B41FA5}">
                      <a16:colId xmlns:a16="http://schemas.microsoft.com/office/drawing/2014/main" val="3180120438"/>
                    </a:ext>
                  </a:extLst>
                </a:gridCol>
              </a:tblGrid>
              <a:tr h="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80465236"/>
                  </a:ext>
                </a:extLst>
              </a:tr>
              <a:tr h="0">
                <a:tc>
                  <a:txBody>
                    <a:bodyPr/>
                    <a:lstStyle/>
                    <a:p>
                      <a:pPr marL="342900" marR="0" lvl="0" indent="-342900">
                        <a:lnSpc>
                          <a:spcPct val="115000"/>
                        </a:lnSpc>
                        <a:spcBef>
                          <a:spcPts val="0"/>
                        </a:spcBef>
                        <a:spcAft>
                          <a:spcPts val="0"/>
                        </a:spcAft>
                        <a:buFont typeface="+mj-lt"/>
                        <a:buAutoNum type="arabicPeriod"/>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patients with resected brain metastases, radiation therapy (SRS or WBRT) is recommended to improve intracranial disease control.</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319347"/>
                  </a:ext>
                </a:extLst>
              </a:tr>
              <a:tr h="0">
                <a:tc>
                  <a:txBody>
                    <a:bodyPr/>
                    <a:lstStyle/>
                    <a:p>
                      <a:pPr marL="341313" marR="0" lvl="0" indent="-341313">
                        <a:lnSpc>
                          <a:spcPct val="115000"/>
                        </a:lnSpc>
                        <a:spcBef>
                          <a:spcPts val="0"/>
                        </a:spcBef>
                        <a:spcAft>
                          <a:spcPts val="0"/>
                        </a:spcAft>
                        <a:buFont typeface="+mj-lt"/>
                        <a:buNone/>
                      </a:pPr>
                      <a:r>
                        <a:rPr lang="en-US" sz="2000" dirty="0">
                          <a:effectLst/>
                          <a:latin typeface="Calibri" panose="020F0502020204030204" pitchFamily="34" charset="0"/>
                          <a:ea typeface="Calibri" panose="020F0502020204030204" pitchFamily="34" charset="0"/>
                          <a:cs typeface="Calibri" panose="020F0502020204030204" pitchFamily="34" charset="0"/>
                        </a:rPr>
                        <a:t>2.  For patients with resected brain metastases and limited additional brain metastases,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SRS </a:t>
                      </a:r>
                      <a:r>
                        <a:rPr lang="en-US" sz="2000" dirty="0">
                          <a:effectLst/>
                          <a:latin typeface="Calibri" panose="020F0502020204030204" pitchFamily="34" charset="0"/>
                          <a:ea typeface="Calibri" panose="020F0502020204030204" pitchFamily="34" charset="0"/>
                          <a:cs typeface="Calibri" panose="020F0502020204030204" pitchFamily="34" charset="0"/>
                        </a:rPr>
                        <a:t>is recommended over WBRT to preserve neurocognitive function and patient-reported QoL.</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819781"/>
                  </a:ext>
                </a:extLst>
              </a:tr>
              <a:tr h="0">
                <a:tc>
                  <a:txBody>
                    <a:bodyPr/>
                    <a:lstStyle/>
                    <a:p>
                      <a:pPr marL="341313" marR="0" lvl="0" indent="-341313">
                        <a:lnSpc>
                          <a:spcPct val="115000"/>
                        </a:lnSpc>
                        <a:spcBef>
                          <a:spcPts val="0"/>
                        </a:spcBef>
                        <a:spcAft>
                          <a:spcPts val="0"/>
                        </a:spcAft>
                        <a:buFont typeface="+mj-lt"/>
                        <a:buNone/>
                      </a:pPr>
                      <a:r>
                        <a:rPr lang="en-US" sz="2000" dirty="0">
                          <a:effectLst/>
                          <a:latin typeface="Calibri" panose="020F0502020204030204" pitchFamily="34" charset="0"/>
                          <a:ea typeface="Calibri" panose="020F0502020204030204" pitchFamily="34" charset="0"/>
                          <a:cs typeface="Calibri" panose="020F0502020204030204" pitchFamily="34" charset="0"/>
                        </a:rPr>
                        <a:t>3.  For patients whose brain metastasis is planned for resection, preoperative SRS is conditionally recommended as a potential alternative to postoperative SRS.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Low</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5930145"/>
                  </a:ext>
                </a:extLst>
              </a:tr>
            </a:tbl>
          </a:graphicData>
        </a:graphic>
      </p:graphicFrame>
    </p:spTree>
    <p:extLst>
      <p:ext uri="{BB962C8B-B14F-4D97-AF65-F5344CB8AC3E}">
        <p14:creationId xmlns:p14="http://schemas.microsoft.com/office/powerpoint/2010/main" val="358420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533400" y="1524000"/>
            <a:ext cx="8229600" cy="1143000"/>
          </a:xfrm>
        </p:spPr>
        <p:txBody>
          <a:bodyPr/>
          <a:lstStyle/>
          <a:p>
            <a:r>
              <a:rPr lang="en-US" b="1" dirty="0">
                <a:solidFill>
                  <a:schemeClr val="tx2"/>
                </a:solidFill>
              </a:rPr>
              <a:t>KQ 3: What are the indications for WBRT in patients with intact brain metastases?</a:t>
            </a:r>
            <a:endParaRPr lang="en-US" dirty="0"/>
          </a:p>
        </p:txBody>
      </p:sp>
    </p:spTree>
    <p:extLst>
      <p:ext uri="{BB962C8B-B14F-4D97-AF65-F5344CB8AC3E}">
        <p14:creationId xmlns:p14="http://schemas.microsoft.com/office/powerpoint/2010/main" val="70223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381000" y="76200"/>
            <a:ext cx="8229600" cy="838200"/>
          </a:xfrm>
        </p:spPr>
        <p:txBody>
          <a:bodyPr/>
          <a:lstStyle/>
          <a:p>
            <a:r>
              <a:rPr lang="en-US" sz="2400" b="1" dirty="0">
                <a:solidFill>
                  <a:schemeClr val="tx2"/>
                </a:solidFill>
              </a:rPr>
              <a:t>KQ 3: What are the indications for WBRT in patients with intact brain metastases?</a:t>
            </a:r>
            <a:endParaRPr lang="en-US" sz="2400" dirty="0"/>
          </a:p>
        </p:txBody>
      </p:sp>
      <p:graphicFrame>
        <p:nvGraphicFramePr>
          <p:cNvPr id="4" name="Table 3">
            <a:extLst>
              <a:ext uri="{FF2B5EF4-FFF2-40B4-BE49-F238E27FC236}">
                <a16:creationId xmlns:a16="http://schemas.microsoft.com/office/drawing/2014/main" id="{396F1A73-C2F7-4674-8910-501F044F7CC7}"/>
              </a:ext>
            </a:extLst>
          </p:cNvPr>
          <p:cNvGraphicFramePr>
            <a:graphicFrameLocks noGrp="1"/>
          </p:cNvGraphicFramePr>
          <p:nvPr>
            <p:extLst>
              <p:ext uri="{D42A27DB-BD31-4B8C-83A1-F6EECF244321}">
                <p14:modId xmlns:p14="http://schemas.microsoft.com/office/powerpoint/2010/main" val="1735855875"/>
              </p:ext>
            </p:extLst>
          </p:nvPr>
        </p:nvGraphicFramePr>
        <p:xfrm>
          <a:off x="457200" y="939800"/>
          <a:ext cx="8153400" cy="4775199"/>
        </p:xfrm>
        <a:graphic>
          <a:graphicData uri="http://schemas.openxmlformats.org/drawingml/2006/table">
            <a:tbl>
              <a:tblPr firstRow="1" firstCol="1" bandRow="1"/>
              <a:tblGrid>
                <a:gridCol w="5562600">
                  <a:extLst>
                    <a:ext uri="{9D8B030D-6E8A-4147-A177-3AD203B41FA5}">
                      <a16:colId xmlns:a16="http://schemas.microsoft.com/office/drawing/2014/main" val="1889022950"/>
                    </a:ext>
                  </a:extLst>
                </a:gridCol>
                <a:gridCol w="1600200">
                  <a:extLst>
                    <a:ext uri="{9D8B030D-6E8A-4147-A177-3AD203B41FA5}">
                      <a16:colId xmlns:a16="http://schemas.microsoft.com/office/drawing/2014/main" val="3560362619"/>
                    </a:ext>
                  </a:extLst>
                </a:gridCol>
                <a:gridCol w="990600">
                  <a:extLst>
                    <a:ext uri="{9D8B030D-6E8A-4147-A177-3AD203B41FA5}">
                      <a16:colId xmlns:a16="http://schemas.microsoft.com/office/drawing/2014/main" val="2939467386"/>
                    </a:ext>
                  </a:extLst>
                </a:gridCol>
              </a:tblGrid>
              <a:tr h="497315">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KQ3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616036784"/>
                  </a:ext>
                </a:extLst>
              </a:tr>
              <a:tr h="1805164">
                <a:tc>
                  <a:txBody>
                    <a:bodyPr/>
                    <a:lstStyle/>
                    <a:p>
                      <a:pPr marL="342900" marR="0" lvl="0" indent="-342900">
                        <a:lnSpc>
                          <a:spcPct val="115000"/>
                        </a:lnSpc>
                        <a:spcBef>
                          <a:spcPts val="0"/>
                        </a:spcBef>
                        <a:spcAft>
                          <a:spcPts val="0"/>
                        </a:spcAft>
                        <a:buFont typeface="+mj-lt"/>
                        <a:buAutoNum type="arabicPeriod"/>
                      </a:pPr>
                      <a:r>
                        <a:rPr lang="en-US"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patients with favorable prognosis (estimated using a validated brain metastases prognostic index) and brain metastases ineligible for surgery and/or SRS, WBRT (</a:t>
                      </a:r>
                      <a:r>
                        <a:rPr lang="en-US" sz="17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eg</a:t>
                      </a:r>
                      <a:r>
                        <a:rPr lang="en-US"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3000 cGy in 10 fractions) is recommended as primary treatment. (See KQ1, recommendations 7 and 8 for consideration of systemic therapy)</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521659"/>
                  </a:ext>
                </a:extLst>
              </a:tr>
              <a:tr h="1579041">
                <a:tc>
                  <a:txBody>
                    <a:bodyPr/>
                    <a:lstStyle/>
                    <a:p>
                      <a:pPr marL="341313" marR="0" lvl="0" indent="-341313">
                        <a:lnSpc>
                          <a:spcPct val="115000"/>
                        </a:lnSpc>
                        <a:spcBef>
                          <a:spcPts val="0"/>
                        </a:spcBef>
                        <a:spcAft>
                          <a:spcPts val="600"/>
                        </a:spcAft>
                        <a:buFont typeface="+mj-l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2.   For patients with favorable prognosis and brain metastases receiving WBRT, hippocampal avoidance is recommended.</a:t>
                      </a:r>
                    </a:p>
                    <a:p>
                      <a:pPr marL="285750" marR="0" indent="0">
                        <a:lnSpc>
                          <a:spcPct val="115000"/>
                        </a:lnSpc>
                        <a:spcBef>
                          <a:spcPts val="0"/>
                        </a:spcBef>
                        <a:spcAft>
                          <a:spcPts val="0"/>
                        </a:spcAft>
                      </a:pPr>
                      <a:r>
                        <a:rPr lang="en-US" sz="17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Hippocampal avoidance is not appropriate in cases of brain metastases in close proximity to the hippocampi or in cases of leptomeningeal disease.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High</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445505"/>
                  </a:ext>
                </a:extLst>
              </a:tr>
              <a:tr h="893679">
                <a:tc>
                  <a:txBody>
                    <a:bodyPr/>
                    <a:lstStyle/>
                    <a:p>
                      <a:pPr marL="285750" marR="0" lvl="0" indent="-285750">
                        <a:lnSpc>
                          <a:spcPct val="115000"/>
                        </a:lnSpc>
                        <a:spcBef>
                          <a:spcPts val="0"/>
                        </a:spcBef>
                        <a:spcAft>
                          <a:spcPts val="0"/>
                        </a:spcAft>
                        <a:buFont typeface="+mj-lt"/>
                        <a:buNone/>
                      </a:pPr>
                      <a:r>
                        <a:rPr lang="en-US" sz="1700" dirty="0">
                          <a:effectLst/>
                          <a:latin typeface="Calibri" panose="020F0502020204030204" pitchFamily="34" charset="0"/>
                          <a:ea typeface="Calibri" panose="020F0502020204030204" pitchFamily="34" charset="0"/>
                          <a:cs typeface="Calibri" panose="020F0502020204030204" pitchFamily="34" charset="0"/>
                        </a:rPr>
                        <a:t>3.  For patients with favorable prognosis and brain metastases receiving WBRT</a:t>
                      </a: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r>
                        <a:rPr lang="en-US" sz="1700" dirty="0">
                          <a:effectLst/>
                          <a:latin typeface="Calibri" panose="020F0502020204030204" pitchFamily="34" charset="0"/>
                          <a:ea typeface="Calibri" panose="020F0502020204030204" pitchFamily="34" charset="0"/>
                          <a:cs typeface="Calibri" panose="020F0502020204030204" pitchFamily="34" charset="0"/>
                        </a:rPr>
                        <a:t>or hippocampal avoidance WBRT, </a:t>
                      </a:r>
                      <a:r>
                        <a:rPr lang="en-US"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addition of </a:t>
                      </a:r>
                      <a:r>
                        <a:rPr lang="en-US" sz="1700" dirty="0">
                          <a:effectLst/>
                          <a:latin typeface="Calibri" panose="020F0502020204030204" pitchFamily="34" charset="0"/>
                          <a:ea typeface="Calibri" panose="020F0502020204030204" pitchFamily="34" charset="0"/>
                          <a:cs typeface="Calibri" panose="020F0502020204030204" pitchFamily="34" charset="0"/>
                        </a:rPr>
                        <a:t>memantine is recommended.</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752161"/>
                  </a:ext>
                </a:extLst>
              </a:tr>
            </a:tbl>
          </a:graphicData>
        </a:graphic>
      </p:graphicFrame>
    </p:spTree>
    <p:extLst>
      <p:ext uri="{BB962C8B-B14F-4D97-AF65-F5344CB8AC3E}">
        <p14:creationId xmlns:p14="http://schemas.microsoft.com/office/powerpoint/2010/main" val="421354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dirty="0">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9509" y="1396856"/>
            <a:ext cx="8229600" cy="4525963"/>
          </a:xfrm>
        </p:spPr>
        <p:txBody>
          <a:bodyPr/>
          <a:lstStyle/>
          <a:p>
            <a:pPr marL="0" indent="0" algn="ctr">
              <a:spcBef>
                <a:spcPts val="600"/>
              </a:spcBef>
              <a:buFontTx/>
              <a:buNone/>
              <a:defRPr/>
            </a:pPr>
            <a:r>
              <a:rPr lang="en-US" altLang="en-US" sz="2800" dirty="0"/>
              <a:t>This slide set is adapted from the </a:t>
            </a:r>
            <a:r>
              <a:rPr lang="en-US" altLang="en-US" sz="2800" b="1" i="1" dirty="0"/>
              <a:t>Radiation Therapy for Brain Metastases Guideline </a:t>
            </a:r>
            <a:r>
              <a:rPr lang="en-US" altLang="en-US" sz="2800" dirty="0"/>
              <a:t>to be published in the July/August 2022 issue of </a:t>
            </a:r>
          </a:p>
          <a:p>
            <a:pPr marL="0" indent="0" algn="ctr">
              <a:spcBef>
                <a:spcPts val="600"/>
              </a:spcBef>
              <a:buFontTx/>
              <a:buNone/>
              <a:defRPr/>
            </a:pPr>
            <a:r>
              <a:rPr lang="en-US" altLang="en-US" sz="2800" dirty="0"/>
              <a:t>Practical Radiation Oncology (PRO)</a:t>
            </a:r>
          </a:p>
          <a:p>
            <a:pPr marL="0" indent="0" algn="ctr">
              <a:spcBef>
                <a:spcPts val="600"/>
              </a:spcBef>
              <a:buFontTx/>
              <a:buNone/>
              <a:defRPr/>
            </a:pPr>
            <a:r>
              <a:rPr lang="en-US" altLang="en-US" sz="2800" dirty="0"/>
              <a:t>Web posted link:</a:t>
            </a:r>
            <a:endParaRPr lang="en-US" altLang="en-US" sz="2800" dirty="0">
              <a:highlight>
                <a:srgbClr val="FFFF00"/>
              </a:highlight>
            </a:endParaRPr>
          </a:p>
          <a:p>
            <a:pPr marL="0" indent="0" algn="ctr">
              <a:spcBef>
                <a:spcPts val="600"/>
              </a:spcBef>
              <a:buFontTx/>
              <a:buNone/>
              <a:defRPr/>
            </a:pPr>
            <a:r>
              <a:rPr lang="en-US" altLang="en-US" sz="2800">
                <a:hlinkClick r:id="rId2"/>
              </a:rPr>
              <a:t>https://www.practicalradonc.org/</a:t>
            </a:r>
            <a:endParaRPr lang="en-US" altLang="en-US" sz="2800" dirty="0">
              <a:solidFill>
                <a:schemeClr val="accent2"/>
              </a:solidFill>
            </a:endParaRPr>
          </a:p>
          <a:p>
            <a:pPr algn="ctr">
              <a:spcBef>
                <a:spcPts val="600"/>
              </a:spcBef>
              <a:buFontTx/>
              <a:buNone/>
              <a:defRPr/>
            </a:pPr>
            <a:endParaRPr lang="en-US" altLang="en-US" sz="2800" dirty="0"/>
          </a:p>
          <a:p>
            <a:pPr algn="ctr">
              <a:spcBef>
                <a:spcPts val="600"/>
              </a:spcBef>
              <a:buFontTx/>
              <a:buNone/>
              <a:defRPr/>
            </a:pPr>
            <a:r>
              <a:rPr lang="en-US" altLang="en-US" sz="2400" dirty="0"/>
              <a:t>The full-text guideline is also available on the ASTRO Web site: </a:t>
            </a:r>
            <a:r>
              <a:rPr lang="en-US" altLang="en-US" sz="2400" dirty="0">
                <a:hlinkClick r:id="rId3"/>
              </a:rPr>
              <a:t>www.astro.org</a:t>
            </a:r>
            <a:r>
              <a:rPr lang="en-US" altLang="en-US" sz="2400" dirty="0"/>
              <a:t> </a:t>
            </a: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381000" y="76200"/>
            <a:ext cx="8229600" cy="838200"/>
          </a:xfrm>
        </p:spPr>
        <p:txBody>
          <a:bodyPr/>
          <a:lstStyle/>
          <a:p>
            <a:r>
              <a:rPr lang="en-US" sz="2400" b="1" dirty="0">
                <a:solidFill>
                  <a:schemeClr val="tx2"/>
                </a:solidFill>
              </a:rPr>
              <a:t>KQ 3: What are the indications for WBRT in patients with intact brain metastases? (</a:t>
            </a:r>
            <a:r>
              <a:rPr lang="en-US" sz="2400" b="1" dirty="0" err="1">
                <a:solidFill>
                  <a:schemeClr val="tx2"/>
                </a:solidFill>
              </a:rPr>
              <a:t>con’t</a:t>
            </a:r>
            <a:r>
              <a:rPr lang="en-US" sz="2400" b="1" dirty="0">
                <a:solidFill>
                  <a:schemeClr val="tx2"/>
                </a:solidFill>
              </a:rPr>
              <a:t>)</a:t>
            </a:r>
            <a:endParaRPr lang="en-US" sz="2400" dirty="0"/>
          </a:p>
        </p:txBody>
      </p:sp>
      <p:graphicFrame>
        <p:nvGraphicFramePr>
          <p:cNvPr id="3" name="Table 2">
            <a:extLst>
              <a:ext uri="{FF2B5EF4-FFF2-40B4-BE49-F238E27FC236}">
                <a16:creationId xmlns:a16="http://schemas.microsoft.com/office/drawing/2014/main" id="{85907900-D219-419A-ACA5-4A8A58D87A89}"/>
              </a:ext>
            </a:extLst>
          </p:cNvPr>
          <p:cNvGraphicFramePr>
            <a:graphicFrameLocks noGrp="1"/>
          </p:cNvGraphicFramePr>
          <p:nvPr>
            <p:extLst>
              <p:ext uri="{D42A27DB-BD31-4B8C-83A1-F6EECF244321}">
                <p14:modId xmlns:p14="http://schemas.microsoft.com/office/powerpoint/2010/main" val="503091296"/>
              </p:ext>
            </p:extLst>
          </p:nvPr>
        </p:nvGraphicFramePr>
        <p:xfrm>
          <a:off x="457200" y="939800"/>
          <a:ext cx="8153400" cy="5083921"/>
        </p:xfrm>
        <a:graphic>
          <a:graphicData uri="http://schemas.openxmlformats.org/drawingml/2006/table">
            <a:tbl>
              <a:tblPr firstRow="1" firstCol="1" bandRow="1"/>
              <a:tblGrid>
                <a:gridCol w="5562600">
                  <a:extLst>
                    <a:ext uri="{9D8B030D-6E8A-4147-A177-3AD203B41FA5}">
                      <a16:colId xmlns:a16="http://schemas.microsoft.com/office/drawing/2014/main" val="1889022950"/>
                    </a:ext>
                  </a:extLst>
                </a:gridCol>
                <a:gridCol w="1600200">
                  <a:extLst>
                    <a:ext uri="{9D8B030D-6E8A-4147-A177-3AD203B41FA5}">
                      <a16:colId xmlns:a16="http://schemas.microsoft.com/office/drawing/2014/main" val="3560362619"/>
                    </a:ext>
                  </a:extLst>
                </a:gridCol>
                <a:gridCol w="990600">
                  <a:extLst>
                    <a:ext uri="{9D8B030D-6E8A-4147-A177-3AD203B41FA5}">
                      <a16:colId xmlns:a16="http://schemas.microsoft.com/office/drawing/2014/main" val="2939467386"/>
                    </a:ext>
                  </a:extLst>
                </a:gridCol>
              </a:tblGrid>
              <a:tr h="497315">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KQ3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616036784"/>
                  </a:ext>
                </a:extLst>
              </a:tr>
              <a:tr h="1805164">
                <a:tc>
                  <a:txBody>
                    <a:bodyPr/>
                    <a:lstStyle/>
                    <a:p>
                      <a:pPr marL="285750" marR="0" lvl="0" indent="-285750">
                        <a:lnSpc>
                          <a:spcPct val="115000"/>
                        </a:lnSpc>
                        <a:spcBef>
                          <a:spcPts val="0"/>
                        </a:spcBef>
                        <a:spcAft>
                          <a:spcPts val="600"/>
                        </a:spcAft>
                        <a:buFont typeface="+mj-l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4.  For patients with favorable prognosis and limited brain metastases, routine adjuvant WBRT added to SRS is </a:t>
                      </a:r>
                      <a:r>
                        <a:rPr lang="en-US" sz="1700" b="1" dirty="0">
                          <a:effectLst/>
                          <a:latin typeface="Calibri" panose="020F0502020204030204" pitchFamily="34" charset="0"/>
                          <a:ea typeface="Calibri" panose="020F0502020204030204" pitchFamily="34" charset="0"/>
                          <a:cs typeface="Times New Roman" panose="02020603050405020304" pitchFamily="18" charset="0"/>
                        </a:rPr>
                        <a:t>not </a:t>
                      </a:r>
                      <a:r>
                        <a:rPr lang="en-US"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recommended.</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0">
                        <a:lnSpc>
                          <a:spcPct val="115000"/>
                        </a:lnSpc>
                        <a:spcBef>
                          <a:spcPts val="0"/>
                        </a:spcBef>
                        <a:spcAft>
                          <a:spcPts val="0"/>
                        </a:spcAft>
                      </a:pPr>
                      <a:r>
                        <a:rPr lang="en-US" sz="17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maximize intra-cranial control and/or when close imaging surveillance with additional salvage therapy is not feasible, adjuvant WBRT may be offered in addition to SRS.</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Strong</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High</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521659"/>
                  </a:ext>
                </a:extLst>
              </a:tr>
              <a:tr h="1579041">
                <a:tc>
                  <a:txBody>
                    <a:bodyPr/>
                    <a:lstStyle/>
                    <a:p>
                      <a:pPr marL="285750" marR="0" lvl="0" indent="-285750">
                        <a:lnSpc>
                          <a:spcPct val="115000"/>
                        </a:lnSpc>
                        <a:spcBef>
                          <a:spcPts val="0"/>
                        </a:spcBef>
                        <a:spcAft>
                          <a:spcPts val="600"/>
                        </a:spcAft>
                        <a:buFont typeface="+mj-lt"/>
                        <a:buNone/>
                      </a:pPr>
                      <a:r>
                        <a:rPr lang="en-US"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For patients with poor prognosis and brain metastases , early introduction of palliative care for symptom management</a:t>
                      </a: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r>
                        <a:rPr lang="en-US"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caregiver support are recommended.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0">
                        <a:lnSpc>
                          <a:spcPct val="115000"/>
                        </a:lnSpc>
                        <a:spcBef>
                          <a:spcPts val="0"/>
                        </a:spcBef>
                        <a:spcAft>
                          <a:spcPts val="0"/>
                        </a:spcAft>
                      </a:pPr>
                      <a:r>
                        <a:rPr lang="en-US" sz="17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Implementation remarks</a:t>
                      </a: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573088" marR="0" lvl="0" indent="-287338">
                        <a:lnSpc>
                          <a:spcPct val="115000"/>
                        </a:lnSpc>
                        <a:spcBef>
                          <a:spcPts val="0"/>
                        </a:spcBef>
                        <a:spcAft>
                          <a:spcPts val="0"/>
                        </a:spcAft>
                        <a:buFont typeface="Symbol" panose="05050102010706020507" pitchFamily="18" charset="2"/>
                        <a:buChar char=""/>
                      </a:pP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Supportive care only (with omission of WBRT) should be considered.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573088" marR="0" lvl="0" indent="-287338">
                        <a:lnSpc>
                          <a:spcPct val="115000"/>
                        </a:lnSpc>
                        <a:spcBef>
                          <a:spcPts val="0"/>
                        </a:spcBef>
                        <a:spcAft>
                          <a:spcPts val="0"/>
                        </a:spcAft>
                        <a:buFont typeface="Symbol" panose="05050102010706020507" pitchFamily="18" charset="2"/>
                        <a:buChar char=""/>
                      </a:pP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WBRT is utilized, brief schedules (</a:t>
                      </a:r>
                      <a:r>
                        <a:rPr lang="en-US" sz="17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a:t>
                      </a:r>
                      <a:r>
                        <a:rPr lang="en-US"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 fractions) are preferred.</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Strong</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Moderate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445505"/>
                  </a:ext>
                </a:extLst>
              </a:tr>
            </a:tbl>
          </a:graphicData>
        </a:graphic>
      </p:graphicFrame>
    </p:spTree>
    <p:extLst>
      <p:ext uri="{BB962C8B-B14F-4D97-AF65-F5344CB8AC3E}">
        <p14:creationId xmlns:p14="http://schemas.microsoft.com/office/powerpoint/2010/main" val="3393711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457200" y="1219200"/>
            <a:ext cx="8229600" cy="1143000"/>
          </a:xfrm>
        </p:spPr>
        <p:txBody>
          <a:bodyPr/>
          <a:lstStyle/>
          <a:p>
            <a:r>
              <a:rPr lang="en-US" b="1" dirty="0">
                <a:solidFill>
                  <a:schemeClr val="tx2"/>
                </a:solidFill>
              </a:rPr>
              <a:t>KQ 4: What are the risks of symptomatic radionecrosis with WBRT and/or SRS for patients with brain metastases?</a:t>
            </a:r>
            <a:endParaRPr lang="en-US" dirty="0">
              <a:solidFill>
                <a:schemeClr val="tx2"/>
              </a:solidFill>
            </a:endParaRPr>
          </a:p>
        </p:txBody>
      </p:sp>
    </p:spTree>
    <p:extLst>
      <p:ext uri="{BB962C8B-B14F-4D97-AF65-F5344CB8AC3E}">
        <p14:creationId xmlns:p14="http://schemas.microsoft.com/office/powerpoint/2010/main" val="649477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611F-EC29-4060-A318-5E8712765FDF}"/>
              </a:ext>
            </a:extLst>
          </p:cNvPr>
          <p:cNvSpPr>
            <a:spLocks noGrp="1"/>
          </p:cNvSpPr>
          <p:nvPr>
            <p:ph type="title"/>
          </p:nvPr>
        </p:nvSpPr>
        <p:spPr/>
        <p:txBody>
          <a:bodyPr/>
          <a:lstStyle/>
          <a:p>
            <a:r>
              <a:rPr lang="en-US" sz="2400" b="1" dirty="0">
                <a:solidFill>
                  <a:schemeClr val="tx2"/>
                </a:solidFill>
              </a:rPr>
              <a:t>KQ 4: What are the risks of symptomatic radionecrosis with WBRT and/or SRS for patients with brain metastases?</a:t>
            </a:r>
            <a:endParaRPr lang="en-US" sz="2400" dirty="0"/>
          </a:p>
        </p:txBody>
      </p:sp>
      <p:graphicFrame>
        <p:nvGraphicFramePr>
          <p:cNvPr id="4" name="Table 3">
            <a:extLst>
              <a:ext uri="{FF2B5EF4-FFF2-40B4-BE49-F238E27FC236}">
                <a16:creationId xmlns:a16="http://schemas.microsoft.com/office/drawing/2014/main" id="{4A02A8A7-F0BB-461D-B368-314980595F5B}"/>
              </a:ext>
            </a:extLst>
          </p:cNvPr>
          <p:cNvGraphicFramePr>
            <a:graphicFrameLocks noGrp="1"/>
          </p:cNvGraphicFramePr>
          <p:nvPr>
            <p:extLst>
              <p:ext uri="{D42A27DB-BD31-4B8C-83A1-F6EECF244321}">
                <p14:modId xmlns:p14="http://schemas.microsoft.com/office/powerpoint/2010/main" val="2376607103"/>
              </p:ext>
            </p:extLst>
          </p:nvPr>
        </p:nvGraphicFramePr>
        <p:xfrm>
          <a:off x="647700" y="1541907"/>
          <a:ext cx="7848600" cy="3347466"/>
        </p:xfrm>
        <a:graphic>
          <a:graphicData uri="http://schemas.openxmlformats.org/drawingml/2006/table">
            <a:tbl>
              <a:tblPr firstRow="1" firstCol="1" bandRow="1"/>
              <a:tblGrid>
                <a:gridCol w="5219700">
                  <a:extLst>
                    <a:ext uri="{9D8B030D-6E8A-4147-A177-3AD203B41FA5}">
                      <a16:colId xmlns:a16="http://schemas.microsoft.com/office/drawing/2014/main" val="762686206"/>
                    </a:ext>
                  </a:extLst>
                </a:gridCol>
                <a:gridCol w="1600200">
                  <a:extLst>
                    <a:ext uri="{9D8B030D-6E8A-4147-A177-3AD203B41FA5}">
                      <a16:colId xmlns:a16="http://schemas.microsoft.com/office/drawing/2014/main" val="3318370162"/>
                    </a:ext>
                  </a:extLst>
                </a:gridCol>
                <a:gridCol w="1028700">
                  <a:extLst>
                    <a:ext uri="{9D8B030D-6E8A-4147-A177-3AD203B41FA5}">
                      <a16:colId xmlns:a16="http://schemas.microsoft.com/office/drawing/2014/main" val="2645134195"/>
                    </a:ext>
                  </a:extLst>
                </a:gridCol>
              </a:tblGrid>
              <a:tr h="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KQ4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533096076"/>
                  </a:ext>
                </a:extLst>
              </a:tr>
              <a:tr h="0">
                <a:tc>
                  <a:txBody>
                    <a:bodyPr/>
                    <a:lstStyle/>
                    <a:p>
                      <a:pPr marL="342900" marR="0" lvl="0" indent="-342900">
                        <a:lnSpc>
                          <a:spcPct val="115000"/>
                        </a:lnSpc>
                        <a:spcBef>
                          <a:spcPts val="0"/>
                        </a:spcBef>
                        <a:spcAft>
                          <a:spcPts val="600"/>
                        </a:spcAft>
                        <a:buFont typeface="+mj-lt"/>
                        <a:buAutoNum type="arabicPeriod"/>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For patients with brain metastases, limiting the single-fraction V</a:t>
                      </a:r>
                      <a:r>
                        <a:rPr lang="en-US" sz="2000" baseline="-25000" dirty="0">
                          <a:effectLst/>
                          <a:latin typeface="Calibri" panose="020F0502020204030204" pitchFamily="34" charset="0"/>
                          <a:ea typeface="Times New Roman" panose="02020603050405020304" pitchFamily="18" charset="0"/>
                          <a:cs typeface="Times New Roman" panose="02020603050405020304" pitchFamily="18" charset="0"/>
                        </a:rPr>
                        <a:t>12Gy</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to brain tissue (normal brain </a:t>
                      </a:r>
                      <a:r>
                        <a:rPr lang="en-US" sz="2000" i="1" dirty="0">
                          <a:effectLst/>
                          <a:latin typeface="Calibri" panose="020F0502020204030204" pitchFamily="34" charset="0"/>
                          <a:ea typeface="Times New Roman" panose="02020603050405020304" pitchFamily="18" charset="0"/>
                          <a:cs typeface="Times New Roman" panose="02020603050405020304" pitchFamily="18" charset="0"/>
                        </a:rPr>
                        <a:t>plus</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target volumes) to ≤10 cm</a:t>
                      </a:r>
                      <a:r>
                        <a:rPr lang="en-US" sz="20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is conditionally recommended.</a:t>
                      </a:r>
                    </a:p>
                    <a:p>
                      <a:pPr marL="285750" marR="0" indent="0">
                        <a:lnSpc>
                          <a:spcPct val="115000"/>
                        </a:lnSpc>
                        <a:spcBef>
                          <a:spcPts val="0"/>
                        </a:spcBef>
                        <a:spcAft>
                          <a:spcPts val="0"/>
                        </a:spcAft>
                      </a:pPr>
                      <a:r>
                        <a:rPr lang="en-US"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Any brain metastasis with an associated tissue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V</a:t>
                      </a:r>
                      <a:r>
                        <a:rPr lang="en-US" sz="2000" baseline="-25000" dirty="0">
                          <a:effectLst/>
                          <a:latin typeface="Calibri" panose="020F0502020204030204" pitchFamily="34" charset="0"/>
                          <a:ea typeface="Times New Roman" panose="02020603050405020304" pitchFamily="18" charset="0"/>
                          <a:cs typeface="Times New Roman" panose="02020603050405020304" pitchFamily="18" charset="0"/>
                        </a:rPr>
                        <a:t>12Gy</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&gt;10 cm</a:t>
                      </a:r>
                      <a:r>
                        <a:rPr lang="en-US" sz="20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 be considered for fractionated SRS to reduce risk of radionecrosis (see KQ1).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7788886"/>
                  </a:ext>
                </a:extLst>
              </a:tr>
            </a:tbl>
          </a:graphicData>
        </a:graphic>
      </p:graphicFrame>
    </p:spTree>
    <p:extLst>
      <p:ext uri="{BB962C8B-B14F-4D97-AF65-F5344CB8AC3E}">
        <p14:creationId xmlns:p14="http://schemas.microsoft.com/office/powerpoint/2010/main" val="2036214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E75EB-44BC-45F1-BC68-8FA3207160EE}"/>
              </a:ext>
            </a:extLst>
          </p:cNvPr>
          <p:cNvSpPr>
            <a:spLocks noGrp="1"/>
          </p:cNvSpPr>
          <p:nvPr>
            <p:ph type="title"/>
          </p:nvPr>
        </p:nvSpPr>
        <p:spPr>
          <a:xfrm>
            <a:off x="152400" y="152400"/>
            <a:ext cx="2024280" cy="6172200"/>
          </a:xfrm>
        </p:spPr>
        <p:txBody>
          <a:bodyPr/>
          <a:lstStyle/>
          <a:p>
            <a:pPr algn="l"/>
            <a:r>
              <a:rPr lang="en-US" sz="2400" b="1" dirty="0">
                <a:solidFill>
                  <a:schemeClr val="tx2"/>
                </a:solidFill>
              </a:rPr>
              <a:t>Figure 1: Limited Brain Metastases</a:t>
            </a:r>
            <a:br>
              <a:rPr lang="en-US" sz="2400" b="1" dirty="0">
                <a:solidFill>
                  <a:schemeClr val="tx2"/>
                </a:solidFill>
              </a:rPr>
            </a:br>
            <a:br>
              <a:rPr lang="en-US" sz="2400" b="1" dirty="0">
                <a:solidFill>
                  <a:schemeClr val="tx2"/>
                </a:solidFill>
              </a:rPr>
            </a:b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*For patients with </a:t>
            </a:r>
            <a:r>
              <a:rPr lang="en-US" sz="1000" i="1" dirty="0">
                <a:effectLst/>
                <a:latin typeface="Calibri" panose="020F0502020204030204" pitchFamily="34" charset="0"/>
                <a:ea typeface="Times New Roman" panose="02020603050405020304" pitchFamily="18" charset="0"/>
                <a:cs typeface="Calibri" panose="020F0502020204030204" pitchFamily="34" charset="0"/>
              </a:rPr>
              <a:t>asymptomatic</a:t>
            </a:r>
            <a:r>
              <a:rPr lang="en-US" sz="1000" dirty="0">
                <a:effectLst/>
                <a:latin typeface="Calibri" panose="020F0502020204030204" pitchFamily="34" charset="0"/>
                <a:ea typeface="Times New Roman" panose="02020603050405020304" pitchFamily="18" charset="0"/>
                <a:cs typeface="Calibri" panose="020F0502020204030204" pitchFamily="34" charset="0"/>
              </a:rPr>
              <a:t> brain metastases</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eligible for </a:t>
            </a:r>
            <a:r>
              <a:rPr lang="en-US" sz="1000" dirty="0">
                <a:effectLst/>
                <a:latin typeface="Calibri" panose="020F0502020204030204" pitchFamily="34" charset="0"/>
                <a:ea typeface="Times New Roman" panose="02020603050405020304" pitchFamily="18" charset="0"/>
                <a:cs typeface="Calibri" panose="020F0502020204030204" pitchFamily="34" charset="0"/>
              </a:rPr>
              <a:t>CNS-active systemic therapy, multidisciplinary and patient-centered decision making is conditionally recommended to determine whether local therapy may be safely deferred.</a:t>
            </a:r>
            <a:br>
              <a:rPr lang="en-US" sz="1000" dirty="0">
                <a:effectLst/>
                <a:latin typeface="Calibri" panose="020F0502020204030204" pitchFamily="34" charset="0"/>
                <a:ea typeface="Times New Roman" panose="02020603050405020304" pitchFamily="18" charset="0"/>
                <a:cs typeface="Calibri" panose="020F0502020204030204" pitchFamily="34" charset="0"/>
              </a:rPr>
            </a:b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†Hippocampal avoidance is not recommended if brain metastases are in close proximity to hippocampi or if LMD. In certain situations, SIB or sequential SRS combined with HA-WBRT plus memantine may be considered.</a:t>
            </a: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‡Preoperative SRS is conditionally recommended as an alternative to postoperative SRS.</a:t>
            </a: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r>
              <a:rPr lang="en-US" sz="1000" dirty="0">
                <a:effectLst/>
                <a:latin typeface="Calibri" panose="020F0502020204030204" pitchFamily="34" charset="0"/>
                <a:ea typeface="Times New Roman" panose="02020603050405020304" pitchFamily="18" charset="0"/>
                <a:cs typeface="Calibri" panose="020F0502020204030204" pitchFamily="34" charset="0"/>
              </a:rPr>
              <a:t>§While outside the scope of the guideline's evidence review, SRS is a reasonable option based on the expert opinion of the task force.</a:t>
            </a:r>
            <a:endParaRPr lang="en-US" sz="1000" dirty="0"/>
          </a:p>
        </p:txBody>
      </p:sp>
      <p:pic>
        <p:nvPicPr>
          <p:cNvPr id="4" name="Picture 3">
            <a:extLst>
              <a:ext uri="{FF2B5EF4-FFF2-40B4-BE49-F238E27FC236}">
                <a16:creationId xmlns:a16="http://schemas.microsoft.com/office/drawing/2014/main" id="{3337CE24-7EBC-44FA-BC01-7A5F47C34513}"/>
              </a:ext>
            </a:extLst>
          </p:cNvPr>
          <p:cNvPicPr>
            <a:picLocks noChangeAspect="1"/>
          </p:cNvPicPr>
          <p:nvPr/>
        </p:nvPicPr>
        <p:blipFill>
          <a:blip r:embed="rId3"/>
          <a:stretch>
            <a:fillRect/>
          </a:stretch>
        </p:blipFill>
        <p:spPr>
          <a:xfrm>
            <a:off x="2176680" y="0"/>
            <a:ext cx="6967320" cy="6858000"/>
          </a:xfrm>
          <a:prstGeom prst="rect">
            <a:avLst/>
          </a:prstGeom>
        </p:spPr>
      </p:pic>
    </p:spTree>
    <p:extLst>
      <p:ext uri="{BB962C8B-B14F-4D97-AF65-F5344CB8AC3E}">
        <p14:creationId xmlns:p14="http://schemas.microsoft.com/office/powerpoint/2010/main" val="3683334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8BFC42D-303C-4C68-9CEA-D9C5E8CB01C3}"/>
              </a:ext>
            </a:extLst>
          </p:cNvPr>
          <p:cNvSpPr>
            <a:spLocks noGrp="1"/>
          </p:cNvSpPr>
          <p:nvPr>
            <p:ph type="title"/>
          </p:nvPr>
        </p:nvSpPr>
        <p:spPr>
          <a:xfrm>
            <a:off x="152400" y="76200"/>
            <a:ext cx="1752600" cy="5867400"/>
          </a:xfrm>
        </p:spPr>
        <p:txBody>
          <a:bodyPr/>
          <a:lstStyle/>
          <a:p>
            <a:pPr marL="0" marR="0" algn="l">
              <a:spcBef>
                <a:spcPts val="0"/>
              </a:spcBef>
              <a:spcAft>
                <a:spcPts val="0"/>
              </a:spcAft>
            </a:pPr>
            <a:r>
              <a:rPr lang="en-US" sz="2400" b="1" dirty="0">
                <a:solidFill>
                  <a:schemeClr val="tx2"/>
                </a:solidFill>
              </a:rPr>
              <a:t>Figure 2: Extensive Brain Metastases</a:t>
            </a:r>
            <a:br>
              <a:rPr lang="en-US" sz="2400" b="1" dirty="0">
                <a:solidFill>
                  <a:schemeClr val="tx2"/>
                </a:solidFill>
              </a:rPr>
            </a:br>
            <a:br>
              <a:rPr lang="en-US" sz="1000" b="1" dirty="0">
                <a:solidFill>
                  <a:schemeClr val="tx2"/>
                </a:solidFill>
              </a:rPr>
            </a:b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*For patients with </a:t>
            </a:r>
            <a:r>
              <a:rPr lang="en-US" sz="1000" i="1" dirty="0">
                <a:effectLst/>
                <a:latin typeface="Calibri" panose="020F0502020204030204" pitchFamily="34" charset="0"/>
                <a:ea typeface="Times New Roman" panose="02020603050405020304" pitchFamily="18" charset="0"/>
                <a:cs typeface="Calibri" panose="020F0502020204030204" pitchFamily="34" charset="0"/>
              </a:rPr>
              <a:t>asymptomatic</a:t>
            </a:r>
            <a:r>
              <a:rPr lang="en-US" sz="1000" dirty="0">
                <a:effectLst/>
                <a:latin typeface="Calibri" panose="020F0502020204030204" pitchFamily="34" charset="0"/>
                <a:ea typeface="Times New Roman" panose="02020603050405020304" pitchFamily="18" charset="0"/>
                <a:cs typeface="Calibri" panose="020F0502020204030204" pitchFamily="34" charset="0"/>
              </a:rPr>
              <a:t> brain metastases</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eligible for </a:t>
            </a:r>
            <a:r>
              <a:rPr lang="en-US" sz="1000" dirty="0">
                <a:effectLst/>
                <a:latin typeface="Calibri" panose="020F0502020204030204" pitchFamily="34" charset="0"/>
                <a:ea typeface="Times New Roman" panose="02020603050405020304" pitchFamily="18" charset="0"/>
                <a:cs typeface="Calibri" panose="020F0502020204030204" pitchFamily="34" charset="0"/>
              </a:rPr>
              <a:t>CNS-active systemic therapy, multidisciplinary and patient-centered decision making is conditionally recommended to determine whether local therapy may be safely deferred.</a:t>
            </a:r>
            <a:br>
              <a:rPr lang="en-US" sz="1000" dirty="0">
                <a:effectLst/>
                <a:latin typeface="Calibri" panose="020F0502020204030204" pitchFamily="34" charset="0"/>
                <a:ea typeface="Times New Roman" panose="02020603050405020304" pitchFamily="18" charset="0"/>
                <a:cs typeface="Calibri" panose="020F0502020204030204" pitchFamily="34" charset="0"/>
              </a:rPr>
            </a:b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†Hippocampal avoidance is not recommended if brain metastases are in close proximity to hippocampi or if LMD. In certain situations, SIB or sequential SRS combined with HA-WBRT plus memantine may be considered.</a:t>
            </a: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‡For single-fraction brain plus target V</a:t>
            </a:r>
            <a:r>
              <a:rPr lang="en-US" sz="1000" baseline="-25000" dirty="0">
                <a:effectLst/>
                <a:latin typeface="Calibri" panose="020F0502020204030204" pitchFamily="34" charset="0"/>
                <a:ea typeface="Times New Roman" panose="02020603050405020304" pitchFamily="18" charset="0"/>
                <a:cs typeface="Times New Roman" panose="02020603050405020304" pitchFamily="18" charset="0"/>
              </a:rPr>
              <a:t>12Gy</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&gt;10 cm</a:t>
            </a:r>
            <a:r>
              <a:rPr lang="en-US" sz="1000" baseline="30000" dirty="0">
                <a:effectLst/>
                <a:latin typeface="Calibri" panose="020F0502020204030204" pitchFamily="34" charset="0"/>
                <a:ea typeface="Times New Roman" panose="02020603050405020304" pitchFamily="18" charset="0"/>
                <a:cs typeface="Times New Roman" panose="02020603050405020304" pitchFamily="18" charset="0"/>
              </a:rPr>
              <a:t>3</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multifraction SRS is conditionally recommended.</a:t>
            </a: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br>
              <a:rPr lang="en-US" sz="1000" dirty="0">
                <a:effectLst/>
                <a:latin typeface="Calibri" panose="020F0502020204030204" pitchFamily="34" charset="0"/>
                <a:ea typeface="Times New Roman" panose="02020603050405020304" pitchFamily="18" charset="0"/>
                <a:cs typeface="Times New Roman" panose="02020603050405020304" pitchFamily="18" charset="0"/>
              </a:rPr>
            </a:br>
            <a:r>
              <a:rPr lang="en-US" sz="1000" dirty="0">
                <a:effectLst/>
                <a:latin typeface="Calibri" panose="020F0502020204030204" pitchFamily="34" charset="0"/>
                <a:ea typeface="Times New Roman" panose="02020603050405020304" pitchFamily="18" charset="0"/>
                <a:cs typeface="Calibri" panose="020F0502020204030204" pitchFamily="34" charset="0"/>
              </a:rPr>
              <a:t>§</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Preoperative SRS is conditionally recommended as an alternative to postoperative SRS.</a:t>
            </a:r>
            <a:endParaRPr lang="en-US" sz="1000" dirty="0"/>
          </a:p>
        </p:txBody>
      </p:sp>
      <p:pic>
        <p:nvPicPr>
          <p:cNvPr id="4" name="Picture 3">
            <a:extLst>
              <a:ext uri="{FF2B5EF4-FFF2-40B4-BE49-F238E27FC236}">
                <a16:creationId xmlns:a16="http://schemas.microsoft.com/office/drawing/2014/main" id="{1E2C7185-5DDE-4449-974A-FEDC3F2FE40C}"/>
              </a:ext>
            </a:extLst>
          </p:cNvPr>
          <p:cNvPicPr>
            <a:picLocks noChangeAspect="1"/>
          </p:cNvPicPr>
          <p:nvPr/>
        </p:nvPicPr>
        <p:blipFill>
          <a:blip r:embed="rId2"/>
          <a:stretch>
            <a:fillRect/>
          </a:stretch>
        </p:blipFill>
        <p:spPr>
          <a:xfrm>
            <a:off x="1811272" y="-14748"/>
            <a:ext cx="7332728" cy="6858000"/>
          </a:xfrm>
          <a:prstGeom prst="rect">
            <a:avLst/>
          </a:prstGeom>
        </p:spPr>
      </p:pic>
    </p:spTree>
    <p:extLst>
      <p:ext uri="{BB962C8B-B14F-4D97-AF65-F5344CB8AC3E}">
        <p14:creationId xmlns:p14="http://schemas.microsoft.com/office/powerpoint/2010/main" val="3176074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a:xfrm>
            <a:off x="436418" y="152400"/>
            <a:ext cx="8229600" cy="838200"/>
          </a:xfrm>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436418" y="969818"/>
            <a:ext cx="8229600" cy="4525963"/>
          </a:xfr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effectLst/>
                <a:uLnTx/>
                <a:uFillTx/>
                <a:latin typeface="Calibri"/>
                <a:ea typeface="+mn-ea"/>
                <a:cs typeface="+mn-cs"/>
              </a:rPr>
              <a:t>Patient-centered multidisciplinary evaluation and discussion prior to initiation of treatment are essential for optimal management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latin typeface="Calibri"/>
              </a:rPr>
              <a:t>SRS for patients with limited brain mets and ECOG PS 0-2</a:t>
            </a:r>
          </a:p>
          <a:p>
            <a:pPr>
              <a:defRPr/>
            </a:pPr>
            <a:r>
              <a:rPr lang="en-US" sz="2400" dirty="0">
                <a:effectLst/>
                <a:latin typeface="Calibri" panose="020F0502020204030204" pitchFamily="34" charset="0"/>
                <a:ea typeface="Times New Roman" panose="02020603050405020304" pitchFamily="18" charset="0"/>
                <a:cs typeface="Calibri" panose="020F0502020204030204" pitchFamily="34" charset="0"/>
              </a:rPr>
              <a:t>Multidisciplinary discussion with neurosurgery to consider surgical resection for all tumors causing mass effect and tumors greater than 4 cm</a:t>
            </a:r>
          </a:p>
          <a:p>
            <a:pPr>
              <a:defRPr/>
            </a:pPr>
            <a:r>
              <a:rPr lang="en-US" sz="2400" dirty="0">
                <a:effectLst/>
                <a:latin typeface="Calibri" panose="020F0502020204030204" pitchFamily="34" charset="0"/>
                <a:ea typeface="Times New Roman" panose="02020603050405020304" pitchFamily="18" charset="0"/>
                <a:cs typeface="Calibri" panose="020F0502020204030204" pitchFamily="34" charset="0"/>
              </a:rPr>
              <a:t>For patients with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symptomatic</a:t>
            </a:r>
            <a:r>
              <a:rPr lang="en-US" sz="2400" dirty="0">
                <a:effectLst/>
                <a:latin typeface="Calibri" panose="020F0502020204030204" pitchFamily="34" charset="0"/>
                <a:ea typeface="Times New Roman" panose="02020603050405020304" pitchFamily="18" charset="0"/>
                <a:cs typeface="Calibri" panose="020F0502020204030204" pitchFamily="34" charset="0"/>
              </a:rPr>
              <a:t> brain metastases upfront local therapy is recommended</a:t>
            </a:r>
          </a:p>
          <a:p>
            <a:pPr>
              <a:defRP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For patients with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asymptomatic</a:t>
            </a:r>
            <a:r>
              <a:rPr lang="en-US" sz="2400" dirty="0">
                <a:effectLst/>
                <a:latin typeface="Calibri" panose="020F0502020204030204" pitchFamily="34" charset="0"/>
                <a:ea typeface="Times New Roman" panose="02020603050405020304" pitchFamily="18" charset="0"/>
                <a:cs typeface="Calibri" panose="020F0502020204030204" pitchFamily="34" charset="0"/>
              </a:rPr>
              <a:t> brain metastases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eligible for </a:t>
            </a:r>
            <a:r>
              <a:rPr lang="en-US" sz="2400" dirty="0">
                <a:effectLst/>
                <a:latin typeface="Calibri" panose="020F0502020204030204" pitchFamily="34" charset="0"/>
                <a:ea typeface="Times New Roman" panose="02020603050405020304" pitchFamily="18" charset="0"/>
                <a:cs typeface="Calibri" panose="020F0502020204030204" pitchFamily="34" charset="0"/>
              </a:rPr>
              <a:t>CNS-active systemic therapy,</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Calibri" panose="020F0502020204030204" pitchFamily="34" charset="0"/>
              </a:rPr>
              <a:t>multidisciplinary and patient-centered decision-making to determine whether local therapy may be safely deferred</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defRPr/>
            </a:pP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p>
            <a:pPr>
              <a:defRPr/>
            </a:pPr>
            <a:endParaRPr lang="en-US" sz="24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a:defRPr/>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solidFill>
                <a:prstClr val="black"/>
              </a:solidFill>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a:p>
        </p:txBody>
      </p:sp>
    </p:spTree>
    <p:extLst>
      <p:ext uri="{BB962C8B-B14F-4D97-AF65-F5344CB8AC3E}">
        <p14:creationId xmlns:p14="http://schemas.microsoft.com/office/powerpoint/2010/main" val="123047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441036" y="1295400"/>
            <a:ext cx="8229600" cy="4525963"/>
          </a:xfr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effectLst/>
                <a:uLnTx/>
                <a:uFillTx/>
                <a:latin typeface="Calibri"/>
                <a:ea typeface="+mn-ea"/>
                <a:cs typeface="+mn-cs"/>
              </a:rPr>
              <a:t>For patients with resected brain metastases, SRS is recommended to improve local control</a:t>
            </a:r>
          </a:p>
          <a:p>
            <a:pPr>
              <a:defRPr/>
            </a:pPr>
            <a:r>
              <a:rPr lang="en-US" sz="2400" dirty="0"/>
              <a:t>For patients with favorable prognosis and brain metastases receiving WBRT, hippocampal avoidance and memantine is recommended </a:t>
            </a:r>
          </a:p>
          <a:p>
            <a:pPr>
              <a:defRPr/>
            </a:pPr>
            <a:r>
              <a:rPr kumimoji="0" lang="en-US" sz="2400" b="0" i="0" u="none" strike="noStrike" kern="1200" cap="none" spc="0" normalizeH="0" baseline="0" noProof="0" dirty="0">
                <a:ln>
                  <a:noFill/>
                </a:ln>
                <a:effectLst/>
                <a:uLnTx/>
                <a:uFillTx/>
                <a:latin typeface="Calibri"/>
                <a:ea typeface="+mn-ea"/>
                <a:cs typeface="+mn-cs"/>
              </a:rPr>
              <a:t>For patients with poor prognosis, early introduction of palliative care for symptom management and caregiver support are recommended </a:t>
            </a:r>
            <a:endParaRPr lang="en-US" sz="2400" dirty="0">
              <a:latin typeface="Calibri"/>
            </a:endParaRPr>
          </a:p>
          <a:p>
            <a:pPr lvl="1">
              <a:defRPr/>
            </a:pPr>
            <a:r>
              <a:rPr kumimoji="0" lang="en-US" sz="2000" b="0" i="0" u="none" strike="noStrike" kern="1200" cap="none" spc="0" normalizeH="0" baseline="0" noProof="0" dirty="0">
                <a:ln>
                  <a:noFill/>
                </a:ln>
                <a:effectLst/>
                <a:uLnTx/>
                <a:uFillTx/>
                <a:latin typeface="Calibri"/>
                <a:ea typeface="+mn-ea"/>
                <a:cs typeface="+mn-cs"/>
              </a:rPr>
              <a:t>If brain metastases are asymptomatic or symptoms controlled with steroids, omission of WBRT should be considered</a:t>
            </a:r>
          </a:p>
          <a:p>
            <a:pPr lvl="0">
              <a:defRPr/>
            </a:pP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a:p>
            <a:pPr>
              <a:defRPr/>
            </a:pP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p>
            <a:pPr>
              <a:defRPr/>
            </a:pPr>
            <a:endParaRPr lang="en-US" sz="24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a:defRPr/>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solidFill>
                <a:prstClr val="black"/>
              </a:solidFill>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a:p>
        </p:txBody>
      </p:sp>
    </p:spTree>
    <p:extLst>
      <p:ext uri="{BB962C8B-B14F-4D97-AF65-F5344CB8AC3E}">
        <p14:creationId xmlns:p14="http://schemas.microsoft.com/office/powerpoint/2010/main" val="400691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331355" y="2446297"/>
            <a:ext cx="8458200" cy="3602831"/>
          </a:xfrm>
        </p:spPr>
        <p:txBody>
          <a:bodyPr numCol="2" spcCol="228600">
            <a:normAutofit fontScale="62500" lnSpcReduction="20000"/>
          </a:bodyPr>
          <a:lstStyle/>
          <a:p>
            <a:pPr marL="0" indent="0">
              <a:lnSpc>
                <a:spcPct val="120000"/>
              </a:lnSpc>
              <a:spcBef>
                <a:spcPts val="0"/>
              </a:spcBef>
              <a:buNone/>
            </a:pPr>
            <a:r>
              <a:rPr lang="en-US" sz="3800" b="1" dirty="0"/>
              <a:t>Members</a:t>
            </a:r>
            <a:r>
              <a:rPr lang="en-US" sz="2900" b="1" dirty="0"/>
              <a:t>	</a:t>
            </a:r>
          </a:p>
          <a:p>
            <a:pPr marL="457200" lvl="1">
              <a:lnSpc>
                <a:spcPct val="120000"/>
              </a:lnSpc>
              <a:spcBef>
                <a:spcPts val="0"/>
              </a:spcBef>
            </a:pPr>
            <a:r>
              <a:rPr lang="en-US" sz="3500" dirty="0"/>
              <a:t>Glenn Bauman, MD</a:t>
            </a:r>
          </a:p>
          <a:p>
            <a:pPr marL="457200" lvl="1">
              <a:lnSpc>
                <a:spcPct val="120000"/>
              </a:lnSpc>
              <a:spcBef>
                <a:spcPts val="0"/>
              </a:spcBef>
            </a:pPr>
            <a:r>
              <a:rPr lang="en-US" sz="3500" dirty="0"/>
              <a:t>Lisa Bradfield</a:t>
            </a:r>
          </a:p>
          <a:p>
            <a:pPr marL="457200" lvl="1">
              <a:lnSpc>
                <a:spcPct val="120000"/>
              </a:lnSpc>
              <a:spcBef>
                <a:spcPts val="0"/>
              </a:spcBef>
            </a:pPr>
            <a:r>
              <a:rPr lang="en-US" sz="3500" dirty="0"/>
              <a:t>Stuart Burri, MD</a:t>
            </a:r>
          </a:p>
          <a:p>
            <a:pPr marL="457200" lvl="1">
              <a:lnSpc>
                <a:spcPct val="120000"/>
              </a:lnSpc>
              <a:spcBef>
                <a:spcPts val="0"/>
              </a:spcBef>
            </a:pPr>
            <a:r>
              <a:rPr lang="en-US" sz="3500" dirty="0"/>
              <a:t>Alvin Cabrera, MD</a:t>
            </a:r>
          </a:p>
          <a:p>
            <a:pPr marL="457200" lvl="1">
              <a:lnSpc>
                <a:spcPct val="120000"/>
              </a:lnSpc>
              <a:spcBef>
                <a:spcPts val="0"/>
              </a:spcBef>
            </a:pPr>
            <a:r>
              <a:rPr lang="en-US" sz="3500" dirty="0"/>
              <a:t>Danielle Cunningham, MD</a:t>
            </a:r>
          </a:p>
          <a:p>
            <a:pPr marL="457200" lvl="1">
              <a:lnSpc>
                <a:spcPct val="120000"/>
              </a:lnSpc>
              <a:spcBef>
                <a:spcPts val="0"/>
              </a:spcBef>
            </a:pPr>
            <a:r>
              <a:rPr lang="en-US" sz="3500" dirty="0"/>
              <a:t>Bree Eaton, MD</a:t>
            </a:r>
          </a:p>
          <a:p>
            <a:pPr marL="457200" lvl="1">
              <a:lnSpc>
                <a:spcPct val="120000"/>
              </a:lnSpc>
              <a:spcBef>
                <a:spcPts val="0"/>
              </a:spcBef>
            </a:pPr>
            <a:r>
              <a:rPr lang="en-US" sz="3500" dirty="0"/>
              <a:t>Jona Hattangadi‐Gluth, MD</a:t>
            </a:r>
          </a:p>
          <a:p>
            <a:pPr marL="457200" lvl="1">
              <a:lnSpc>
                <a:spcPct val="120000"/>
              </a:lnSpc>
              <a:spcBef>
                <a:spcPts val="0"/>
              </a:spcBef>
            </a:pPr>
            <a:r>
              <a:rPr lang="en-US" sz="3500" dirty="0"/>
              <a:t>Michelle M. Kim, MD</a:t>
            </a:r>
          </a:p>
          <a:p>
            <a:pPr marL="457200" lvl="1">
              <a:lnSpc>
                <a:spcPct val="120000"/>
              </a:lnSpc>
              <a:spcBef>
                <a:spcPts val="0"/>
              </a:spcBef>
            </a:pPr>
            <a:r>
              <a:rPr lang="en-US" sz="3500" dirty="0"/>
              <a:t>Rupesh Kotecha, MD</a:t>
            </a:r>
          </a:p>
          <a:p>
            <a:pPr marL="457200" lvl="1">
              <a:lnSpc>
                <a:spcPct val="120000"/>
              </a:lnSpc>
              <a:spcBef>
                <a:spcPts val="0"/>
              </a:spcBef>
            </a:pPr>
            <a:endParaRPr lang="en-US" sz="3500" dirty="0"/>
          </a:p>
          <a:p>
            <a:pPr marL="573088" lvl="1">
              <a:lnSpc>
                <a:spcPct val="120000"/>
              </a:lnSpc>
              <a:spcBef>
                <a:spcPts val="0"/>
              </a:spcBef>
            </a:pPr>
            <a:r>
              <a:rPr lang="en-US" sz="3500" dirty="0"/>
              <a:t>Lianne Kraemer</a:t>
            </a:r>
          </a:p>
          <a:p>
            <a:pPr marL="573088" lvl="1">
              <a:lnSpc>
                <a:spcPct val="120000"/>
              </a:lnSpc>
              <a:spcBef>
                <a:spcPts val="0"/>
              </a:spcBef>
            </a:pPr>
            <a:r>
              <a:rPr lang="en-US" sz="3500" dirty="0"/>
              <a:t>Jing Li, MD, PhD</a:t>
            </a:r>
          </a:p>
          <a:p>
            <a:pPr marL="573088" lvl="1">
              <a:lnSpc>
                <a:spcPct val="120000"/>
              </a:lnSpc>
              <a:spcBef>
                <a:spcPts val="0"/>
              </a:spcBef>
            </a:pPr>
            <a:r>
              <a:rPr lang="en-US" sz="3500" dirty="0"/>
              <a:t>Seema Nagpal, MD</a:t>
            </a:r>
          </a:p>
          <a:p>
            <a:pPr marL="573088" lvl="1">
              <a:lnSpc>
                <a:spcPct val="120000"/>
              </a:lnSpc>
              <a:spcBef>
                <a:spcPts val="0"/>
              </a:spcBef>
            </a:pPr>
            <a:r>
              <a:rPr lang="en-US" sz="3500" dirty="0"/>
              <a:t>Chad Rusthoven, MD</a:t>
            </a:r>
          </a:p>
          <a:p>
            <a:pPr marL="573088" lvl="1">
              <a:lnSpc>
                <a:spcPct val="120000"/>
              </a:lnSpc>
              <a:spcBef>
                <a:spcPts val="0"/>
              </a:spcBef>
            </a:pPr>
            <a:r>
              <a:rPr lang="en-US" sz="3500" dirty="0"/>
              <a:t>John Suh, MD</a:t>
            </a:r>
          </a:p>
          <a:p>
            <a:pPr marL="573088" lvl="1">
              <a:lnSpc>
                <a:spcPct val="120000"/>
              </a:lnSpc>
              <a:spcBef>
                <a:spcPts val="0"/>
              </a:spcBef>
            </a:pPr>
            <a:r>
              <a:rPr lang="en-US" sz="3500" dirty="0"/>
              <a:t>Wolfgang Tomé, PhD</a:t>
            </a:r>
          </a:p>
          <a:p>
            <a:pPr marL="573088" lvl="1">
              <a:lnSpc>
                <a:spcPct val="120000"/>
              </a:lnSpc>
              <a:spcBef>
                <a:spcPts val="0"/>
              </a:spcBef>
            </a:pPr>
            <a:r>
              <a:rPr lang="en-US" sz="3500" dirty="0"/>
              <a:t>Tony Wang, MD</a:t>
            </a:r>
          </a:p>
          <a:p>
            <a:pPr marL="573088" lvl="1">
              <a:lnSpc>
                <a:spcPct val="120000"/>
              </a:lnSpc>
              <a:spcBef>
                <a:spcPts val="0"/>
              </a:spcBef>
            </a:pPr>
            <a:r>
              <a:rPr lang="en-US" sz="3500" dirty="0"/>
              <a:t>Alexandra Zimmer, MD</a:t>
            </a:r>
          </a:p>
          <a:p>
            <a:pPr marL="573088" lvl="1">
              <a:lnSpc>
                <a:spcPct val="120000"/>
              </a:lnSpc>
              <a:spcBef>
                <a:spcPts val="0"/>
              </a:spcBef>
            </a:pPr>
            <a:r>
              <a:rPr lang="en-US" sz="3500" dirty="0"/>
              <a:t>Mateo Ziu, MD</a:t>
            </a:r>
          </a:p>
        </p:txBody>
      </p:sp>
      <p:sp>
        <p:nvSpPr>
          <p:cNvPr id="5" name="TextBox 4">
            <a:extLst>
              <a:ext uri="{FF2B5EF4-FFF2-40B4-BE49-F238E27FC236}">
                <a16:creationId xmlns:a16="http://schemas.microsoft.com/office/drawing/2014/main" id="{21826811-C981-4FB7-AF17-20A50BEC5C6A}"/>
              </a:ext>
            </a:extLst>
          </p:cNvPr>
          <p:cNvSpPr txBox="1"/>
          <p:nvPr/>
        </p:nvSpPr>
        <p:spPr>
          <a:xfrm>
            <a:off x="457200" y="1143000"/>
            <a:ext cx="7886700" cy="1138773"/>
          </a:xfrm>
          <a:prstGeom prst="rect">
            <a:avLst/>
          </a:prstGeom>
          <a:noFill/>
        </p:spPr>
        <p:txBody>
          <a:bodyPr wrap="square" rtlCol="0">
            <a:spAutoFit/>
          </a:bodyPr>
          <a:lstStyle/>
          <a:p>
            <a:r>
              <a:rPr lang="en-US" sz="2400" b="1" dirty="0"/>
              <a:t>Chairs</a:t>
            </a:r>
          </a:p>
          <a:p>
            <a:pPr marL="461963" lvl="1" indent="-285750">
              <a:buFont typeface="Calibri" panose="020F0502020204030204" pitchFamily="34" charset="0"/>
              <a:buChar char="–"/>
            </a:pPr>
            <a:r>
              <a:rPr lang="en-US" sz="2200" dirty="0"/>
              <a:t>Paul Brown, MD</a:t>
            </a:r>
          </a:p>
          <a:p>
            <a:pPr marL="461963" lvl="1" indent="-285750">
              <a:buFont typeface="Calibri" panose="020F0502020204030204" pitchFamily="34" charset="0"/>
              <a:buChar char="–"/>
            </a:pPr>
            <a:r>
              <a:rPr lang="en-US" sz="2200" dirty="0"/>
              <a:t>Vinai Gondi, MD</a:t>
            </a:r>
          </a:p>
        </p:txBody>
      </p:sp>
    </p:spTree>
    <p:extLst>
      <p:ext uri="{BB962C8B-B14F-4D97-AF65-F5344CB8AC3E}">
        <p14:creationId xmlns:p14="http://schemas.microsoft.com/office/powerpoint/2010/main" val="61082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610177" y="1295400"/>
            <a:ext cx="8229600" cy="4614645"/>
          </a:xfrm>
        </p:spPr>
        <p:txBody>
          <a:bodyPr>
            <a:noAutofit/>
          </a:bodyPr>
          <a:lstStyle/>
          <a:p>
            <a:pPr>
              <a:defRPr/>
            </a:pPr>
            <a:r>
              <a:rPr lang="en-US" sz="2200" dirty="0">
                <a:solidFill>
                  <a:schemeClr val="tx1"/>
                </a:solidFill>
              </a:rPr>
              <a:t>Radiation oncologist</a:t>
            </a:r>
          </a:p>
          <a:p>
            <a:pPr lvl="1">
              <a:lnSpc>
                <a:spcPct val="120000"/>
              </a:lnSpc>
              <a:spcBef>
                <a:spcPts val="0"/>
              </a:spcBef>
              <a:defRPr/>
            </a:pPr>
            <a:r>
              <a:rPr lang="en-US" sz="2200" dirty="0"/>
              <a:t>Drawn from academic, private, and community practices</a:t>
            </a:r>
          </a:p>
          <a:p>
            <a:pPr lvl="1">
              <a:lnSpc>
                <a:spcPct val="120000"/>
              </a:lnSpc>
              <a:spcBef>
                <a:spcPts val="0"/>
              </a:spcBef>
              <a:defRPr/>
            </a:pPr>
            <a:r>
              <a:rPr lang="en-US" sz="2200" dirty="0"/>
              <a:t>Includes a RO resident and a member of the Guidelines Subcommittee</a:t>
            </a:r>
          </a:p>
          <a:p>
            <a:pPr>
              <a:defRPr/>
            </a:pPr>
            <a:r>
              <a:rPr lang="en-US" sz="2200" dirty="0">
                <a:solidFill>
                  <a:schemeClr val="tx1"/>
                </a:solidFill>
              </a:rPr>
              <a:t>Related specialties*</a:t>
            </a:r>
          </a:p>
          <a:p>
            <a:pPr lvl="1">
              <a:lnSpc>
                <a:spcPct val="120000"/>
              </a:lnSpc>
              <a:spcBef>
                <a:spcPts val="0"/>
              </a:spcBef>
              <a:defRPr/>
            </a:pPr>
            <a:r>
              <a:rPr lang="en-US" sz="2200" dirty="0"/>
              <a:t>Medical oncologist</a:t>
            </a:r>
          </a:p>
          <a:p>
            <a:pPr lvl="1">
              <a:lnSpc>
                <a:spcPct val="120000"/>
              </a:lnSpc>
              <a:spcBef>
                <a:spcPts val="0"/>
              </a:spcBef>
              <a:defRPr/>
            </a:pPr>
            <a:r>
              <a:rPr lang="en-US" sz="2200" dirty="0"/>
              <a:t>Neurosurgical oncologist</a:t>
            </a:r>
          </a:p>
          <a:p>
            <a:pPr lvl="1">
              <a:lnSpc>
                <a:spcPct val="120000"/>
              </a:lnSpc>
              <a:spcBef>
                <a:spcPts val="0"/>
              </a:spcBef>
              <a:defRPr/>
            </a:pPr>
            <a:r>
              <a:rPr lang="en-US" sz="2200" dirty="0"/>
              <a:t>Medical physicist</a:t>
            </a:r>
          </a:p>
          <a:p>
            <a:pPr>
              <a:defRPr/>
            </a:pPr>
            <a:r>
              <a:rPr lang="en-US" sz="2200" dirty="0">
                <a:solidFill>
                  <a:schemeClr val="tx1"/>
                </a:solidFill>
              </a:rPr>
              <a:t>Patient representative</a:t>
            </a:r>
          </a:p>
          <a:p>
            <a:pPr marL="0" indent="0">
              <a:buNone/>
              <a:defRPr/>
            </a:pPr>
            <a:endParaRPr lang="en-US" sz="2000" dirty="0"/>
          </a:p>
          <a:p>
            <a:pPr marL="0" indent="0">
              <a:buNone/>
              <a:defRPr/>
            </a:pPr>
            <a:r>
              <a:rPr lang="en-US" sz="2000" dirty="0"/>
              <a:t>*Representatives nominated by specialty societies.</a:t>
            </a:r>
          </a:p>
          <a:p>
            <a:pPr>
              <a:defRPr/>
            </a:pPr>
            <a:endParaRPr lang="en-US" altLang="en-US" sz="2200" dirty="0">
              <a:solidFill>
                <a:schemeClr val="tx1"/>
              </a:solidFill>
            </a:endParaRPr>
          </a:p>
        </p:txBody>
      </p:sp>
    </p:spTree>
    <p:extLst>
      <p:ext uri="{BB962C8B-B14F-4D97-AF65-F5344CB8AC3E}">
        <p14:creationId xmlns:p14="http://schemas.microsoft.com/office/powerpoint/2010/main" val="2068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a:xfrm>
            <a:off x="152400" y="1295400"/>
            <a:ext cx="8839200" cy="4525963"/>
          </a:xfrm>
        </p:spPr>
        <p:txBody>
          <a:bodyPr/>
          <a:lstStyle/>
          <a:p>
            <a:r>
              <a:rPr lang="en-US" dirty="0"/>
              <a:t>Brain mets develop in 20%-40% of cancer patients </a:t>
            </a:r>
          </a:p>
          <a:p>
            <a:pPr lvl="1"/>
            <a:r>
              <a:rPr lang="en-US" dirty="0"/>
              <a:t>Significant impact on cognitive function, neurologic symptoms, and survival</a:t>
            </a:r>
          </a:p>
          <a:p>
            <a:r>
              <a:rPr lang="en-US" dirty="0"/>
              <a:t>Evolving treatment approach</a:t>
            </a:r>
          </a:p>
          <a:p>
            <a:pPr lvl="1"/>
            <a:r>
              <a:rPr lang="en-US" dirty="0"/>
              <a:t>Stereotactic radiosurgery (SRS) </a:t>
            </a:r>
          </a:p>
          <a:p>
            <a:pPr lvl="1"/>
            <a:r>
              <a:rPr lang="en-US" dirty="0"/>
              <a:t>Hippocampal avoidance whole brain radiation therapy (HA-WBRT) </a:t>
            </a:r>
          </a:p>
          <a:p>
            <a:pPr lvl="1"/>
            <a:r>
              <a:rPr lang="en-US" dirty="0"/>
              <a:t>Utilization systemic therapies</a:t>
            </a:r>
          </a:p>
          <a:p>
            <a:pPr lvl="1"/>
            <a:r>
              <a:rPr lang="en-US" dirty="0"/>
              <a:t>Selective use of WBRT </a:t>
            </a:r>
            <a:endParaRPr lang="en-US" sz="2200" dirty="0"/>
          </a:p>
        </p:txBody>
      </p:sp>
    </p:spTree>
    <p:extLst>
      <p:ext uri="{BB962C8B-B14F-4D97-AF65-F5344CB8AC3E}">
        <p14:creationId xmlns:p14="http://schemas.microsoft.com/office/powerpoint/2010/main" val="30559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Guideline Scope</a:t>
            </a:r>
          </a:p>
        </p:txBody>
      </p:sp>
      <p:sp>
        <p:nvSpPr>
          <p:cNvPr id="3" name="Content Placeholder 2"/>
          <p:cNvSpPr>
            <a:spLocks noGrp="1"/>
          </p:cNvSpPr>
          <p:nvPr>
            <p:ph idx="1"/>
          </p:nvPr>
        </p:nvSpPr>
        <p:spPr>
          <a:xfrm>
            <a:off x="457200" y="1429183"/>
            <a:ext cx="8229600" cy="4525963"/>
          </a:xfrm>
        </p:spPr>
        <p:txBody>
          <a:bodyPr>
            <a:normAutofit/>
          </a:bodyPr>
          <a:lstStyle/>
          <a:p>
            <a:pPr marL="0" indent="0" algn="ctr">
              <a:buNone/>
            </a:pPr>
            <a:r>
              <a:rPr lang="en-US" sz="2400" dirty="0">
                <a:solidFill>
                  <a:srgbClr val="000000"/>
                </a:solidFill>
              </a:rPr>
              <a:t>To provide recommendations on the radiotherapeutic management of intact (i.e., unresected) and resected brain metastases from non-hematologic solid tumors.</a:t>
            </a:r>
          </a:p>
          <a:p>
            <a:pPr marL="0" indent="0" algn="ctr">
              <a:buNone/>
            </a:pPr>
            <a:endParaRPr lang="en-US" sz="2400" dirty="0">
              <a:solidFill>
                <a:srgbClr val="000000"/>
              </a:solidFill>
            </a:endParaRPr>
          </a:p>
          <a:p>
            <a:pPr marL="0" indent="0" algn="ctr">
              <a:buNone/>
            </a:pPr>
            <a:r>
              <a:rPr lang="en-US" sz="2400" dirty="0">
                <a:solidFill>
                  <a:srgbClr val="000000"/>
                </a:solidFill>
              </a:rPr>
              <a:t>Guidance is provided on the reasonable use of modern RT strategies, including single-fraction and fractionated (i.e., hypofractionated SRS) SRS and HA-WBRT, and discusses clinical considerations in selecting the optimal RT strategy or in deferring RT in favor of best supportive care or close neuro-oncologic surveillance</a:t>
            </a:r>
          </a:p>
        </p:txBody>
      </p:sp>
    </p:spTree>
    <p:extLst>
      <p:ext uri="{BB962C8B-B14F-4D97-AF65-F5344CB8AC3E}">
        <p14:creationId xmlns:p14="http://schemas.microsoft.com/office/powerpoint/2010/main" val="165849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547"/>
            <a:ext cx="7886700" cy="857726"/>
          </a:xfrm>
        </p:spPr>
        <p:txBody>
          <a:bodyPr/>
          <a:lstStyle/>
          <a:p>
            <a:r>
              <a:rPr lang="en-US" b="1" dirty="0">
                <a:solidFill>
                  <a:schemeClr val="tx2"/>
                </a:solidFill>
              </a:rPr>
              <a:t>AHRQ Systematic Review</a:t>
            </a:r>
          </a:p>
        </p:txBody>
      </p:sp>
      <p:sp>
        <p:nvSpPr>
          <p:cNvPr id="3" name="Content Placeholder 2"/>
          <p:cNvSpPr>
            <a:spLocks noGrp="1"/>
          </p:cNvSpPr>
          <p:nvPr>
            <p:ph idx="1"/>
          </p:nvPr>
        </p:nvSpPr>
        <p:spPr>
          <a:xfrm>
            <a:off x="152400" y="990228"/>
            <a:ext cx="8499157" cy="4724400"/>
          </a:xfrm>
        </p:spPr>
        <p:txBody>
          <a:bodyPr lIns="0" tIns="0" rIns="0" bIns="0">
            <a:noAutofit/>
          </a:bodyPr>
          <a:lstStyle/>
          <a:p>
            <a:pPr>
              <a:spcBef>
                <a:spcPts val="225"/>
              </a:spcBef>
            </a:pPr>
            <a:r>
              <a:rPr lang="en-US" altLang="en-US" sz="2000" dirty="0"/>
              <a:t>Guideline based on Agency for Healthcare Research and Quality (AHRQ) systematic review, commissioned and funded by the Patient-Centered Outcomes Research Institute (PCORI), included studies from 1990 through July 2020. See the published manuscript for details: </a:t>
            </a:r>
            <a:r>
              <a:rPr lang="en-US" altLang="en-US" sz="2000" dirty="0">
                <a:hlinkClick r:id="rId2"/>
              </a:rPr>
              <a:t>https://www.practicalradonc.org/article/S1879-8500(21)00109-0/fulltext</a:t>
            </a:r>
            <a:r>
              <a:rPr lang="en-US" altLang="en-US" sz="2000" dirty="0"/>
              <a:t> </a:t>
            </a:r>
          </a:p>
          <a:p>
            <a:pPr>
              <a:spcBef>
                <a:spcPts val="225"/>
              </a:spcBef>
              <a:spcAft>
                <a:spcPts val="225"/>
              </a:spcAft>
            </a:pPr>
            <a:r>
              <a:rPr lang="en-US" altLang="en-US" sz="2000" u="sng" dirty="0"/>
              <a:t>Population</a:t>
            </a:r>
            <a:r>
              <a:rPr lang="en-US" altLang="en-US" sz="2000" dirty="0"/>
              <a:t>: Adults with brain metastases</a:t>
            </a:r>
          </a:p>
          <a:p>
            <a:pPr>
              <a:spcBef>
                <a:spcPts val="225"/>
              </a:spcBef>
              <a:spcAft>
                <a:spcPts val="225"/>
              </a:spcAft>
            </a:pPr>
            <a:r>
              <a:rPr lang="en-US" altLang="en-US" sz="2000" u="sng" dirty="0"/>
              <a:t>Intervention</a:t>
            </a:r>
            <a:r>
              <a:rPr lang="en-US" altLang="en-US" sz="2000" dirty="0"/>
              <a:t>: WBRT and SRS alone or in combination, as initial or postoperative treatment, with or without systemic therapy </a:t>
            </a:r>
          </a:p>
          <a:p>
            <a:pPr>
              <a:spcBef>
                <a:spcPts val="225"/>
              </a:spcBef>
              <a:spcAft>
                <a:spcPts val="225"/>
              </a:spcAft>
            </a:pPr>
            <a:r>
              <a:rPr lang="en-US" altLang="en-US" sz="2000" u="sng" dirty="0"/>
              <a:t>Comparator</a:t>
            </a:r>
            <a:r>
              <a:rPr lang="en-US" altLang="en-US" sz="2000" dirty="0"/>
              <a:t>: Studies comparing eligible interventions (SRS, WBRT, HA-WBRT)</a:t>
            </a:r>
          </a:p>
          <a:p>
            <a:pPr>
              <a:spcBef>
                <a:spcPts val="225"/>
              </a:spcBef>
              <a:spcAft>
                <a:spcPts val="225"/>
              </a:spcAft>
            </a:pPr>
            <a:r>
              <a:rPr lang="en-US" altLang="en-US" sz="2000" u="sng" dirty="0"/>
              <a:t>Outcomes</a:t>
            </a:r>
            <a:r>
              <a:rPr lang="en-US" altLang="en-US" sz="2000" dirty="0"/>
              <a:t>: Intracranial control, PFS, OS, neurocognitive function and patient-reported outcomes</a:t>
            </a:r>
          </a:p>
          <a:p>
            <a:pPr>
              <a:spcBef>
                <a:spcPts val="225"/>
              </a:spcBef>
            </a:pPr>
            <a:r>
              <a:rPr lang="en-US" altLang="en-US" sz="2000" dirty="0"/>
              <a:t>9265 citations screened </a:t>
            </a:r>
            <a:r>
              <a:rPr lang="en-US" altLang="en-US" sz="2000" dirty="0">
                <a:sym typeface="Wingdings" panose="05000000000000000000" pitchFamily="2" charset="2"/>
              </a:rPr>
              <a:t></a:t>
            </a:r>
            <a:r>
              <a:rPr lang="en-US" altLang="en-US" sz="2000" dirty="0"/>
              <a:t> 1520 full-text articles assessed </a:t>
            </a:r>
            <a:r>
              <a:rPr lang="en-US" altLang="en-US" sz="2000" dirty="0">
                <a:sym typeface="Wingdings" panose="05000000000000000000" pitchFamily="2" charset="2"/>
              </a:rPr>
              <a:t> 97 studies included (reported in 190 publications)</a:t>
            </a:r>
          </a:p>
          <a:p>
            <a:pPr>
              <a:spcBef>
                <a:spcPts val="225"/>
              </a:spcBef>
            </a:pPr>
            <a:r>
              <a:rPr lang="en-US" altLang="en-US" sz="2000" dirty="0">
                <a:sym typeface="Wingdings" panose="05000000000000000000" pitchFamily="2" charset="2"/>
              </a:rPr>
              <a:t>In addition, the Task force evaluated study outcomes (</a:t>
            </a:r>
            <a:r>
              <a:rPr lang="en-US" altLang="en-US" sz="2000" dirty="0" err="1">
                <a:sym typeface="Wingdings" panose="05000000000000000000" pitchFamily="2" charset="2"/>
              </a:rPr>
              <a:t>eg</a:t>
            </a:r>
            <a:r>
              <a:rPr lang="en-US" altLang="en-US" sz="2000" dirty="0">
                <a:sym typeface="Wingdings" panose="05000000000000000000" pitchFamily="2" charset="2"/>
              </a:rPr>
              <a:t>, neurocognitive function, QoL) that were part of the systematic review but were excluded by AHRQ’s methodology. </a:t>
            </a:r>
            <a:endParaRPr lang="en-US" altLang="en-US" sz="2000" dirty="0"/>
          </a:p>
        </p:txBody>
      </p:sp>
    </p:spTree>
    <p:extLst>
      <p:ext uri="{BB962C8B-B14F-4D97-AF65-F5344CB8AC3E}">
        <p14:creationId xmlns:p14="http://schemas.microsoft.com/office/powerpoint/2010/main" val="167009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extLst>
              <p:ext uri="{D42A27DB-BD31-4B8C-83A1-F6EECF244321}">
                <p14:modId xmlns:p14="http://schemas.microsoft.com/office/powerpoint/2010/main" val="2904385330"/>
              </p:ext>
            </p:extLst>
          </p:nvPr>
        </p:nvGraphicFramePr>
        <p:xfrm>
          <a:off x="457200" y="987305"/>
          <a:ext cx="8229599" cy="5032496"/>
        </p:xfrm>
        <a:graphic>
          <a:graphicData uri="http://schemas.openxmlformats.org/drawingml/2006/table">
            <a:tbl>
              <a:tblPr firstRow="1" firstCol="1" bandRow="1"/>
              <a:tblGrid>
                <a:gridCol w="1447800">
                  <a:extLst>
                    <a:ext uri="{9D8B030D-6E8A-4147-A177-3AD203B41FA5}">
                      <a16:colId xmlns:a16="http://schemas.microsoft.com/office/drawing/2014/main" val="2002865223"/>
                    </a:ext>
                  </a:extLst>
                </a:gridCol>
                <a:gridCol w="3810000">
                  <a:extLst>
                    <a:ext uri="{9D8B030D-6E8A-4147-A177-3AD203B41FA5}">
                      <a16:colId xmlns:a16="http://schemas.microsoft.com/office/drawing/2014/main" val="653432284"/>
                    </a:ext>
                  </a:extLst>
                </a:gridCol>
                <a:gridCol w="1600200">
                  <a:extLst>
                    <a:ext uri="{9D8B030D-6E8A-4147-A177-3AD203B41FA5}">
                      <a16:colId xmlns:a16="http://schemas.microsoft.com/office/drawing/2014/main" val="1948342380"/>
                    </a:ext>
                  </a:extLst>
                </a:gridCol>
                <a:gridCol w="1371599">
                  <a:extLst>
                    <a:ext uri="{9D8B030D-6E8A-4147-A177-3AD203B41FA5}">
                      <a16:colId xmlns:a16="http://schemas.microsoft.com/office/drawing/2014/main" val="3297565004"/>
                    </a:ext>
                  </a:extLst>
                </a:gridCol>
              </a:tblGrid>
              <a:tr h="1259241">
                <a:tc gridSpan="4">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ASTRO’s recommendations are based on evaluation of multiple factors including the quality of evidence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and panel consensus, which among other considerations inform the strength of recommendation.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based on the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body of evidence</a:t>
                      </a:r>
                      <a:r>
                        <a:rPr lang="en-US" sz="1400" dirty="0">
                          <a:effectLst/>
                          <a:latin typeface="Calibri" panose="020F0502020204030204" pitchFamily="34" charset="0"/>
                          <a:ea typeface="Calibri" panose="020F0502020204030204" pitchFamily="34" charset="0"/>
                          <a:cs typeface="Times New Roman" panose="02020603050405020304" pitchFamily="18" charset="0"/>
                        </a:rPr>
                        <a:t> 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96206">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Overall </a:t>
                      </a:r>
                      <a:r>
                        <a:rPr lang="en-US" sz="1300" b="1"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3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Grade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03072609"/>
                  </a:ext>
                </a:extLst>
              </a:tr>
              <a:tr h="100638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Strong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700086"/>
                  </a:ext>
                </a:extLst>
              </a:tr>
              <a:tr h="2270664">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Conditional</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6203720"/>
                  </a:ext>
                </a:extLst>
              </a:tr>
            </a:tbl>
          </a:graphicData>
        </a:graphic>
      </p:graphicFrame>
    </p:spTree>
    <p:extLst>
      <p:ext uri="{BB962C8B-B14F-4D97-AF65-F5344CB8AC3E}">
        <p14:creationId xmlns:p14="http://schemas.microsoft.com/office/powerpoint/2010/main" val="400536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512765841"/>
              </p:ext>
            </p:extLst>
          </p:nvPr>
        </p:nvGraphicFramePr>
        <p:xfrm>
          <a:off x="304800" y="956957"/>
          <a:ext cx="8534400" cy="5037154"/>
        </p:xfrm>
        <a:graphic>
          <a:graphicData uri="http://schemas.openxmlformats.org/drawingml/2006/table">
            <a:tbl>
              <a:tblPr firstRow="1" firstCol="1" bandRow="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highly-generalizable RCTs or meta-analyses of such trials.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judgement and experience, due to absence of evidence or limitations in evidence.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205091"/>
            <a:ext cx="8229600" cy="1143000"/>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FCBBCE91B2F746A60A637FC75E60D4" ma:contentTypeVersion="13" ma:contentTypeDescription="Create a new document." ma:contentTypeScope="" ma:versionID="deb0c18ee14f77ad77529ce8b5f73312">
  <xsd:schema xmlns:xsd="http://www.w3.org/2001/XMLSchema" xmlns:xs="http://www.w3.org/2001/XMLSchema" xmlns:p="http://schemas.microsoft.com/office/2006/metadata/properties" xmlns:ns2="c9226f5d-1c72-4bc5-a8fe-71717eca57f2" xmlns:ns3="579f5eea-5841-42bc-b2cf-22e16a85a1d4" targetNamespace="http://schemas.microsoft.com/office/2006/metadata/properties" ma:root="true" ma:fieldsID="88d177c5c9ccf77e2f62a824ca5b41d8" ns2:_="" ns3:_="">
    <xsd:import namespace="c9226f5d-1c72-4bc5-a8fe-71717eca57f2"/>
    <xsd:import namespace="579f5eea-5841-42bc-b2cf-22e16a85a1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26f5d-1c72-4bc5-a8fe-71717eca57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9f5eea-5841-42bc-b2cf-22e16a85a1d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B41FDE-6610-4F39-A609-AE31859FF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226f5d-1c72-4bc5-a8fe-71717eca57f2"/>
    <ds:schemaRef ds:uri="579f5eea-5841-42bc-b2cf-22e16a85a1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6B1473-15DD-44CF-9D44-F49D967B5BB0}">
  <ds:schemaRefs>
    <ds:schemaRef ds:uri="http://schemas.microsoft.com/sharepoint/v3/contenttype/forms"/>
  </ds:schemaRefs>
</ds:datastoreItem>
</file>

<file path=customXml/itemProps3.xml><?xml version="1.0" encoding="utf-8"?>
<ds:datastoreItem xmlns:ds="http://schemas.openxmlformats.org/officeDocument/2006/customXml" ds:itemID="{C5698A5C-8749-42E2-AA6D-1D9BF5C8B32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2571</TotalTime>
  <Words>2712</Words>
  <Application>Microsoft Office PowerPoint</Application>
  <PresentationFormat>On-screen Show (4:3)</PresentationFormat>
  <Paragraphs>233</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Lucida Grande</vt:lpstr>
      <vt:lpstr>Symbol</vt:lpstr>
      <vt:lpstr>Office Theme</vt:lpstr>
      <vt:lpstr> Radiation Therapy for Brain Metastases: An ASTRO Clinical Practice Guideline  Developed in collaboration with the American Association of Neurological Surgeons/Congress of Neurological Surgeons, American Society for Clinical Oncology, and Society for Neuro-Oncology  Endorsed by the American Society for Clinical Oncology, Society for Neuro-Oncology, Canadian Association of Radiation Oncology, European Society for Radiotherapy and Oncology, and Royal Australian and New Zealand College of Radiologists</vt:lpstr>
      <vt:lpstr>Citation</vt:lpstr>
      <vt:lpstr>Guideline Task Force</vt:lpstr>
      <vt:lpstr>Task Force Composition</vt:lpstr>
      <vt:lpstr>Introduction to Guideline</vt:lpstr>
      <vt:lpstr>Guideline Scope</vt:lpstr>
      <vt:lpstr>AHRQ Systematic Review</vt:lpstr>
      <vt:lpstr>Rating Strength of Recommendation</vt:lpstr>
      <vt:lpstr>Rating Quality of Evidence</vt:lpstr>
      <vt:lpstr>Consensus Methodology</vt:lpstr>
      <vt:lpstr>KQ 1: What are the indications for SRS alone for patients with intact brain metastases?   </vt:lpstr>
      <vt:lpstr>KQ 1: What are the indications for SRS alone for patients with intact brain metastases?   </vt:lpstr>
      <vt:lpstr>KQ 1: What are the indications for SRS alone for patients with intact brain metastases? (con’t)   </vt:lpstr>
      <vt:lpstr>PowerPoint Presentation</vt:lpstr>
      <vt:lpstr>PowerPoint Presentation</vt:lpstr>
      <vt:lpstr>KQ 2: What are the indications for observation, preoperative SRS, or postoperative SRS or WBRT in patients with resected brain metastases?</vt:lpstr>
      <vt:lpstr>KQ 2: What are the indications for observation, preoperative SRS, or postoperative SRS or WBRT in patients with resected brain metastases?</vt:lpstr>
      <vt:lpstr>KQ 3: What are the indications for WBRT in patients with intact brain metastases?</vt:lpstr>
      <vt:lpstr>KQ 3: What are the indications for WBRT in patients with intact brain metastases?</vt:lpstr>
      <vt:lpstr>KQ 3: What are the indications for WBRT in patients with intact brain metastases? (con’t)</vt:lpstr>
      <vt:lpstr>KQ 4: What are the risks of symptomatic radionecrosis with WBRT and/or SRS for patients with brain metastases?</vt:lpstr>
      <vt:lpstr>KQ 4: What are the risks of symptomatic radionecrosis with WBRT and/or SRS for patients with brain metastases?</vt:lpstr>
      <vt:lpstr>Figure 1: Limited Brain Metastases  *For patients with asymptomatic brain metastases eligible for CNS-active systemic therapy, multidisciplinary and patient-centered decision making is conditionally recommended to determine whether local therapy may be safely deferred.  †Hippocampal avoidance is not recommended if brain metastases are in close proximity to hippocampi or if LMD. In certain situations, SIB or sequential SRS combined with HA-WBRT plus memantine may be considered.  ‡Preoperative SRS is conditionally recommended as an alternative to postoperative SRS.  §While outside the scope of the guideline's evidence review, SRS is a reasonable option based on the expert opinion of the task force.</vt:lpstr>
      <vt:lpstr>Figure 2: Extensive Brain Metastases  *For patients with asymptomatic brain metastases eligible for CNS-active systemic therapy, multidisciplinary and patient-centered decision making is conditionally recommended to determine whether local therapy may be safely deferred.  †Hippocampal avoidance is not recommended if brain metastases are in close proximity to hippocampi or if LMD. In certain situations, SIB or sequential SRS combined with HA-WBRT plus memantine may be considered.  ‡For single-fraction brain plus target V12Gy &gt;10 cm3, multifraction SRS is conditionally recommended.  §Preoperative SRS is conditionally recommended as an alternative to postoperative SRS.</vt:lpstr>
      <vt:lpstr>Key Take Away Messages</vt:lpstr>
      <vt:lpstr>Key Take Away Messages</vt:lpstr>
    </vt:vector>
  </TitlesOfParts>
  <Company>ASTRO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Reese</dc:creator>
  <cp:lastModifiedBy>Lisa Bradfield</cp:lastModifiedBy>
  <cp:revision>90</cp:revision>
  <dcterms:created xsi:type="dcterms:W3CDTF">2009-06-18T17:06:22Z</dcterms:created>
  <dcterms:modified xsi:type="dcterms:W3CDTF">2022-05-04T21:30:51Z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0x01010058FCBBCE91B2F746A60A637FC75E60D4</vt:lpwstr>
  </property>
</Properties>
</file>