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2" r:id="rId3"/>
    <p:sldMasterId id="2147483702" r:id="rId4"/>
    <p:sldMasterId id="2147483712" r:id="rId5"/>
  </p:sldMasterIdLst>
  <p:notesMasterIdLst>
    <p:notesMasterId r:id="rId68"/>
  </p:notesMasterIdLst>
  <p:sldIdLst>
    <p:sldId id="502" r:id="rId6"/>
    <p:sldId id="257" r:id="rId7"/>
    <p:sldId id="397" r:id="rId8"/>
    <p:sldId id="290" r:id="rId9"/>
    <p:sldId id="456" r:id="rId10"/>
    <p:sldId id="457" r:id="rId11"/>
    <p:sldId id="445" r:id="rId12"/>
    <p:sldId id="446" r:id="rId13"/>
    <p:sldId id="481" r:id="rId14"/>
    <p:sldId id="282" r:id="rId15"/>
    <p:sldId id="447" r:id="rId16"/>
    <p:sldId id="496" r:id="rId17"/>
    <p:sldId id="275" r:id="rId18"/>
    <p:sldId id="300" r:id="rId19"/>
    <p:sldId id="482" r:id="rId20"/>
    <p:sldId id="264" r:id="rId21"/>
    <p:sldId id="484" r:id="rId22"/>
    <p:sldId id="270" r:id="rId23"/>
    <p:sldId id="485" r:id="rId24"/>
    <p:sldId id="488" r:id="rId25"/>
    <p:sldId id="448" r:id="rId26"/>
    <p:sldId id="487" r:id="rId27"/>
    <p:sldId id="438" r:id="rId28"/>
    <p:sldId id="440" r:id="rId29"/>
    <p:sldId id="441" r:id="rId30"/>
    <p:sldId id="449" r:id="rId31"/>
    <p:sldId id="451" r:id="rId32"/>
    <p:sldId id="452" r:id="rId33"/>
    <p:sldId id="490" r:id="rId34"/>
    <p:sldId id="491" r:id="rId35"/>
    <p:sldId id="489" r:id="rId36"/>
    <p:sldId id="443" r:id="rId37"/>
    <p:sldId id="444" r:id="rId38"/>
    <p:sldId id="492" r:id="rId39"/>
    <p:sldId id="469" r:id="rId40"/>
    <p:sldId id="480" r:id="rId41"/>
    <p:sldId id="462" r:id="rId42"/>
    <p:sldId id="467" r:id="rId43"/>
    <p:sldId id="466" r:id="rId44"/>
    <p:sldId id="463" r:id="rId45"/>
    <p:sldId id="470" r:id="rId46"/>
    <p:sldId id="464" r:id="rId47"/>
    <p:sldId id="465" r:id="rId48"/>
    <p:sldId id="494" r:id="rId49"/>
    <p:sldId id="495" r:id="rId50"/>
    <p:sldId id="471" r:id="rId51"/>
    <p:sldId id="472" r:id="rId52"/>
    <p:sldId id="473" r:id="rId53"/>
    <p:sldId id="474" r:id="rId54"/>
    <p:sldId id="476" r:id="rId55"/>
    <p:sldId id="475" r:id="rId56"/>
    <p:sldId id="477" r:id="rId57"/>
    <p:sldId id="468" r:id="rId58"/>
    <p:sldId id="497" r:id="rId59"/>
    <p:sldId id="454" r:id="rId60"/>
    <p:sldId id="455" r:id="rId61"/>
    <p:sldId id="498" r:id="rId62"/>
    <p:sldId id="499" r:id="rId63"/>
    <p:sldId id="500" r:id="rId64"/>
    <p:sldId id="501" r:id="rId65"/>
    <p:sldId id="453" r:id="rId66"/>
    <p:sldId id="47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es, Malcolm" initials="MM" lastIdx="1" clrIdx="0"/>
  <p:cmAuthor id="2" name="Anna Arnone" initials="AA" lastIdx="21" clrIdx="1">
    <p:extLst>
      <p:ext uri="{19B8F6BF-5375-455C-9EA6-DF929625EA0E}">
        <p15:presenceInfo xmlns:p15="http://schemas.microsoft.com/office/powerpoint/2012/main" userId="S::anna.arnone@astro.org::5f22cd83-b64e-4a33-9c39-0c6f894ac8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0418" autoAdjust="0"/>
  </p:normalViewPr>
  <p:slideViewPr>
    <p:cSldViewPr snapToGrid="0" showGuides="1">
      <p:cViewPr varScale="1">
        <p:scale>
          <a:sx n="103" d="100"/>
          <a:sy n="103" d="100"/>
        </p:scale>
        <p:origin x="792" y="102"/>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23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9011D-B4CF-4642-923E-FDD66245FD2C}"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6B021-C28D-4BAE-9144-C80234FBDC2A}" type="slidenum">
              <a:rPr lang="en-US" smtClean="0"/>
              <a:t>‹#›</a:t>
            </a:fld>
            <a:endParaRPr lang="en-US"/>
          </a:p>
        </p:txBody>
      </p:sp>
    </p:spTree>
    <p:extLst>
      <p:ext uri="{BB962C8B-B14F-4D97-AF65-F5344CB8AC3E}">
        <p14:creationId xmlns:p14="http://schemas.microsoft.com/office/powerpoint/2010/main" val="394010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1</a:t>
            </a:fld>
            <a:endParaRPr lang="en-US"/>
          </a:p>
        </p:txBody>
      </p:sp>
    </p:spTree>
    <p:extLst>
      <p:ext uri="{BB962C8B-B14F-4D97-AF65-F5344CB8AC3E}">
        <p14:creationId xmlns:p14="http://schemas.microsoft.com/office/powerpoint/2010/main" val="325443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19</a:t>
            </a:fld>
            <a:endParaRPr lang="en-US"/>
          </a:p>
        </p:txBody>
      </p:sp>
    </p:spTree>
    <p:extLst>
      <p:ext uri="{BB962C8B-B14F-4D97-AF65-F5344CB8AC3E}">
        <p14:creationId xmlns:p14="http://schemas.microsoft.com/office/powerpoint/2010/main" val="243726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r>
              <a:rPr lang="en-US" sz="1200" kern="1200" dirty="0">
                <a:solidFill>
                  <a:schemeClr val="tx1"/>
                </a:solidFill>
                <a:effectLst/>
                <a:latin typeface="+mn-lt"/>
                <a:ea typeface="+mn-ea"/>
                <a:cs typeface="+mn-cs"/>
              </a:rPr>
              <a:t>It is important to highlight that a wide local excision performed by an expert surgeon with a minimum of a 1 cm margin from gross disease is required to achieve these control rates. This is not the standard approach for all institutions. It is also important to highlight that 11/12 recurrences overall, and 5/6 in the R0 subgroup, were intermediate to high grade tumors. The audience should understand that even with a 1cm wide local excision, there is a &gt;15% local failure rate in small high-grade sarcomas.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balance this risk of local failure with the expected risk of toxicity with radiotherapy, distant metastasis, and expected overall survival.</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86B021-C28D-4BAE-9144-C80234FBDC2A}" type="slidenum">
              <a:rPr lang="en-US" smtClean="0"/>
              <a:t>23</a:t>
            </a:fld>
            <a:endParaRPr lang="en-US"/>
          </a:p>
        </p:txBody>
      </p:sp>
    </p:spTree>
    <p:extLst>
      <p:ext uri="{BB962C8B-B14F-4D97-AF65-F5344CB8AC3E}">
        <p14:creationId xmlns:p14="http://schemas.microsoft.com/office/powerpoint/2010/main" val="187640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25</a:t>
            </a:fld>
            <a:endParaRPr lang="en-US"/>
          </a:p>
        </p:txBody>
      </p:sp>
    </p:spTree>
    <p:extLst>
      <p:ext uri="{BB962C8B-B14F-4D97-AF65-F5344CB8AC3E}">
        <p14:creationId xmlns:p14="http://schemas.microsoft.com/office/powerpoint/2010/main" val="44818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26</a:t>
            </a:fld>
            <a:endParaRPr lang="en-US"/>
          </a:p>
        </p:txBody>
      </p:sp>
    </p:spTree>
    <p:extLst>
      <p:ext uri="{BB962C8B-B14F-4D97-AF65-F5344CB8AC3E}">
        <p14:creationId xmlns:p14="http://schemas.microsoft.com/office/powerpoint/2010/main" val="31831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27</a:t>
            </a:fld>
            <a:endParaRPr lang="en-US"/>
          </a:p>
        </p:txBody>
      </p:sp>
    </p:spTree>
    <p:extLst>
      <p:ext uri="{BB962C8B-B14F-4D97-AF65-F5344CB8AC3E}">
        <p14:creationId xmlns:p14="http://schemas.microsoft.com/office/powerpoint/2010/main" val="154678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28</a:t>
            </a:fld>
            <a:endParaRPr lang="en-US"/>
          </a:p>
        </p:txBody>
      </p:sp>
    </p:spTree>
    <p:extLst>
      <p:ext uri="{BB962C8B-B14F-4D97-AF65-F5344CB8AC3E}">
        <p14:creationId xmlns:p14="http://schemas.microsoft.com/office/powerpoint/2010/main" val="8590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Monotherapy</a:t>
            </a:r>
            <a:r>
              <a:rPr lang="en-US" baseline="0" dirty="0"/>
              <a:t> is defined as one definitive treatment.</a:t>
            </a:r>
          </a:p>
          <a:p>
            <a:endParaRPr lang="pl-PL"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Naghavi</a:t>
            </a:r>
            <a:r>
              <a:rPr lang="en-US" sz="1200" b="0" i="0" kern="1200" dirty="0">
                <a:solidFill>
                  <a:schemeClr val="tx1"/>
                </a:solidFill>
                <a:effectLst/>
                <a:latin typeface="+mn-lt"/>
                <a:ea typeface="+mn-ea"/>
                <a:cs typeface="+mn-cs"/>
              </a:rPr>
              <a:t>, A. O., Fernandez, D. C., Mesko, N., </a:t>
            </a:r>
            <a:r>
              <a:rPr lang="en-US" sz="1200" b="0" i="0" kern="1200" dirty="0" err="1">
                <a:solidFill>
                  <a:schemeClr val="tx1"/>
                </a:solidFill>
                <a:effectLst/>
                <a:latin typeface="+mn-lt"/>
                <a:ea typeface="+mn-ea"/>
                <a:cs typeface="+mn-cs"/>
              </a:rPr>
              <a:t>Juloori</a:t>
            </a:r>
            <a:r>
              <a:rPr lang="en-US" sz="1200" b="0" i="0" kern="1200" dirty="0">
                <a:solidFill>
                  <a:schemeClr val="tx1"/>
                </a:solidFill>
                <a:effectLst/>
                <a:latin typeface="+mn-lt"/>
                <a:ea typeface="+mn-ea"/>
                <a:cs typeface="+mn-cs"/>
              </a:rPr>
              <a:t>, A., Martinez, A., Scott, J. G., . . . Harrison, L. B. (2017). American Brachytherapy Society consensus statement for soft tissue sarcoma brachytherapy. Brachytherapy. doi:10.1016/j.brachy.2017.02.004</a:t>
            </a:r>
          </a:p>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29</a:t>
            </a:fld>
            <a:endParaRPr lang="en-US"/>
          </a:p>
        </p:txBody>
      </p:sp>
    </p:spTree>
    <p:extLst>
      <p:ext uri="{BB962C8B-B14F-4D97-AF65-F5344CB8AC3E}">
        <p14:creationId xmlns:p14="http://schemas.microsoft.com/office/powerpoint/2010/main" val="2025184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these seeds were left  at a rate of 40-200cGy/hour</a:t>
            </a:r>
          </a:p>
          <a:p>
            <a:r>
              <a:rPr lang="en-US" sz="1200" b="0" i="0" kern="1200" dirty="0">
                <a:solidFill>
                  <a:schemeClr val="tx1"/>
                </a:solidFill>
                <a:effectLst/>
                <a:latin typeface="+mn-lt"/>
                <a:ea typeface="+mn-ea"/>
                <a:cs typeface="+mn-cs"/>
              </a:rPr>
              <a:t>Reference: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Pisters et al JCO 1996</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86B021-C28D-4BAE-9144-C80234FBDC2A}" type="slidenum">
              <a:rPr lang="en-US" smtClean="0"/>
              <a:t>30</a:t>
            </a:fld>
            <a:endParaRPr lang="en-US"/>
          </a:p>
        </p:txBody>
      </p:sp>
    </p:spTree>
    <p:extLst>
      <p:ext uri="{BB962C8B-B14F-4D97-AF65-F5344CB8AC3E}">
        <p14:creationId xmlns:p14="http://schemas.microsoft.com/office/powerpoint/2010/main" val="138955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36</a:t>
            </a:fld>
            <a:endParaRPr lang="en-US"/>
          </a:p>
        </p:txBody>
      </p:sp>
    </p:spTree>
    <p:extLst>
      <p:ext uri="{BB962C8B-B14F-4D97-AF65-F5344CB8AC3E}">
        <p14:creationId xmlns:p14="http://schemas.microsoft.com/office/powerpoint/2010/main" val="359323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38</a:t>
            </a:fld>
            <a:endParaRPr lang="en-US"/>
          </a:p>
        </p:txBody>
      </p:sp>
    </p:spTree>
    <p:extLst>
      <p:ext uri="{BB962C8B-B14F-4D97-AF65-F5344CB8AC3E}">
        <p14:creationId xmlns:p14="http://schemas.microsoft.com/office/powerpoint/2010/main" val="390357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2</a:t>
            </a:fld>
            <a:endParaRPr lang="en-US"/>
          </a:p>
        </p:txBody>
      </p:sp>
    </p:spTree>
    <p:extLst>
      <p:ext uri="{BB962C8B-B14F-4D97-AF65-F5344CB8AC3E}">
        <p14:creationId xmlns:p14="http://schemas.microsoft.com/office/powerpoint/2010/main" val="107856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39</a:t>
            </a:fld>
            <a:endParaRPr lang="en-US"/>
          </a:p>
        </p:txBody>
      </p:sp>
    </p:spTree>
    <p:extLst>
      <p:ext uri="{BB962C8B-B14F-4D97-AF65-F5344CB8AC3E}">
        <p14:creationId xmlns:p14="http://schemas.microsoft.com/office/powerpoint/2010/main" val="2581321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40</a:t>
            </a:fld>
            <a:endParaRPr lang="en-US"/>
          </a:p>
        </p:txBody>
      </p:sp>
    </p:spTree>
    <p:extLst>
      <p:ext uri="{BB962C8B-B14F-4D97-AF65-F5344CB8AC3E}">
        <p14:creationId xmlns:p14="http://schemas.microsoft.com/office/powerpoint/2010/main" val="409406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Tzeng</a:t>
            </a:r>
            <a:r>
              <a:rPr lang="en-US" sz="1200" b="0" i="0" kern="1200" dirty="0">
                <a:solidFill>
                  <a:schemeClr val="tx1"/>
                </a:solidFill>
                <a:effectLst/>
                <a:latin typeface="+mn-lt"/>
                <a:ea typeface="+mn-ea"/>
                <a:cs typeface="+mn-cs"/>
              </a:rPr>
              <a:t>, C. W., </a:t>
            </a:r>
            <a:r>
              <a:rPr lang="en-US" sz="1200" b="0" i="0" kern="1200" dirty="0" err="1">
                <a:solidFill>
                  <a:schemeClr val="tx1"/>
                </a:solidFill>
                <a:effectLst/>
                <a:latin typeface="+mn-lt"/>
                <a:ea typeface="+mn-ea"/>
                <a:cs typeface="+mn-cs"/>
              </a:rPr>
              <a:t>Fiveash</a:t>
            </a:r>
            <a:r>
              <a:rPr lang="en-US" sz="1200" b="0" i="0" kern="1200" dirty="0">
                <a:solidFill>
                  <a:schemeClr val="tx1"/>
                </a:solidFill>
                <a:effectLst/>
                <a:latin typeface="+mn-lt"/>
                <a:ea typeface="+mn-ea"/>
                <a:cs typeface="+mn-cs"/>
              </a:rPr>
              <a:t>, J. B., </a:t>
            </a:r>
            <a:r>
              <a:rPr lang="en-US" sz="1200" b="0" i="0" kern="1200" dirty="0" err="1">
                <a:solidFill>
                  <a:schemeClr val="tx1"/>
                </a:solidFill>
                <a:effectLst/>
                <a:latin typeface="+mn-lt"/>
                <a:ea typeface="+mn-ea"/>
                <a:cs typeface="+mn-cs"/>
              </a:rPr>
              <a:t>Popple</a:t>
            </a:r>
            <a:r>
              <a:rPr lang="en-US" sz="1200" b="0" i="0" kern="1200" dirty="0">
                <a:solidFill>
                  <a:schemeClr val="tx1"/>
                </a:solidFill>
                <a:effectLst/>
                <a:latin typeface="+mn-lt"/>
                <a:ea typeface="+mn-ea"/>
                <a:cs typeface="+mn-cs"/>
              </a:rPr>
              <a:t>, R. A., </a:t>
            </a:r>
            <a:r>
              <a:rPr lang="en-US" sz="1200" b="0" i="0" kern="1200" dirty="0" err="1">
                <a:solidFill>
                  <a:schemeClr val="tx1"/>
                </a:solidFill>
                <a:effectLst/>
                <a:latin typeface="+mn-lt"/>
                <a:ea typeface="+mn-ea"/>
                <a:cs typeface="+mn-cs"/>
              </a:rPr>
              <a:t>Arnoletti</a:t>
            </a:r>
            <a:r>
              <a:rPr lang="en-US" sz="1200" b="0" i="0" kern="1200" dirty="0">
                <a:solidFill>
                  <a:schemeClr val="tx1"/>
                </a:solidFill>
                <a:effectLst/>
                <a:latin typeface="+mn-lt"/>
                <a:ea typeface="+mn-ea"/>
                <a:cs typeface="+mn-cs"/>
              </a:rPr>
              <a:t>, J. P., Russo, S. M., </a:t>
            </a:r>
            <a:r>
              <a:rPr lang="en-US" sz="1200" b="0" i="0" kern="1200" dirty="0" err="1">
                <a:solidFill>
                  <a:schemeClr val="tx1"/>
                </a:solidFill>
                <a:effectLst/>
                <a:latin typeface="+mn-lt"/>
                <a:ea typeface="+mn-ea"/>
                <a:cs typeface="+mn-cs"/>
              </a:rPr>
              <a:t>Urist</a:t>
            </a:r>
            <a:r>
              <a:rPr lang="en-US" sz="1200" b="0" i="0" kern="1200" dirty="0">
                <a:solidFill>
                  <a:schemeClr val="tx1"/>
                </a:solidFill>
                <a:effectLst/>
                <a:latin typeface="+mn-lt"/>
                <a:ea typeface="+mn-ea"/>
                <a:cs typeface="+mn-cs"/>
              </a:rPr>
              <a:t>, M. M., . . . </a:t>
            </a:r>
            <a:r>
              <a:rPr lang="en-US" sz="1200" b="0" i="0" kern="1200" dirty="0" err="1">
                <a:solidFill>
                  <a:schemeClr val="tx1"/>
                </a:solidFill>
                <a:effectLst/>
                <a:latin typeface="+mn-lt"/>
                <a:ea typeface="+mn-ea"/>
                <a:cs typeface="+mn-cs"/>
              </a:rPr>
              <a:t>Heslin</a:t>
            </a:r>
            <a:r>
              <a:rPr lang="en-US" sz="1200" b="0" i="0" kern="1200" dirty="0">
                <a:solidFill>
                  <a:schemeClr val="tx1"/>
                </a:solidFill>
                <a:effectLst/>
                <a:latin typeface="+mn-lt"/>
                <a:ea typeface="+mn-ea"/>
                <a:cs typeface="+mn-cs"/>
              </a:rPr>
              <a:t>, M. J. (2006). Preoperative radiation therapy with selective dose escalation to the margin at risk for retroperitoneal sarcoma. Cancer, 107(2), 371-379. doi:10.1002/cncr.22005</a:t>
            </a:r>
          </a:p>
          <a:p>
            <a:endParaRPr lang="en-US" dirty="0"/>
          </a:p>
        </p:txBody>
      </p:sp>
      <p:sp>
        <p:nvSpPr>
          <p:cNvPr id="4" name="Slide Number Placeholder 3"/>
          <p:cNvSpPr>
            <a:spLocks noGrp="1"/>
          </p:cNvSpPr>
          <p:nvPr>
            <p:ph type="sldNum" sz="quarter" idx="10"/>
          </p:nvPr>
        </p:nvSpPr>
        <p:spPr/>
        <p:txBody>
          <a:bodyPr/>
          <a:lstStyle/>
          <a:p>
            <a:fld id="{8986B021-C28D-4BAE-9144-C80234FBDC2A}" type="slidenum">
              <a:rPr lang="en-US" smtClean="0"/>
              <a:t>43</a:t>
            </a:fld>
            <a:endParaRPr lang="en-US"/>
          </a:p>
        </p:txBody>
      </p:sp>
    </p:spTree>
    <p:extLst>
      <p:ext uri="{BB962C8B-B14F-4D97-AF65-F5344CB8AC3E}">
        <p14:creationId xmlns:p14="http://schemas.microsoft.com/office/powerpoint/2010/main" val="195032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the recent publication (</a:t>
            </a:r>
            <a:r>
              <a:rPr lang="en-US" sz="1200" b="0" i="0" kern="1200" dirty="0" err="1">
                <a:solidFill>
                  <a:schemeClr val="tx1"/>
                </a:solidFill>
                <a:effectLst/>
                <a:latin typeface="+mn-lt"/>
                <a:ea typeface="+mn-ea"/>
                <a:cs typeface="+mn-cs"/>
              </a:rPr>
              <a:t>Bonvalot</a:t>
            </a:r>
            <a:r>
              <a:rPr lang="en-US" sz="1200" b="0" i="0" kern="1200" dirty="0">
                <a:solidFill>
                  <a:schemeClr val="tx1"/>
                </a:solidFill>
                <a:effectLst/>
                <a:latin typeface="+mn-lt"/>
                <a:ea typeface="+mn-ea"/>
                <a:cs typeface="+mn-cs"/>
              </a:rPr>
              <a:t> et al, Lancet oncology 2020), it is important to emphasize that AFRS included “radiographic progression”, which accounted for 15/19 of their local “events” who continued on to a macroscopic resection.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sensitivity analysis was performed that was more clinically relevant.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986B021-C28D-4BAE-9144-C80234FBDC2A}" type="slidenum">
              <a:rPr lang="en-US" smtClean="0"/>
              <a:t>44</a:t>
            </a:fld>
            <a:endParaRPr lang="en-US"/>
          </a:p>
        </p:txBody>
      </p:sp>
    </p:spTree>
    <p:extLst>
      <p:ext uri="{BB962C8B-B14F-4D97-AF65-F5344CB8AC3E}">
        <p14:creationId xmlns:p14="http://schemas.microsoft.com/office/powerpoint/2010/main" val="687419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post-hoc second sensitivity analysis, RT added a 10%ARFS benefit for liposarcoma (65.2% vs 75.7%), but looking at the KM curve, it should be noted that the curves begin to diverge to 20% at 5 years. So longer follow up is required for us to assess the absolute benefit in </a:t>
            </a:r>
            <a:r>
              <a:rPr lang="en-US" sz="1200" b="0" i="0" kern="1200" dirty="0" err="1">
                <a:solidFill>
                  <a:schemeClr val="tx1"/>
                </a:solidFill>
                <a:effectLst/>
                <a:latin typeface="+mn-lt"/>
                <a:ea typeface="+mn-ea"/>
                <a:cs typeface="+mn-cs"/>
              </a:rPr>
              <a:t>liposarcoma</a:t>
            </a:r>
            <a:r>
              <a:rPr lang="en-US" sz="1200" b="0" i="0" kern="1200" dirty="0">
                <a:solidFill>
                  <a:schemeClr val="tx1"/>
                </a:solidFill>
                <a:effectLst/>
                <a:latin typeface="+mn-lt"/>
                <a:ea typeface="+mn-ea"/>
                <a:cs typeface="+mn-cs"/>
              </a:rPr>
              <a:t> long-term.</a:t>
            </a:r>
          </a:p>
          <a:p>
            <a:endParaRPr lang="en-US" dirty="0"/>
          </a:p>
        </p:txBody>
      </p:sp>
      <p:sp>
        <p:nvSpPr>
          <p:cNvPr id="4" name="Slide Number Placeholder 3"/>
          <p:cNvSpPr>
            <a:spLocks noGrp="1"/>
          </p:cNvSpPr>
          <p:nvPr>
            <p:ph type="sldNum" sz="quarter" idx="10"/>
          </p:nvPr>
        </p:nvSpPr>
        <p:spPr/>
        <p:txBody>
          <a:bodyPr/>
          <a:lstStyle/>
          <a:p>
            <a:fld id="{8986B021-C28D-4BAE-9144-C80234FBDC2A}" type="slidenum">
              <a:rPr lang="en-US" smtClean="0"/>
              <a:t>45</a:t>
            </a:fld>
            <a:endParaRPr lang="en-US"/>
          </a:p>
        </p:txBody>
      </p:sp>
    </p:spTree>
    <p:extLst>
      <p:ext uri="{BB962C8B-B14F-4D97-AF65-F5344CB8AC3E}">
        <p14:creationId xmlns:p14="http://schemas.microsoft.com/office/powerpoint/2010/main" val="98400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48</a:t>
            </a:fld>
            <a:endParaRPr lang="en-US"/>
          </a:p>
        </p:txBody>
      </p:sp>
    </p:spTree>
    <p:extLst>
      <p:ext uri="{BB962C8B-B14F-4D97-AF65-F5344CB8AC3E}">
        <p14:creationId xmlns:p14="http://schemas.microsoft.com/office/powerpoint/2010/main" val="106992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50</a:t>
            </a:fld>
            <a:endParaRPr lang="en-US"/>
          </a:p>
        </p:txBody>
      </p:sp>
    </p:spTree>
    <p:extLst>
      <p:ext uri="{BB962C8B-B14F-4D97-AF65-F5344CB8AC3E}">
        <p14:creationId xmlns:p14="http://schemas.microsoft.com/office/powerpoint/2010/main" val="3080450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is now a push for definitive RT for cases that surgical margins would be close/positive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86B021-C28D-4BAE-9144-C80234FBDC2A}" type="slidenum">
              <a:rPr lang="en-US" smtClean="0"/>
              <a:t>51</a:t>
            </a:fld>
            <a:endParaRPr lang="en-US"/>
          </a:p>
        </p:txBody>
      </p:sp>
    </p:spTree>
    <p:extLst>
      <p:ext uri="{BB962C8B-B14F-4D97-AF65-F5344CB8AC3E}">
        <p14:creationId xmlns:p14="http://schemas.microsoft.com/office/powerpoint/2010/main" val="403816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52</a:t>
            </a:fld>
            <a:endParaRPr lang="en-US"/>
          </a:p>
        </p:txBody>
      </p:sp>
    </p:spTree>
    <p:extLst>
      <p:ext uri="{BB962C8B-B14F-4D97-AF65-F5344CB8AC3E}">
        <p14:creationId xmlns:p14="http://schemas.microsoft.com/office/powerpoint/2010/main" val="1733817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Bishop, A. J., Tao, R., </a:t>
            </a:r>
            <a:r>
              <a:rPr lang="en-US" sz="1200" b="0" i="0" kern="1200" dirty="0" err="1">
                <a:solidFill>
                  <a:schemeClr val="tx1"/>
                </a:solidFill>
                <a:effectLst/>
                <a:latin typeface="+mn-lt"/>
                <a:ea typeface="+mn-ea"/>
                <a:cs typeface="+mn-cs"/>
              </a:rPr>
              <a:t>Guadagnolo</a:t>
            </a:r>
            <a:r>
              <a:rPr lang="en-US" sz="1200" b="0" i="0" kern="1200" dirty="0">
                <a:solidFill>
                  <a:schemeClr val="tx1"/>
                </a:solidFill>
                <a:effectLst/>
                <a:latin typeface="+mn-lt"/>
                <a:ea typeface="+mn-ea"/>
                <a:cs typeface="+mn-cs"/>
              </a:rPr>
              <a:t>, B. A., Allen, P. K., </a:t>
            </a:r>
            <a:r>
              <a:rPr lang="en-US" sz="1200" b="0" i="0" kern="1200" dirty="0" err="1">
                <a:solidFill>
                  <a:schemeClr val="tx1"/>
                </a:solidFill>
                <a:effectLst/>
                <a:latin typeface="+mn-lt"/>
                <a:ea typeface="+mn-ea"/>
                <a:cs typeface="+mn-cs"/>
              </a:rPr>
              <a:t>Rebueno</a:t>
            </a:r>
            <a:r>
              <a:rPr lang="en-US" sz="1200" b="0" i="0" kern="1200" dirty="0">
                <a:solidFill>
                  <a:schemeClr val="tx1"/>
                </a:solidFill>
                <a:effectLst/>
                <a:latin typeface="+mn-lt"/>
                <a:ea typeface="+mn-ea"/>
                <a:cs typeface="+mn-cs"/>
              </a:rPr>
              <a:t>, N. C., Wang, X. A., . . . Ghia, A. J. (2017). Spine stereotactic radiosurgery for metastatic sarcoma: patterns of failure and radiation treatment volume considerations. J </a:t>
            </a:r>
            <a:r>
              <a:rPr lang="en-US" sz="1200" b="0" i="0" kern="1200" dirty="0" err="1">
                <a:solidFill>
                  <a:schemeClr val="tx1"/>
                </a:solidFill>
                <a:effectLst/>
                <a:latin typeface="+mn-lt"/>
                <a:ea typeface="+mn-ea"/>
                <a:cs typeface="+mn-cs"/>
              </a:rPr>
              <a:t>Neurosurg</a:t>
            </a:r>
            <a:r>
              <a:rPr lang="en-US" sz="1200" b="0" i="0" kern="1200" dirty="0">
                <a:solidFill>
                  <a:schemeClr val="tx1"/>
                </a:solidFill>
                <a:effectLst/>
                <a:latin typeface="+mn-lt"/>
                <a:ea typeface="+mn-ea"/>
                <a:cs typeface="+mn-cs"/>
              </a:rPr>
              <a:t> Spine, 27(3), 303-311. doi:10.3171/2017.1.SPINE161045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Falk, A. T., </a:t>
            </a:r>
            <a:r>
              <a:rPr lang="en-US" sz="1200" b="0" i="0" kern="1200" dirty="0" err="1">
                <a:solidFill>
                  <a:schemeClr val="tx1"/>
                </a:solidFill>
                <a:effectLst/>
                <a:latin typeface="+mn-lt"/>
                <a:ea typeface="+mn-ea"/>
                <a:cs typeface="+mn-cs"/>
              </a:rPr>
              <a:t>Moureau-Zabotto</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Ouali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Penel</a:t>
            </a:r>
            <a:r>
              <a:rPr lang="en-US" sz="1200" b="0" i="0" kern="1200" dirty="0">
                <a:solidFill>
                  <a:schemeClr val="tx1"/>
                </a:solidFill>
                <a:effectLst/>
                <a:latin typeface="+mn-lt"/>
                <a:ea typeface="+mn-ea"/>
                <a:cs typeface="+mn-cs"/>
              </a:rPr>
              <a:t>, N., </a:t>
            </a:r>
            <a:r>
              <a:rPr lang="en-US" sz="1200" b="0" i="0" kern="1200" dirty="0" err="1">
                <a:solidFill>
                  <a:schemeClr val="tx1"/>
                </a:solidFill>
                <a:effectLst/>
                <a:latin typeface="+mn-lt"/>
                <a:ea typeface="+mn-ea"/>
                <a:cs typeface="+mn-cs"/>
              </a:rPr>
              <a:t>Italiano</a:t>
            </a:r>
            <a:r>
              <a:rPr lang="en-US" sz="1200" b="0" i="0" kern="1200" dirty="0">
                <a:solidFill>
                  <a:schemeClr val="tx1"/>
                </a:solidFill>
                <a:effectLst/>
                <a:latin typeface="+mn-lt"/>
                <a:ea typeface="+mn-ea"/>
                <a:cs typeface="+mn-cs"/>
              </a:rPr>
              <a:t>, A., Bay, J. O., . . . </a:t>
            </a:r>
            <a:r>
              <a:rPr lang="en-US" sz="1200" b="0" i="0" kern="1200" dirty="0" err="1">
                <a:solidFill>
                  <a:schemeClr val="tx1"/>
                </a:solidFill>
                <a:effectLst/>
                <a:latin typeface="+mn-lt"/>
                <a:ea typeface="+mn-ea"/>
                <a:cs typeface="+mn-cs"/>
              </a:rPr>
              <a:t>Groupe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Sarcome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Francais-Groupe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D'etude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Tumeurs</a:t>
            </a:r>
            <a:r>
              <a:rPr lang="en-US" sz="1200" b="0" i="0" kern="1200" dirty="0">
                <a:solidFill>
                  <a:schemeClr val="tx1"/>
                </a:solidFill>
                <a:effectLst/>
                <a:latin typeface="+mn-lt"/>
                <a:ea typeface="+mn-ea"/>
                <a:cs typeface="+mn-cs"/>
              </a:rPr>
              <a:t>, O. (2015). Effect on survival of local ablative treatment of metastases from sarcomas: a study of the French sarcoma group. </a:t>
            </a:r>
            <a:r>
              <a:rPr lang="en-US" sz="1200" b="0" i="0" kern="1200" dirty="0" err="1">
                <a:solidFill>
                  <a:schemeClr val="tx1"/>
                </a:solidFill>
                <a:effectLst/>
                <a:latin typeface="+mn-lt"/>
                <a:ea typeface="+mn-ea"/>
                <a:cs typeface="+mn-cs"/>
              </a:rPr>
              <a:t>Clin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Oncol</a:t>
            </a:r>
            <a:r>
              <a:rPr lang="en-US" sz="1200" b="0" i="0" kern="1200" dirty="0">
                <a:solidFill>
                  <a:schemeClr val="tx1"/>
                </a:solidFill>
                <a:effectLst/>
                <a:latin typeface="+mn-lt"/>
                <a:ea typeface="+mn-ea"/>
                <a:cs typeface="+mn-cs"/>
              </a:rPr>
              <a:t> (R </a:t>
            </a:r>
            <a:r>
              <a:rPr lang="en-US" sz="1200" b="0" i="0" kern="1200" dirty="0" err="1">
                <a:solidFill>
                  <a:schemeClr val="tx1"/>
                </a:solidFill>
                <a:effectLst/>
                <a:latin typeface="+mn-lt"/>
                <a:ea typeface="+mn-ea"/>
                <a:cs typeface="+mn-cs"/>
              </a:rPr>
              <a:t>Coll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Radiol</a:t>
            </a:r>
            <a:r>
              <a:rPr lang="en-US" sz="1200" b="0" i="0" kern="1200" dirty="0">
                <a:solidFill>
                  <a:schemeClr val="tx1"/>
                </a:solidFill>
                <a:effectLst/>
                <a:latin typeface="+mn-lt"/>
                <a:ea typeface="+mn-ea"/>
                <a:cs typeface="+mn-cs"/>
              </a:rPr>
              <a:t>), 27(1), 48-55. doi:10.1016/j.clon.2014.09.010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Lindsay, A. D., </a:t>
            </a:r>
            <a:r>
              <a:rPr lang="en-US" sz="1200" b="0" i="0" kern="1200" dirty="0" err="1">
                <a:solidFill>
                  <a:schemeClr val="tx1"/>
                </a:solidFill>
                <a:effectLst/>
                <a:latin typeface="+mn-lt"/>
                <a:ea typeface="+mn-ea"/>
                <a:cs typeface="+mn-cs"/>
              </a:rPr>
              <a:t>Haupt</a:t>
            </a:r>
            <a:r>
              <a:rPr lang="en-US" sz="1200" b="0" i="0" kern="1200" dirty="0">
                <a:solidFill>
                  <a:schemeClr val="tx1"/>
                </a:solidFill>
                <a:effectLst/>
                <a:latin typeface="+mn-lt"/>
                <a:ea typeface="+mn-ea"/>
                <a:cs typeface="+mn-cs"/>
              </a:rPr>
              <a:t>, E. E., Chan, C. M., </a:t>
            </a:r>
            <a:r>
              <a:rPr lang="en-US" sz="1200" b="0" i="0" kern="1200" dirty="0" err="1">
                <a:solidFill>
                  <a:schemeClr val="tx1"/>
                </a:solidFill>
                <a:effectLst/>
                <a:latin typeface="+mn-lt"/>
                <a:ea typeface="+mn-ea"/>
                <a:cs typeface="+mn-cs"/>
              </a:rPr>
              <a:t>Spiguel</a:t>
            </a:r>
            <a:r>
              <a:rPr lang="en-US" sz="1200" b="0" i="0" kern="1200" dirty="0">
                <a:solidFill>
                  <a:schemeClr val="tx1"/>
                </a:solidFill>
                <a:effectLst/>
                <a:latin typeface="+mn-lt"/>
                <a:ea typeface="+mn-ea"/>
                <a:cs typeface="+mn-cs"/>
              </a:rPr>
              <a:t>, A. R., Scarborough, M. T., </a:t>
            </a:r>
            <a:r>
              <a:rPr lang="en-US" sz="1200" b="0" i="0" kern="1200" dirty="0" err="1">
                <a:solidFill>
                  <a:schemeClr val="tx1"/>
                </a:solidFill>
                <a:effectLst/>
                <a:latin typeface="+mn-lt"/>
                <a:ea typeface="+mn-ea"/>
                <a:cs typeface="+mn-cs"/>
              </a:rPr>
              <a:t>Zlotecki</a:t>
            </a:r>
            <a:r>
              <a:rPr lang="en-US" sz="1200" b="0" i="0" kern="1200" dirty="0">
                <a:solidFill>
                  <a:schemeClr val="tx1"/>
                </a:solidFill>
                <a:effectLst/>
                <a:latin typeface="+mn-lt"/>
                <a:ea typeface="+mn-ea"/>
                <a:cs typeface="+mn-cs"/>
              </a:rPr>
              <a:t>, R. A., &amp; Gibbs, P. C. (2018). Treatment of Sarcoma Lung Metastases with Stereotactic Body Radiotherapy. Sarcoma, 2018, 9132359. doi:10.1155/2018/9132359</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Navarria</a:t>
            </a:r>
            <a:r>
              <a:rPr lang="en-US" sz="1200" b="0" i="0" kern="1200" dirty="0">
                <a:solidFill>
                  <a:schemeClr val="tx1"/>
                </a:solidFill>
                <a:effectLst/>
                <a:latin typeface="+mn-lt"/>
                <a:ea typeface="+mn-ea"/>
                <a:cs typeface="+mn-cs"/>
              </a:rPr>
              <a:t>, P., </a:t>
            </a:r>
            <a:r>
              <a:rPr lang="en-US" sz="1200" b="0" i="0" kern="1200" dirty="0" err="1">
                <a:solidFill>
                  <a:schemeClr val="tx1"/>
                </a:solidFill>
                <a:effectLst/>
                <a:latin typeface="+mn-lt"/>
                <a:ea typeface="+mn-ea"/>
                <a:cs typeface="+mn-cs"/>
              </a:rPr>
              <a:t>Ascolese</a:t>
            </a:r>
            <a:r>
              <a:rPr lang="en-US" sz="1200" b="0" i="0" kern="1200" dirty="0">
                <a:solidFill>
                  <a:schemeClr val="tx1"/>
                </a:solidFill>
                <a:effectLst/>
                <a:latin typeface="+mn-lt"/>
                <a:ea typeface="+mn-ea"/>
                <a:cs typeface="+mn-cs"/>
              </a:rPr>
              <a:t>, A. M., </a:t>
            </a:r>
            <a:r>
              <a:rPr lang="en-US" sz="1200" b="0" i="0" kern="1200" dirty="0" err="1">
                <a:solidFill>
                  <a:schemeClr val="tx1"/>
                </a:solidFill>
                <a:effectLst/>
                <a:latin typeface="+mn-lt"/>
                <a:ea typeface="+mn-ea"/>
                <a:cs typeface="+mn-cs"/>
              </a:rPr>
              <a:t>Cozzi</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Tomatis</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D'Agostino</a:t>
            </a:r>
            <a:r>
              <a:rPr lang="en-US" sz="1200" b="0" i="0" kern="1200" dirty="0">
                <a:solidFill>
                  <a:schemeClr val="tx1"/>
                </a:solidFill>
                <a:effectLst/>
                <a:latin typeface="+mn-lt"/>
                <a:ea typeface="+mn-ea"/>
                <a:cs typeface="+mn-cs"/>
              </a:rPr>
              <a:t>, G. R., De Rose, F., . . . </a:t>
            </a:r>
            <a:r>
              <a:rPr lang="en-US" sz="1200" b="0" i="0" kern="1200" dirty="0" err="1">
                <a:solidFill>
                  <a:schemeClr val="tx1"/>
                </a:solidFill>
                <a:effectLst/>
                <a:latin typeface="+mn-lt"/>
                <a:ea typeface="+mn-ea"/>
                <a:cs typeface="+mn-cs"/>
              </a:rPr>
              <a:t>Scorsetti</a:t>
            </a:r>
            <a:r>
              <a:rPr lang="en-US" sz="1200" b="0" i="0" kern="1200" dirty="0">
                <a:solidFill>
                  <a:schemeClr val="tx1"/>
                </a:solidFill>
                <a:effectLst/>
                <a:latin typeface="+mn-lt"/>
                <a:ea typeface="+mn-ea"/>
                <a:cs typeface="+mn-cs"/>
              </a:rPr>
              <a:t>, M. (2015). Stereotactic body radiation therapy for lung metastases from soft tissue sarcoma. </a:t>
            </a:r>
            <a:r>
              <a:rPr lang="en-US" sz="1200" b="0" i="0" kern="1200" dirty="0" err="1">
                <a:solidFill>
                  <a:schemeClr val="tx1"/>
                </a:solidFill>
                <a:effectLst/>
                <a:latin typeface="+mn-lt"/>
                <a:ea typeface="+mn-ea"/>
                <a:cs typeface="+mn-cs"/>
              </a:rPr>
              <a:t>Eur</a:t>
            </a:r>
            <a:r>
              <a:rPr lang="en-US" sz="1200" b="0" i="0" kern="1200" dirty="0">
                <a:solidFill>
                  <a:schemeClr val="tx1"/>
                </a:solidFill>
                <a:effectLst/>
                <a:latin typeface="+mn-lt"/>
                <a:ea typeface="+mn-ea"/>
                <a:cs typeface="+mn-cs"/>
              </a:rPr>
              <a:t> J Cancer, 51(5), 668-674. doi:10.1016/j.ejca.2015.01.061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Tween, H., Peake, D., Spooner, D., &amp; Sherriff, J. (2019). Radiotherapy for the Palliation of Advanced Sarcomas-The Effectiveness of Radiotherapy in Providing Symptomatic Improvement for Advanced Sarcomas in a Single Centre Cohort. Healthcare (Basel), 7(4). doi:10.3390/healthcare7040120</a:t>
            </a:r>
          </a:p>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55</a:t>
            </a:fld>
            <a:endParaRPr lang="en-US"/>
          </a:p>
        </p:txBody>
      </p:sp>
    </p:spTree>
    <p:extLst>
      <p:ext uri="{BB962C8B-B14F-4D97-AF65-F5344CB8AC3E}">
        <p14:creationId xmlns:p14="http://schemas.microsoft.com/office/powerpoint/2010/main" val="341751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6B021-C28D-4BAE-9144-C80234FBDC2A}" type="slidenum">
              <a:rPr lang="en-US" smtClean="0"/>
              <a:t>3</a:t>
            </a:fld>
            <a:endParaRPr lang="en-US"/>
          </a:p>
        </p:txBody>
      </p:sp>
    </p:spTree>
    <p:extLst>
      <p:ext uri="{BB962C8B-B14F-4D97-AF65-F5344CB8AC3E}">
        <p14:creationId xmlns:p14="http://schemas.microsoft.com/office/powerpoint/2010/main" val="1763234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56</a:t>
            </a:fld>
            <a:endParaRPr lang="en-US"/>
          </a:p>
        </p:txBody>
      </p:sp>
    </p:spTree>
    <p:extLst>
      <p:ext uri="{BB962C8B-B14F-4D97-AF65-F5344CB8AC3E}">
        <p14:creationId xmlns:p14="http://schemas.microsoft.com/office/powerpoint/2010/main" val="88838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59</a:t>
            </a:fld>
            <a:endParaRPr lang="en-US"/>
          </a:p>
        </p:txBody>
      </p:sp>
    </p:spTree>
    <p:extLst>
      <p:ext uri="{BB962C8B-B14F-4D97-AF65-F5344CB8AC3E}">
        <p14:creationId xmlns:p14="http://schemas.microsoft.com/office/powerpoint/2010/main" val="1448542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60</a:t>
            </a:fld>
            <a:endParaRPr lang="en-US"/>
          </a:p>
        </p:txBody>
      </p:sp>
    </p:spTree>
    <p:extLst>
      <p:ext uri="{BB962C8B-B14F-4D97-AF65-F5344CB8AC3E}">
        <p14:creationId xmlns:p14="http://schemas.microsoft.com/office/powerpoint/2010/main" val="1200084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61</a:t>
            </a:fld>
            <a:endParaRPr lang="en-US"/>
          </a:p>
        </p:txBody>
      </p:sp>
    </p:spTree>
    <p:extLst>
      <p:ext uri="{BB962C8B-B14F-4D97-AF65-F5344CB8AC3E}">
        <p14:creationId xmlns:p14="http://schemas.microsoft.com/office/powerpoint/2010/main" val="3104971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62</a:t>
            </a:fld>
            <a:endParaRPr lang="en-US"/>
          </a:p>
        </p:txBody>
      </p:sp>
    </p:spTree>
    <p:extLst>
      <p:ext uri="{BB962C8B-B14F-4D97-AF65-F5344CB8AC3E}">
        <p14:creationId xmlns:p14="http://schemas.microsoft.com/office/powerpoint/2010/main" val="313149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4</a:t>
            </a:fld>
            <a:endParaRPr lang="en-US"/>
          </a:p>
        </p:txBody>
      </p:sp>
    </p:spTree>
    <p:extLst>
      <p:ext uri="{BB962C8B-B14F-4D97-AF65-F5344CB8AC3E}">
        <p14:creationId xmlns:p14="http://schemas.microsoft.com/office/powerpoint/2010/main" val="359868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9</a:t>
            </a:fld>
            <a:endParaRPr lang="en-US"/>
          </a:p>
        </p:txBody>
      </p:sp>
    </p:spTree>
    <p:extLst>
      <p:ext uri="{BB962C8B-B14F-4D97-AF65-F5344CB8AC3E}">
        <p14:creationId xmlns:p14="http://schemas.microsoft.com/office/powerpoint/2010/main" val="404506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B0F1A-5CD9-3E4A-A046-6681B88A4AC8}" type="slidenum">
              <a:rPr lang="en-US" smtClean="0"/>
              <a:t>10</a:t>
            </a:fld>
            <a:endParaRPr lang="en-US"/>
          </a:p>
        </p:txBody>
      </p:sp>
    </p:spTree>
    <p:extLst>
      <p:ext uri="{BB962C8B-B14F-4D97-AF65-F5344CB8AC3E}">
        <p14:creationId xmlns:p14="http://schemas.microsoft.com/office/powerpoint/2010/main" val="217212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13</a:t>
            </a:fld>
            <a:endParaRPr lang="en-US"/>
          </a:p>
        </p:txBody>
      </p:sp>
    </p:spTree>
    <p:extLst>
      <p:ext uri="{BB962C8B-B14F-4D97-AF65-F5344CB8AC3E}">
        <p14:creationId xmlns:p14="http://schemas.microsoft.com/office/powerpoint/2010/main" val="252150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14</a:t>
            </a:fld>
            <a:endParaRPr lang="en-US"/>
          </a:p>
        </p:txBody>
      </p:sp>
    </p:spTree>
    <p:extLst>
      <p:ext uri="{BB962C8B-B14F-4D97-AF65-F5344CB8AC3E}">
        <p14:creationId xmlns:p14="http://schemas.microsoft.com/office/powerpoint/2010/main" val="209623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DM=distant metastasis</a:t>
            </a:r>
          </a:p>
        </p:txBody>
      </p:sp>
      <p:sp>
        <p:nvSpPr>
          <p:cNvPr id="4" name="Slide Number Placeholder 3"/>
          <p:cNvSpPr>
            <a:spLocks noGrp="1"/>
          </p:cNvSpPr>
          <p:nvPr>
            <p:ph type="sldNum" sz="quarter" idx="10"/>
          </p:nvPr>
        </p:nvSpPr>
        <p:spPr/>
        <p:txBody>
          <a:bodyPr/>
          <a:lstStyle/>
          <a:p>
            <a:fld id="{8986B021-C28D-4BAE-9144-C80234FBDC2A}" type="slidenum">
              <a:rPr lang="en-US" smtClean="0"/>
              <a:t>16</a:t>
            </a:fld>
            <a:endParaRPr lang="en-US"/>
          </a:p>
        </p:txBody>
      </p:sp>
    </p:spTree>
    <p:extLst>
      <p:ext uri="{BB962C8B-B14F-4D97-AF65-F5344CB8AC3E}">
        <p14:creationId xmlns:p14="http://schemas.microsoft.com/office/powerpoint/2010/main" val="166618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71E2D0-2F73-4EE0-A281-C8159939C13A}"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3336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88800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98631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b="1">
                <a:solidFill>
                  <a:srgbClr val="002855"/>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21367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855"/>
                </a:solidFill>
                <a:latin typeface="Calibri" panose="020F0502020204030204" pitchFamily="34" charset="0"/>
                <a:cs typeface="Calibri" panose="020F0502020204030204" pitchFamily="34" charset="0"/>
              </a:defRPr>
            </a:lvl1pPr>
            <a:lvl2pPr>
              <a:defRPr>
                <a:solidFill>
                  <a:srgbClr val="002855"/>
                </a:solidFill>
                <a:latin typeface="Calibri" panose="020F0502020204030204" pitchFamily="34" charset="0"/>
                <a:cs typeface="Calibri" panose="020F0502020204030204" pitchFamily="34" charset="0"/>
              </a:defRPr>
            </a:lvl2pPr>
            <a:lvl3pPr>
              <a:defRPr>
                <a:solidFill>
                  <a:srgbClr val="002855"/>
                </a:solidFill>
                <a:latin typeface="Calibri" panose="020F0502020204030204" pitchFamily="34" charset="0"/>
                <a:cs typeface="Calibri" panose="020F0502020204030204" pitchFamily="34" charset="0"/>
              </a:defRPr>
            </a:lvl3pPr>
            <a:lvl4pPr>
              <a:defRPr>
                <a:solidFill>
                  <a:srgbClr val="002855"/>
                </a:solidFill>
                <a:latin typeface="Calibri" panose="020F0502020204030204" pitchFamily="34" charset="0"/>
                <a:cs typeface="Calibri" panose="020F0502020204030204" pitchFamily="34" charset="0"/>
              </a:defRPr>
            </a:lvl4pPr>
            <a:lvl5pPr>
              <a:defRPr>
                <a:solidFill>
                  <a:srgbClr val="002855"/>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1045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74613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8307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32957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solidFill>
                  <a:schemeClr val="bg1"/>
                </a:solidFill>
              </a:defRPr>
            </a:lvl1pPr>
          </a:lstStyle>
          <a:p>
            <a:pPr lvl="0"/>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9354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902372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57408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346911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7942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79559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p:spPr>
        <p:txBody>
          <a:bodyPr/>
          <a:lstStyle>
            <a:lvl1pPr>
              <a:buClr>
                <a:srgbClr val="002855"/>
              </a:buClr>
              <a:defRPr>
                <a:solidFill>
                  <a:srgbClr val="002855"/>
                </a:solidFill>
              </a:defRPr>
            </a:lvl1pPr>
            <a:lvl2pPr>
              <a:buClr>
                <a:srgbClr val="002855"/>
              </a:buClr>
              <a:defRPr>
                <a:solidFill>
                  <a:srgbClr val="002855"/>
                </a:solidFill>
              </a:defRPr>
            </a:lvl2pPr>
            <a:lvl3pPr>
              <a:buClr>
                <a:srgbClr val="002855"/>
              </a:buClr>
              <a:defRPr>
                <a:solidFill>
                  <a:srgbClr val="002855"/>
                </a:solidFill>
              </a:defRPr>
            </a:lvl3pPr>
            <a:lvl4pPr>
              <a:buClr>
                <a:srgbClr val="002855"/>
              </a:buClr>
              <a:defRPr>
                <a:solidFill>
                  <a:srgbClr val="002855"/>
                </a:solidFill>
              </a:defRPr>
            </a:lvl4pPr>
            <a:lvl5pPr>
              <a:buClr>
                <a:srgbClr val="002855"/>
              </a:buCl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25480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2566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72396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002855"/>
              </a:buClr>
              <a:defRPr sz="2400"/>
            </a:lvl1pPr>
            <a:lvl2pPr>
              <a:buClr>
                <a:srgbClr val="002855"/>
              </a:buClr>
              <a:defRPr sz="2000"/>
            </a:lvl2pPr>
            <a:lvl3pPr>
              <a:buClr>
                <a:srgbClr val="002855"/>
              </a:buClr>
              <a:defRPr sz="1800"/>
            </a:lvl3pPr>
            <a:lvl4pPr>
              <a:buClr>
                <a:srgbClr val="002855"/>
              </a:buClr>
              <a:defRPr sz="1600"/>
            </a:lvl4pPr>
            <a:lvl5pPr>
              <a:buClr>
                <a:srgbClr val="002855"/>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002855"/>
              </a:buClr>
              <a:defRPr sz="2400">
                <a:solidFill>
                  <a:srgbClr val="002855"/>
                </a:solidFill>
              </a:defRPr>
            </a:lvl1pPr>
            <a:lvl2pPr>
              <a:buClr>
                <a:srgbClr val="002855"/>
              </a:buClr>
              <a:defRPr sz="2000">
                <a:solidFill>
                  <a:srgbClr val="002855"/>
                </a:solidFill>
              </a:defRPr>
            </a:lvl2pPr>
            <a:lvl3pPr>
              <a:buClr>
                <a:srgbClr val="002855"/>
              </a:buClr>
              <a:defRPr sz="1800">
                <a:solidFill>
                  <a:srgbClr val="002855"/>
                </a:solidFill>
              </a:defRPr>
            </a:lvl3pPr>
            <a:lvl4pPr>
              <a:buClr>
                <a:srgbClr val="002855"/>
              </a:buClr>
              <a:defRPr sz="1600">
                <a:solidFill>
                  <a:srgbClr val="002855"/>
                </a:solidFill>
              </a:defRPr>
            </a:lvl4pPr>
            <a:lvl5pPr>
              <a:buClr>
                <a:srgbClr val="002855"/>
              </a:buCl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204019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58813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48180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rgbClr val="002855"/>
              </a:buClr>
              <a:defRPr sz="3200"/>
            </a:lvl1pPr>
            <a:lvl2pPr>
              <a:buClr>
                <a:srgbClr val="002855"/>
              </a:buClr>
              <a:defRPr sz="2800"/>
            </a:lvl2pPr>
            <a:lvl3pPr>
              <a:buClr>
                <a:srgbClr val="002855"/>
              </a:buClr>
              <a:defRPr sz="2400"/>
            </a:lvl3pPr>
            <a:lvl4pPr>
              <a:buClr>
                <a:srgbClr val="002855"/>
              </a:buClr>
              <a:defRPr sz="2000"/>
            </a:lvl4pPr>
            <a:lvl5pPr>
              <a:buClr>
                <a:srgbClr val="002855"/>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3411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5054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1E2D0-2F73-4EE0-A281-C8159939C13A}"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23642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40485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13800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6752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47681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02455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945529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31792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85130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868808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4"/>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040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1E2D0-2F73-4EE0-A281-C8159939C13A}"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547944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2285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a:prstGeom prst="rect">
            <a:avLst/>
          </a:prstGeom>
        </p:spPr>
        <p:txBody>
          <a:bodyPr anchor="b"/>
          <a:lstStyle>
            <a:lvl1pP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1151222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500687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717"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3985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4" name="Footer Placeholder 3"/>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814233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997611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717" y="987428"/>
            <a:ext cx="6172200" cy="4873625"/>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5709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717" y="987428"/>
            <a:ext cx="6172200" cy="4873625"/>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12732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62194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3" y="365127"/>
            <a:ext cx="76835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4/27/2021</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2249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1E2D0-2F73-4EE0-A281-C8159939C13A}"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81058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1E2D0-2F73-4EE0-A281-C8159939C13A}"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69763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1E2D0-2F73-4EE0-A281-C8159939C13A}"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49779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58297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45685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jp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1E2D0-2F73-4EE0-A281-C8159939C13A}" type="datetimeFigureOut">
              <a:rPr lang="en-US" smtClean="0"/>
              <a:t>4/27/2021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F40C2-DAE2-4700-BC1D-C069A3165B24}" type="slidenum">
              <a:rPr lang="en-US" smtClean="0"/>
              <a:t>‹#›</a:t>
            </a:fld>
            <a:endParaRPr lang="en-US"/>
          </a:p>
        </p:txBody>
      </p:sp>
    </p:spTree>
    <p:extLst>
      <p:ext uri="{BB962C8B-B14F-4D97-AF65-F5344CB8AC3E}">
        <p14:creationId xmlns:p14="http://schemas.microsoft.com/office/powerpoint/2010/main" val="255381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rgbClr val="002855"/>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002855"/>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33791022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42230325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ctr" defTabSz="457200" rtl="0" eaLnBrk="1" latinLnBrk="0" hangingPunct="1">
        <a:spcBef>
          <a:spcPct val="0"/>
        </a:spcBef>
        <a:buNone/>
        <a:defRPr lang="en-US" sz="4000" b="1" u="none" kern="1200" dirty="0">
          <a:solidFill>
            <a:srgbClr val="002855"/>
          </a:solidFill>
          <a:latin typeface="+mj-lt"/>
          <a:ea typeface="+mj-ea"/>
          <a:cs typeface="+mj-cs"/>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mn-lt"/>
          <a:ea typeface="+mn-ea"/>
          <a:cs typeface="+mn-cs"/>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0986799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394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sarcoma_pre1"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redcap.link/sarcoma_post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Instructions for Use of These Slides</a:t>
            </a:r>
          </a:p>
        </p:txBody>
      </p:sp>
      <p:sp>
        <p:nvSpPr>
          <p:cNvPr id="3" name="Content Placeholder 2"/>
          <p:cNvSpPr>
            <a:spLocks noGrp="1"/>
          </p:cNvSpPr>
          <p:nvPr>
            <p:ph idx="1"/>
          </p:nvPr>
        </p:nvSpPr>
        <p:spPr>
          <a:xfrm>
            <a:off x="609600" y="1600201"/>
            <a:ext cx="10972800" cy="5257799"/>
          </a:xfrm>
        </p:spPr>
        <p:txBody>
          <a:bodyPr vert="horz" lIns="91440" tIns="45720" rIns="91440" bIns="45720" rtlCol="0" anchor="t">
            <a:normAutofit fontScale="62500" lnSpcReduction="20000"/>
          </a:bodyPr>
          <a:lstStyle/>
          <a:p>
            <a:r>
              <a:rPr lang="en-US" dirty="0"/>
              <a:t>The purpose of these slides is to serve as a resource that any radiation oncologist can use when speaking about the role of radiation therapy in treating sarcoma</a:t>
            </a:r>
          </a:p>
          <a:p>
            <a:endParaRPr lang="en-US" dirty="0"/>
          </a:p>
          <a:p>
            <a:r>
              <a:rPr lang="en-US" dirty="0"/>
              <a:t>The target audience is residents/fellows in the fields of surgery, medical oncology, pathology and radiology</a:t>
            </a:r>
          </a:p>
          <a:p>
            <a:pPr lvl="1"/>
            <a:r>
              <a:rPr lang="en-US" dirty="0"/>
              <a:t>However, any user is welcome to format the slides as needed to fit your target audience </a:t>
            </a:r>
          </a:p>
          <a:p>
            <a:pPr marL="0" indent="0">
              <a:buNone/>
            </a:pPr>
            <a:endParaRPr lang="en-US" dirty="0"/>
          </a:p>
          <a:p>
            <a:r>
              <a:rPr lang="en-US" dirty="0"/>
              <a:t>Please ask attendees to complete either the pre-test or post-test so that we can assess the effectiveness of the slides. If you make significant changes to the content of the slides for your presentation, we prefer that you use the pre-test only. </a:t>
            </a:r>
          </a:p>
          <a:p>
            <a:pPr lvl="1"/>
            <a:r>
              <a:rPr lang="en-US" dirty="0"/>
              <a:t>Pre-test link: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https://redcap.link/sarcoma_pre1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t>Post-test link: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https://redcap.link/sarcoma_post1</a:t>
            </a:r>
            <a:endParaRPr lang="en-US" dirty="0"/>
          </a:p>
          <a:p>
            <a:pPr marL="457200" lvl="1" indent="0">
              <a:buNone/>
            </a:pPr>
            <a:endParaRPr lang="en-US" dirty="0"/>
          </a:p>
          <a:p>
            <a:r>
              <a:rPr lang="en-US" dirty="0"/>
              <a:t>Primary Author: Matt Spraker, MD, PhD (@SprakerMDPhD)</a:t>
            </a:r>
          </a:p>
          <a:p>
            <a:r>
              <a:rPr lang="en-US" dirty="0"/>
              <a:t>Peer Reviewers: Sabin B. Motwani, MD, </a:t>
            </a:r>
            <a:r>
              <a:rPr lang="en-US" dirty="0" err="1"/>
              <a:t>Arash</a:t>
            </a:r>
            <a:r>
              <a:rPr lang="en-US" dirty="0"/>
              <a:t> </a:t>
            </a:r>
            <a:r>
              <a:rPr lang="en-US" dirty="0" err="1"/>
              <a:t>Naghavi</a:t>
            </a:r>
            <a:r>
              <a:rPr lang="en-US" dirty="0"/>
              <a:t>, MD, MS, Stephen Rosenberg, MD</a:t>
            </a:r>
          </a:p>
          <a:p>
            <a:r>
              <a:rPr lang="en-US" dirty="0"/>
              <a:t>Additional Support: The ASTRO Communications Committee and ARRO Communications Subcommittee</a:t>
            </a:r>
          </a:p>
          <a:p>
            <a:endParaRPr lang="en-US" dirty="0"/>
          </a:p>
          <a:p>
            <a:r>
              <a:rPr lang="en-US" b="1" dirty="0"/>
              <a:t>Last updated in September 2020 </a:t>
            </a:r>
            <a:r>
              <a:rPr lang="en-US" dirty="0"/>
              <a:t>– newer data may impact the accuracy of the content of these slides</a:t>
            </a:r>
          </a:p>
          <a:p>
            <a:endParaRPr lang="en-US" dirty="0"/>
          </a:p>
        </p:txBody>
      </p:sp>
    </p:spTree>
    <p:extLst>
      <p:ext uri="{BB962C8B-B14F-4D97-AF65-F5344CB8AC3E}">
        <p14:creationId xmlns:p14="http://schemas.microsoft.com/office/powerpoint/2010/main" val="279468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ea typeface="Georgia" charset="0"/>
                <a:cs typeface="Calibri" panose="020F0502020204030204" pitchFamily="34" charset="0"/>
              </a:rPr>
              <a:t>Workup and Diagnosis</a:t>
            </a:r>
          </a:p>
        </p:txBody>
      </p:sp>
      <p:sp>
        <p:nvSpPr>
          <p:cNvPr id="5" name="Content Placeholder 4">
            <a:extLst>
              <a:ext uri="{FF2B5EF4-FFF2-40B4-BE49-F238E27FC236}">
                <a16:creationId xmlns:a16="http://schemas.microsoft.com/office/drawing/2014/main" id="{CFF650BB-59DF-F64A-A869-8422D936EF6F}"/>
              </a:ext>
            </a:extLst>
          </p:cNvPr>
          <p:cNvSpPr>
            <a:spLocks noGrp="1"/>
          </p:cNvSpPr>
          <p:nvPr>
            <p:ph sz="half" idx="1"/>
          </p:nvPr>
        </p:nvSpPr>
        <p:spPr/>
        <p:txBody>
          <a:bodyPr>
            <a:normAutofit lnSpcReduction="10000"/>
          </a:bodyPr>
          <a:lstStyle/>
          <a:p>
            <a:r>
              <a:rPr lang="en-US" dirty="0"/>
              <a:t>Biopsy is required before </a:t>
            </a:r>
            <a:r>
              <a:rPr lang="en-US" u="sng" dirty="0"/>
              <a:t>any</a:t>
            </a:r>
            <a:r>
              <a:rPr lang="en-US" dirty="0"/>
              <a:t> therapy</a:t>
            </a:r>
          </a:p>
          <a:p>
            <a:pPr marL="0" indent="0">
              <a:buNone/>
            </a:pPr>
            <a:endParaRPr lang="en-US" dirty="0"/>
          </a:p>
          <a:p>
            <a:r>
              <a:rPr lang="en-US" dirty="0"/>
              <a:t>International Guidelines recommend multidisciplinary evaluation prior to </a:t>
            </a:r>
            <a:r>
              <a:rPr lang="en-US" u="sng" dirty="0"/>
              <a:t>any</a:t>
            </a:r>
            <a:r>
              <a:rPr lang="en-US" dirty="0"/>
              <a:t> therapy</a:t>
            </a:r>
          </a:p>
          <a:p>
            <a:pPr marL="0" indent="0">
              <a:buNone/>
            </a:pPr>
            <a:endParaRPr lang="en-US" dirty="0"/>
          </a:p>
          <a:p>
            <a:r>
              <a:rPr lang="en-US" dirty="0"/>
              <a:t>Due to rarity, misdiagnosis and unplanned procedures are common!</a:t>
            </a:r>
          </a:p>
          <a:p>
            <a:endParaRPr lang="en-US" dirty="0"/>
          </a:p>
        </p:txBody>
      </p:sp>
      <p:pic>
        <p:nvPicPr>
          <p:cNvPr id="10" name="Picture 9">
            <a:extLst>
              <a:ext uri="{FF2B5EF4-FFF2-40B4-BE49-F238E27FC236}">
                <a16:creationId xmlns:a16="http://schemas.microsoft.com/office/drawing/2014/main" id="{C2272EC8-11A2-7647-B14B-589E09EF2667}"/>
              </a:ext>
            </a:extLst>
          </p:cNvPr>
          <p:cNvPicPr>
            <a:picLocks noChangeAspect="1"/>
          </p:cNvPicPr>
          <p:nvPr/>
        </p:nvPicPr>
        <p:blipFill>
          <a:blip r:embed="rId3"/>
          <a:stretch>
            <a:fillRect/>
          </a:stretch>
        </p:blipFill>
        <p:spPr>
          <a:xfrm>
            <a:off x="6390506" y="1176551"/>
            <a:ext cx="5638800" cy="5373261"/>
          </a:xfrm>
          <a:prstGeom prst="rect">
            <a:avLst/>
          </a:prstGeom>
        </p:spPr>
      </p:pic>
      <p:sp>
        <p:nvSpPr>
          <p:cNvPr id="3" name="Rectangle 2">
            <a:extLst>
              <a:ext uri="{FF2B5EF4-FFF2-40B4-BE49-F238E27FC236}">
                <a16:creationId xmlns:a16="http://schemas.microsoft.com/office/drawing/2014/main" id="{9599F320-612E-4E48-B0B8-C99887F2F28D}"/>
              </a:ext>
            </a:extLst>
          </p:cNvPr>
          <p:cNvSpPr/>
          <p:nvPr/>
        </p:nvSpPr>
        <p:spPr>
          <a:xfrm>
            <a:off x="162694" y="6345757"/>
            <a:ext cx="6096000" cy="307777"/>
          </a:xfrm>
          <a:prstGeom prst="rect">
            <a:avLst/>
          </a:prstGeom>
        </p:spPr>
        <p:txBody>
          <a:bodyPr>
            <a:spAutoFit/>
          </a:bodyPr>
          <a:lstStyle/>
          <a:p>
            <a:r>
              <a:rPr lang="en-US" sz="1400" dirty="0" err="1">
                <a:latin typeface="Helvetica" pitchFamily="2" charset="0"/>
              </a:rPr>
              <a:t>Gundle</a:t>
            </a:r>
            <a:r>
              <a:rPr lang="en-US" sz="1400" dirty="0">
                <a:latin typeface="Helvetica" pitchFamily="2" charset="0"/>
              </a:rPr>
              <a:t> et al., JCO, 2018</a:t>
            </a:r>
            <a:endParaRPr lang="en-US" sz="1400" dirty="0">
              <a:effectLst/>
              <a:latin typeface="Helvetica" pitchFamily="2" charset="0"/>
            </a:endParaRPr>
          </a:p>
        </p:txBody>
      </p:sp>
    </p:spTree>
    <p:extLst>
      <p:ext uri="{BB962C8B-B14F-4D97-AF65-F5344CB8AC3E}">
        <p14:creationId xmlns:p14="http://schemas.microsoft.com/office/powerpoint/2010/main" val="7452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6E5E-B88C-9245-A8CF-CF207AA1D1B0}"/>
              </a:ext>
            </a:extLst>
          </p:cNvPr>
          <p:cNvSpPr>
            <a:spLocks noGrp="1"/>
          </p:cNvSpPr>
          <p:nvPr>
            <p:ph type="title"/>
          </p:nvPr>
        </p:nvSpPr>
        <p:spPr/>
        <p:txBody>
          <a:bodyPr/>
          <a:lstStyle/>
          <a:p>
            <a:r>
              <a:rPr lang="en-US" dirty="0"/>
              <a:t>Biopsy and Pathology</a:t>
            </a:r>
          </a:p>
        </p:txBody>
      </p:sp>
      <p:sp>
        <p:nvSpPr>
          <p:cNvPr id="3" name="Content Placeholder 2">
            <a:extLst>
              <a:ext uri="{FF2B5EF4-FFF2-40B4-BE49-F238E27FC236}">
                <a16:creationId xmlns:a16="http://schemas.microsoft.com/office/drawing/2014/main" id="{5320ACD7-73E3-9549-9F75-0DFB81264D91}"/>
              </a:ext>
            </a:extLst>
          </p:cNvPr>
          <p:cNvSpPr>
            <a:spLocks noGrp="1"/>
          </p:cNvSpPr>
          <p:nvPr>
            <p:ph idx="1"/>
          </p:nvPr>
        </p:nvSpPr>
        <p:spPr/>
        <p:txBody>
          <a:bodyPr/>
          <a:lstStyle/>
          <a:p>
            <a:r>
              <a:rPr lang="en-US" dirty="0"/>
              <a:t>Incisional biopsy is the historical standard, but </a:t>
            </a:r>
            <a:r>
              <a:rPr lang="en-US" b="1" dirty="0">
                <a:solidFill>
                  <a:schemeClr val="tx1"/>
                </a:solidFill>
              </a:rPr>
              <a:t>CT-guided core needle biopsy</a:t>
            </a:r>
            <a:r>
              <a:rPr lang="en-US" dirty="0"/>
              <a:t> is now commonly used</a:t>
            </a:r>
          </a:p>
          <a:p>
            <a:pPr lvl="1"/>
            <a:r>
              <a:rPr lang="en-US" dirty="0"/>
              <a:t>97% sensitive for malignancy (vs benign) and 86% accurate for grade</a:t>
            </a:r>
          </a:p>
          <a:p>
            <a:pPr lvl="1"/>
            <a:r>
              <a:rPr lang="en-US" dirty="0"/>
              <a:t>FNA is not sufficient for </a:t>
            </a:r>
            <a:r>
              <a:rPr lang="en-US" dirty="0" err="1"/>
              <a:t>histotype</a:t>
            </a:r>
            <a:r>
              <a:rPr lang="en-US" dirty="0"/>
              <a:t> diagnosis, but may be useful in diagnosing recurrence</a:t>
            </a:r>
          </a:p>
          <a:p>
            <a:r>
              <a:rPr lang="en-US" dirty="0"/>
              <a:t>Expert pathologist review </a:t>
            </a:r>
            <a:r>
              <a:rPr lang="en-US" b="1" u="sng" dirty="0"/>
              <a:t>IS REQUIRED</a:t>
            </a:r>
            <a:r>
              <a:rPr lang="en-US" dirty="0"/>
              <a:t> as </a:t>
            </a:r>
            <a:r>
              <a:rPr lang="en-US" dirty="0" err="1"/>
              <a:t>histotyping</a:t>
            </a:r>
            <a:r>
              <a:rPr lang="en-US" dirty="0"/>
              <a:t> is increasingly driving therapeutic decision making</a:t>
            </a:r>
          </a:p>
          <a:p>
            <a:pPr lvl="1"/>
            <a:r>
              <a:rPr lang="en-US" dirty="0"/>
              <a:t>Strongly consider sending slides for review at a high-volume center</a:t>
            </a:r>
          </a:p>
        </p:txBody>
      </p:sp>
      <p:sp>
        <p:nvSpPr>
          <p:cNvPr id="4" name="Rectangle 3">
            <a:extLst>
              <a:ext uri="{FF2B5EF4-FFF2-40B4-BE49-F238E27FC236}">
                <a16:creationId xmlns:a16="http://schemas.microsoft.com/office/drawing/2014/main" id="{F4BD8795-05D1-F64F-997B-52F01E0F66C2}"/>
              </a:ext>
            </a:extLst>
          </p:cNvPr>
          <p:cNvSpPr/>
          <p:nvPr/>
        </p:nvSpPr>
        <p:spPr>
          <a:xfrm>
            <a:off x="162694" y="6345757"/>
            <a:ext cx="6096000" cy="307777"/>
          </a:xfrm>
          <a:prstGeom prst="rect">
            <a:avLst/>
          </a:prstGeom>
        </p:spPr>
        <p:txBody>
          <a:bodyPr>
            <a:spAutoFit/>
          </a:bodyPr>
          <a:lstStyle/>
          <a:p>
            <a:r>
              <a:rPr lang="en-US" sz="1400" dirty="0">
                <a:latin typeface="Helvetica" pitchFamily="2" charset="0"/>
              </a:rPr>
              <a:t>Strauss et al., </a:t>
            </a:r>
            <a:r>
              <a:rPr lang="en-US" sz="1400" i="1" dirty="0">
                <a:latin typeface="Helvetica" pitchFamily="2" charset="0"/>
              </a:rPr>
              <a:t>J Surg </a:t>
            </a:r>
            <a:r>
              <a:rPr lang="en-US" sz="1400" i="1" dirty="0" err="1">
                <a:latin typeface="Helvetica" pitchFamily="2" charset="0"/>
              </a:rPr>
              <a:t>Onc</a:t>
            </a:r>
            <a:r>
              <a:rPr lang="en-US" sz="1400" dirty="0">
                <a:latin typeface="Helvetica" pitchFamily="2" charset="0"/>
              </a:rPr>
              <a:t>, 2010</a:t>
            </a:r>
            <a:endParaRPr lang="en-US" sz="1400" dirty="0">
              <a:effectLst/>
              <a:latin typeface="Helvetica" pitchFamily="2" charset="0"/>
            </a:endParaRPr>
          </a:p>
        </p:txBody>
      </p:sp>
    </p:spTree>
    <p:extLst>
      <p:ext uri="{BB962C8B-B14F-4D97-AF65-F5344CB8AC3E}">
        <p14:creationId xmlns:p14="http://schemas.microsoft.com/office/powerpoint/2010/main" val="185062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5B67-BFF1-CB48-B51A-08E8C7F15368}"/>
              </a:ext>
            </a:extLst>
          </p:cNvPr>
          <p:cNvSpPr>
            <a:spLocks noGrp="1"/>
          </p:cNvSpPr>
          <p:nvPr>
            <p:ph type="title"/>
          </p:nvPr>
        </p:nvSpPr>
        <p:spPr/>
        <p:txBody>
          <a:bodyPr/>
          <a:lstStyle/>
          <a:p>
            <a:r>
              <a:rPr lang="en-US" dirty="0"/>
              <a:t>AJCC 8th Edition Staging</a:t>
            </a:r>
          </a:p>
        </p:txBody>
      </p:sp>
      <p:sp>
        <p:nvSpPr>
          <p:cNvPr id="4" name="Rectangle 3">
            <a:extLst>
              <a:ext uri="{FF2B5EF4-FFF2-40B4-BE49-F238E27FC236}">
                <a16:creationId xmlns:a16="http://schemas.microsoft.com/office/drawing/2014/main" id="{FBF5DB85-E75D-CD41-A195-5B767578F092}"/>
              </a:ext>
            </a:extLst>
          </p:cNvPr>
          <p:cNvSpPr/>
          <p:nvPr/>
        </p:nvSpPr>
        <p:spPr>
          <a:xfrm>
            <a:off x="297624" y="1415812"/>
            <a:ext cx="4613329" cy="954107"/>
          </a:xfrm>
          <a:prstGeom prst="rect">
            <a:avLst/>
          </a:prstGeom>
        </p:spPr>
        <p:txBody>
          <a:bodyPr wrap="square">
            <a:spAutoFit/>
          </a:bodyPr>
          <a:lstStyle/>
          <a:p>
            <a:r>
              <a:rPr lang="en-US" sz="2800" b="1" dirty="0">
                <a:solidFill>
                  <a:schemeClr val="bg2">
                    <a:lumMod val="75000"/>
                  </a:schemeClr>
                </a:solidFill>
              </a:rPr>
              <a:t>T-staging</a:t>
            </a:r>
          </a:p>
          <a:p>
            <a:endParaRPr lang="en-US" sz="2800" b="1" dirty="0">
              <a:solidFill>
                <a:schemeClr val="bg2">
                  <a:lumMod val="75000"/>
                </a:schemeClr>
              </a:solidFill>
            </a:endParaRPr>
          </a:p>
        </p:txBody>
      </p:sp>
      <p:graphicFrame>
        <p:nvGraphicFramePr>
          <p:cNvPr id="5" name="Table 5">
            <a:extLst>
              <a:ext uri="{FF2B5EF4-FFF2-40B4-BE49-F238E27FC236}">
                <a16:creationId xmlns:a16="http://schemas.microsoft.com/office/drawing/2014/main" id="{A0EB338C-1D5B-934F-A19B-7DDCF325E413}"/>
              </a:ext>
            </a:extLst>
          </p:cNvPr>
          <p:cNvGraphicFramePr>
            <a:graphicFrameLocks noGrp="1"/>
          </p:cNvGraphicFramePr>
          <p:nvPr>
            <p:extLst>
              <p:ext uri="{D42A27DB-BD31-4B8C-83A1-F6EECF244321}">
                <p14:modId xmlns:p14="http://schemas.microsoft.com/office/powerpoint/2010/main" val="2441539382"/>
              </p:ext>
            </p:extLst>
          </p:nvPr>
        </p:nvGraphicFramePr>
        <p:xfrm>
          <a:off x="297624" y="2004199"/>
          <a:ext cx="11596752" cy="1889760"/>
        </p:xfrm>
        <a:graphic>
          <a:graphicData uri="http://schemas.openxmlformats.org/drawingml/2006/table">
            <a:tbl>
              <a:tblPr firstRow="1" bandRow="1">
                <a:tableStyleId>{7DF18680-E054-41AD-8BC1-D1AEF772440D}</a:tableStyleId>
              </a:tblPr>
              <a:tblGrid>
                <a:gridCol w="3522345">
                  <a:extLst>
                    <a:ext uri="{9D8B030D-6E8A-4147-A177-3AD203B41FA5}">
                      <a16:colId xmlns:a16="http://schemas.microsoft.com/office/drawing/2014/main" val="2718220922"/>
                    </a:ext>
                  </a:extLst>
                </a:gridCol>
                <a:gridCol w="1179957">
                  <a:extLst>
                    <a:ext uri="{9D8B030D-6E8A-4147-A177-3AD203B41FA5}">
                      <a16:colId xmlns:a16="http://schemas.microsoft.com/office/drawing/2014/main" val="1893652441"/>
                    </a:ext>
                  </a:extLst>
                </a:gridCol>
                <a:gridCol w="2716086">
                  <a:extLst>
                    <a:ext uri="{9D8B030D-6E8A-4147-A177-3AD203B41FA5}">
                      <a16:colId xmlns:a16="http://schemas.microsoft.com/office/drawing/2014/main" val="4056503743"/>
                    </a:ext>
                  </a:extLst>
                </a:gridCol>
                <a:gridCol w="2552764">
                  <a:extLst>
                    <a:ext uri="{9D8B030D-6E8A-4147-A177-3AD203B41FA5}">
                      <a16:colId xmlns:a16="http://schemas.microsoft.com/office/drawing/2014/main" val="1166987542"/>
                    </a:ext>
                  </a:extLst>
                </a:gridCol>
                <a:gridCol w="1625600">
                  <a:extLst>
                    <a:ext uri="{9D8B030D-6E8A-4147-A177-3AD203B41FA5}">
                      <a16:colId xmlns:a16="http://schemas.microsoft.com/office/drawing/2014/main" val="2637961481"/>
                    </a:ext>
                  </a:extLst>
                </a:gridCol>
              </a:tblGrid>
              <a:tr h="370840">
                <a:tc>
                  <a:txBody>
                    <a:bodyPr/>
                    <a:lstStyle/>
                    <a:p>
                      <a:r>
                        <a:rPr lang="en-US" sz="2000" dirty="0"/>
                        <a:t>Sarcoma Type</a:t>
                      </a:r>
                    </a:p>
                  </a:txBody>
                  <a:tcPr/>
                </a:tc>
                <a:tc>
                  <a:txBody>
                    <a:bodyPr/>
                    <a:lstStyle/>
                    <a:p>
                      <a:r>
                        <a:rPr lang="en-US" sz="2000" dirty="0"/>
                        <a:t>T1</a:t>
                      </a:r>
                    </a:p>
                  </a:txBody>
                  <a:tcPr/>
                </a:tc>
                <a:tc>
                  <a:txBody>
                    <a:bodyPr/>
                    <a:lstStyle/>
                    <a:p>
                      <a:r>
                        <a:rPr lang="en-US" sz="2000" dirty="0"/>
                        <a:t>T2</a:t>
                      </a:r>
                    </a:p>
                  </a:txBody>
                  <a:tcPr/>
                </a:tc>
                <a:tc>
                  <a:txBody>
                    <a:bodyPr/>
                    <a:lstStyle/>
                    <a:p>
                      <a:r>
                        <a:rPr lang="en-US" sz="2000" dirty="0"/>
                        <a:t>T3</a:t>
                      </a:r>
                    </a:p>
                  </a:txBody>
                  <a:tcPr/>
                </a:tc>
                <a:tc>
                  <a:txBody>
                    <a:bodyPr/>
                    <a:lstStyle/>
                    <a:p>
                      <a:r>
                        <a:rPr lang="en-US" sz="2000" dirty="0"/>
                        <a:t>T4</a:t>
                      </a:r>
                    </a:p>
                  </a:txBody>
                  <a:tcPr/>
                </a:tc>
                <a:extLst>
                  <a:ext uri="{0D108BD9-81ED-4DB2-BD59-A6C34878D82A}">
                    <a16:rowId xmlns:a16="http://schemas.microsoft.com/office/drawing/2014/main" val="1287920815"/>
                  </a:ext>
                </a:extLst>
              </a:tr>
              <a:tr h="370840">
                <a:tc>
                  <a:txBody>
                    <a:bodyPr/>
                    <a:lstStyle/>
                    <a:p>
                      <a:r>
                        <a:rPr lang="en-US" sz="2000" dirty="0"/>
                        <a:t>Extremity and Retroperitoneum</a:t>
                      </a:r>
                    </a:p>
                  </a:txBody>
                  <a:tcPr/>
                </a:tc>
                <a:tc>
                  <a:txBody>
                    <a:bodyPr/>
                    <a:lstStyle/>
                    <a:p>
                      <a:r>
                        <a:rPr lang="en-US" sz="2000" dirty="0"/>
                        <a:t>&lt;5 cm</a:t>
                      </a:r>
                    </a:p>
                  </a:txBody>
                  <a:tcPr/>
                </a:tc>
                <a:tc>
                  <a:txBody>
                    <a:bodyPr/>
                    <a:lstStyle/>
                    <a:p>
                      <a:r>
                        <a:rPr lang="en-US" sz="2000" dirty="0"/>
                        <a:t>5-10 cm</a:t>
                      </a:r>
                    </a:p>
                  </a:txBody>
                  <a:tcPr/>
                </a:tc>
                <a:tc>
                  <a:txBody>
                    <a:bodyPr/>
                    <a:lstStyle/>
                    <a:p>
                      <a:r>
                        <a:rPr lang="en-US" sz="2000" dirty="0"/>
                        <a:t>10.1-15 cm</a:t>
                      </a:r>
                    </a:p>
                  </a:txBody>
                  <a:tcPr/>
                </a:tc>
                <a:tc>
                  <a:txBody>
                    <a:bodyPr/>
                    <a:lstStyle/>
                    <a:p>
                      <a:r>
                        <a:rPr lang="en-US" sz="2000" dirty="0"/>
                        <a:t>&gt;15 cm</a:t>
                      </a:r>
                    </a:p>
                  </a:txBody>
                  <a:tcPr/>
                </a:tc>
                <a:extLst>
                  <a:ext uri="{0D108BD9-81ED-4DB2-BD59-A6C34878D82A}">
                    <a16:rowId xmlns:a16="http://schemas.microsoft.com/office/drawing/2014/main" val="264344873"/>
                  </a:ext>
                </a:extLst>
              </a:tr>
              <a:tr h="370840">
                <a:tc>
                  <a:txBody>
                    <a:bodyPr/>
                    <a:lstStyle/>
                    <a:p>
                      <a:r>
                        <a:rPr lang="en-US" sz="2000" dirty="0"/>
                        <a:t>Head and Neck</a:t>
                      </a:r>
                    </a:p>
                  </a:txBody>
                  <a:tcPr/>
                </a:tc>
                <a:tc>
                  <a:txBody>
                    <a:bodyPr/>
                    <a:lstStyle/>
                    <a:p>
                      <a:r>
                        <a:rPr lang="en-US" sz="2000" dirty="0"/>
                        <a:t>≤ 2 cm</a:t>
                      </a:r>
                    </a:p>
                  </a:txBody>
                  <a:tcPr/>
                </a:tc>
                <a:tc>
                  <a:txBody>
                    <a:bodyPr/>
                    <a:lstStyle/>
                    <a:p>
                      <a:r>
                        <a:rPr lang="en-US" sz="2000" dirty="0"/>
                        <a:t>&gt;2 cm to ≤ 4 cm</a:t>
                      </a:r>
                    </a:p>
                  </a:txBody>
                  <a:tcPr/>
                </a:tc>
                <a:tc>
                  <a:txBody>
                    <a:bodyPr/>
                    <a:lstStyle/>
                    <a:p>
                      <a:r>
                        <a:rPr lang="en-US" sz="2000" dirty="0"/>
                        <a:t>&gt;4 cm</a:t>
                      </a:r>
                    </a:p>
                  </a:txBody>
                  <a:tcPr/>
                </a:tc>
                <a:tc>
                  <a:txBody>
                    <a:bodyPr/>
                    <a:lstStyle/>
                    <a:p>
                      <a:r>
                        <a:rPr lang="en-US" sz="2000" dirty="0"/>
                        <a:t>Invasion (a versus b)</a:t>
                      </a:r>
                    </a:p>
                  </a:txBody>
                  <a:tcPr/>
                </a:tc>
                <a:extLst>
                  <a:ext uri="{0D108BD9-81ED-4DB2-BD59-A6C34878D82A}">
                    <a16:rowId xmlns:a16="http://schemas.microsoft.com/office/drawing/2014/main" val="225506934"/>
                  </a:ext>
                </a:extLst>
              </a:tr>
              <a:tr h="370840">
                <a:tc>
                  <a:txBody>
                    <a:bodyPr/>
                    <a:lstStyle/>
                    <a:p>
                      <a:r>
                        <a:rPr lang="en-US" sz="2000" dirty="0"/>
                        <a:t>Arising in abdominal organs</a:t>
                      </a:r>
                    </a:p>
                  </a:txBody>
                  <a:tcPr/>
                </a:tc>
                <a:tc>
                  <a:txBody>
                    <a:bodyPr/>
                    <a:lstStyle/>
                    <a:p>
                      <a:r>
                        <a:rPr lang="en-US" sz="2000" dirty="0"/>
                        <a:t>Localized</a:t>
                      </a:r>
                    </a:p>
                  </a:txBody>
                  <a:tcPr/>
                </a:tc>
                <a:tc>
                  <a:txBody>
                    <a:bodyPr/>
                    <a:lstStyle/>
                    <a:p>
                      <a:r>
                        <a:rPr lang="en-US" sz="2000" dirty="0"/>
                        <a:t>Extension beyond organ</a:t>
                      </a:r>
                    </a:p>
                  </a:txBody>
                  <a:tcPr/>
                </a:tc>
                <a:tc>
                  <a:txBody>
                    <a:bodyPr/>
                    <a:lstStyle/>
                    <a:p>
                      <a:r>
                        <a:rPr lang="en-US" sz="2000" dirty="0"/>
                        <a:t>Invades another organ</a:t>
                      </a:r>
                    </a:p>
                  </a:txBody>
                  <a:tcPr/>
                </a:tc>
                <a:tc>
                  <a:txBody>
                    <a:bodyPr/>
                    <a:lstStyle/>
                    <a:p>
                      <a:r>
                        <a:rPr lang="en-US" sz="2000" dirty="0"/>
                        <a:t>Multifocal</a:t>
                      </a:r>
                    </a:p>
                  </a:txBody>
                  <a:tcPr/>
                </a:tc>
                <a:extLst>
                  <a:ext uri="{0D108BD9-81ED-4DB2-BD59-A6C34878D82A}">
                    <a16:rowId xmlns:a16="http://schemas.microsoft.com/office/drawing/2014/main" val="3597874346"/>
                  </a:ext>
                </a:extLst>
              </a:tr>
            </a:tbl>
          </a:graphicData>
        </a:graphic>
      </p:graphicFrame>
      <p:sp>
        <p:nvSpPr>
          <p:cNvPr id="6" name="Rectangle 5">
            <a:extLst>
              <a:ext uri="{FF2B5EF4-FFF2-40B4-BE49-F238E27FC236}">
                <a16:creationId xmlns:a16="http://schemas.microsoft.com/office/drawing/2014/main" id="{B07067C4-770F-5C46-88AC-0108546FCC39}"/>
              </a:ext>
            </a:extLst>
          </p:cNvPr>
          <p:cNvSpPr/>
          <p:nvPr/>
        </p:nvSpPr>
        <p:spPr>
          <a:xfrm>
            <a:off x="297624" y="4176078"/>
            <a:ext cx="4613329" cy="1384995"/>
          </a:xfrm>
          <a:prstGeom prst="rect">
            <a:avLst/>
          </a:prstGeom>
        </p:spPr>
        <p:txBody>
          <a:bodyPr wrap="square">
            <a:spAutoFit/>
          </a:bodyPr>
          <a:lstStyle/>
          <a:p>
            <a:r>
              <a:rPr lang="en-US" sz="2800" b="1" dirty="0">
                <a:solidFill>
                  <a:schemeClr val="bg2">
                    <a:lumMod val="75000"/>
                  </a:schemeClr>
                </a:solidFill>
              </a:rPr>
              <a:t>N-staging | N0 vs N1</a:t>
            </a:r>
          </a:p>
          <a:p>
            <a:r>
              <a:rPr lang="en-US" sz="2800" b="1" dirty="0" err="1">
                <a:solidFill>
                  <a:schemeClr val="bg2">
                    <a:lumMod val="75000"/>
                  </a:schemeClr>
                </a:solidFill>
              </a:rPr>
              <a:t>Mstaging</a:t>
            </a:r>
            <a:r>
              <a:rPr lang="en-US" sz="2800" b="1" dirty="0">
                <a:solidFill>
                  <a:schemeClr val="bg2">
                    <a:lumMod val="75000"/>
                  </a:schemeClr>
                </a:solidFill>
              </a:rPr>
              <a:t> | M0 vs M1</a:t>
            </a:r>
          </a:p>
          <a:p>
            <a:endParaRPr lang="en-US" sz="2800" b="1" dirty="0">
              <a:solidFill>
                <a:schemeClr val="bg2">
                  <a:lumMod val="75000"/>
                </a:schemeClr>
              </a:solidFill>
            </a:endParaRPr>
          </a:p>
        </p:txBody>
      </p:sp>
      <p:sp>
        <p:nvSpPr>
          <p:cNvPr id="7" name="Rectangle 6">
            <a:extLst>
              <a:ext uri="{FF2B5EF4-FFF2-40B4-BE49-F238E27FC236}">
                <a16:creationId xmlns:a16="http://schemas.microsoft.com/office/drawing/2014/main" id="{1379440D-0921-644A-B54D-F1CB9B2F9B9C}"/>
              </a:ext>
            </a:extLst>
          </p:cNvPr>
          <p:cNvSpPr/>
          <p:nvPr/>
        </p:nvSpPr>
        <p:spPr>
          <a:xfrm>
            <a:off x="7395791" y="4222245"/>
            <a:ext cx="4613329" cy="2677656"/>
          </a:xfrm>
          <a:prstGeom prst="rect">
            <a:avLst/>
          </a:prstGeom>
        </p:spPr>
        <p:txBody>
          <a:bodyPr wrap="square">
            <a:spAutoFit/>
          </a:bodyPr>
          <a:lstStyle/>
          <a:p>
            <a:r>
              <a:rPr lang="en-US" sz="2800" b="1" dirty="0"/>
              <a:t>Note: Staging also includes FNCLCC grade (1-3)</a:t>
            </a:r>
          </a:p>
          <a:p>
            <a:pPr marL="914400" lvl="1" indent="-457200">
              <a:buFont typeface="Arial" panose="020B0604020202020204" pitchFamily="34" charset="0"/>
              <a:buChar char="•"/>
            </a:pPr>
            <a:r>
              <a:rPr lang="en-US" sz="2800" dirty="0"/>
              <a:t>Differentiation </a:t>
            </a:r>
          </a:p>
          <a:p>
            <a:pPr marL="914400" lvl="1" indent="-457200">
              <a:buFont typeface="Arial" panose="020B0604020202020204" pitchFamily="34" charset="0"/>
              <a:buChar char="•"/>
            </a:pPr>
            <a:r>
              <a:rPr lang="en-US" sz="2800" dirty="0"/>
              <a:t>Mitotic Count</a:t>
            </a:r>
          </a:p>
          <a:p>
            <a:pPr marL="914400" lvl="1" indent="-457200">
              <a:buFont typeface="Arial" panose="020B0604020202020204" pitchFamily="34" charset="0"/>
              <a:buChar char="•"/>
            </a:pPr>
            <a:r>
              <a:rPr lang="en-US" sz="2800" dirty="0"/>
              <a:t>Necrosis</a:t>
            </a:r>
          </a:p>
          <a:p>
            <a:endParaRPr lang="en-US" sz="2800" b="1" dirty="0">
              <a:solidFill>
                <a:schemeClr val="bg2">
                  <a:lumMod val="75000"/>
                </a:schemeClr>
              </a:solidFill>
            </a:endParaRPr>
          </a:p>
        </p:txBody>
      </p:sp>
    </p:spTree>
    <p:extLst>
      <p:ext uri="{BB962C8B-B14F-4D97-AF65-F5344CB8AC3E}">
        <p14:creationId xmlns:p14="http://schemas.microsoft.com/office/powerpoint/2010/main" val="3866865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id="{AE838B29-722C-814C-9B91-28AE33254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2600"/>
            <a:ext cx="7213600" cy="282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23748CDD-27AA-2B4F-B263-1DAC745F6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310467"/>
            <a:ext cx="6553200" cy="321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a:extLst>
              <a:ext uri="{FF2B5EF4-FFF2-40B4-BE49-F238E27FC236}">
                <a16:creationId xmlns:a16="http://schemas.microsoft.com/office/drawing/2014/main" id="{BFD7B781-6BE3-2848-87E5-A2A24CF2C3C7}"/>
              </a:ext>
            </a:extLst>
          </p:cNvPr>
          <p:cNvSpPr>
            <a:spLocks noChangeArrowheads="1"/>
          </p:cNvSpPr>
          <p:nvPr/>
        </p:nvSpPr>
        <p:spPr bwMode="auto">
          <a:xfrm rot="815449">
            <a:off x="8303684" y="3554584"/>
            <a:ext cx="2717800" cy="1323632"/>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667" b="1" dirty="0">
                <a:solidFill>
                  <a:schemeClr val="accent5">
                    <a:lumMod val="75000"/>
                  </a:schemeClr>
                </a:solidFill>
              </a:rPr>
              <a:t>Need</a:t>
            </a:r>
            <a:r>
              <a:rPr lang="en-US" altLang="en-US" sz="2667" dirty="0"/>
              <a:t> to discuss with a radiation oncologist?</a:t>
            </a:r>
          </a:p>
        </p:txBody>
      </p:sp>
      <p:sp>
        <p:nvSpPr>
          <p:cNvPr id="16388" name="Rectangle 6">
            <a:extLst>
              <a:ext uri="{FF2B5EF4-FFF2-40B4-BE49-F238E27FC236}">
                <a16:creationId xmlns:a16="http://schemas.microsoft.com/office/drawing/2014/main" id="{17AC24C5-0CC2-CC42-B92B-B36C9FDB04DA}"/>
              </a:ext>
            </a:extLst>
          </p:cNvPr>
          <p:cNvSpPr>
            <a:spLocks noChangeArrowheads="1"/>
          </p:cNvSpPr>
          <p:nvPr/>
        </p:nvSpPr>
        <p:spPr bwMode="auto">
          <a:xfrm>
            <a:off x="8089900" y="990601"/>
            <a:ext cx="24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a:t>Not routinely</a:t>
            </a:r>
          </a:p>
        </p:txBody>
      </p:sp>
      <p:sp>
        <p:nvSpPr>
          <p:cNvPr id="16389" name="Rectangle 7">
            <a:extLst>
              <a:ext uri="{FF2B5EF4-FFF2-40B4-BE49-F238E27FC236}">
                <a16:creationId xmlns:a16="http://schemas.microsoft.com/office/drawing/2014/main" id="{ADE233DE-0AD7-A346-8506-7E61AD7BC53A}"/>
              </a:ext>
            </a:extLst>
          </p:cNvPr>
          <p:cNvSpPr>
            <a:spLocks noChangeArrowheads="1"/>
          </p:cNvSpPr>
          <p:nvPr/>
        </p:nvSpPr>
        <p:spPr bwMode="auto">
          <a:xfrm>
            <a:off x="8183033" y="6064251"/>
            <a:ext cx="1484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a:t>Always</a:t>
            </a:r>
          </a:p>
        </p:txBody>
      </p:sp>
      <p:cxnSp>
        <p:nvCxnSpPr>
          <p:cNvPr id="10" name="Straight Arrow Connector 9">
            <a:extLst>
              <a:ext uri="{FF2B5EF4-FFF2-40B4-BE49-F238E27FC236}">
                <a16:creationId xmlns:a16="http://schemas.microsoft.com/office/drawing/2014/main" id="{471964AF-6DA5-8A47-9A5B-4116185AE7F8}"/>
              </a:ext>
            </a:extLst>
          </p:cNvPr>
          <p:cNvCxnSpPr>
            <a:cxnSpLocks/>
          </p:cNvCxnSpPr>
          <p:nvPr/>
        </p:nvCxnSpPr>
        <p:spPr bwMode="auto">
          <a:xfrm>
            <a:off x="7823200" y="1297517"/>
            <a:ext cx="0" cy="937683"/>
          </a:xfrm>
          <a:prstGeom prst="straightConnector1">
            <a:avLst/>
          </a:prstGeom>
          <a:solidFill>
            <a:schemeClr val="accent1"/>
          </a:solidFill>
          <a:ln w="76200" cap="flat" cmpd="sng" algn="ctr">
            <a:solidFill>
              <a:schemeClr val="accent1">
                <a:lumMod val="50000"/>
              </a:schemeClr>
            </a:solidFill>
            <a:prstDash val="solid"/>
            <a:round/>
            <a:headEnd type="none" w="med" len="med"/>
            <a:tailEnd type="triangle"/>
          </a:ln>
          <a:effectLst/>
        </p:spPr>
      </p:cxnSp>
      <p:sp>
        <p:nvSpPr>
          <p:cNvPr id="16391" name="Rectangle 7">
            <a:extLst>
              <a:ext uri="{FF2B5EF4-FFF2-40B4-BE49-F238E27FC236}">
                <a16:creationId xmlns:a16="http://schemas.microsoft.com/office/drawing/2014/main" id="{65924EE4-9F86-A246-BE16-7B7905A14228}"/>
              </a:ext>
            </a:extLst>
          </p:cNvPr>
          <p:cNvSpPr>
            <a:spLocks noChangeArrowheads="1"/>
          </p:cNvSpPr>
          <p:nvPr/>
        </p:nvSpPr>
        <p:spPr bwMode="auto">
          <a:xfrm>
            <a:off x="8089900" y="1767418"/>
            <a:ext cx="26524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dirty="0"/>
              <a:t>Yes, probably</a:t>
            </a:r>
          </a:p>
        </p:txBody>
      </p:sp>
      <p:cxnSp>
        <p:nvCxnSpPr>
          <p:cNvPr id="12" name="Straight Arrow Connector 11">
            <a:extLst>
              <a:ext uri="{FF2B5EF4-FFF2-40B4-BE49-F238E27FC236}">
                <a16:creationId xmlns:a16="http://schemas.microsoft.com/office/drawing/2014/main" id="{4629583B-CECE-3748-87C2-002726DDCF1E}"/>
              </a:ext>
            </a:extLst>
          </p:cNvPr>
          <p:cNvCxnSpPr>
            <a:cxnSpLocks/>
          </p:cNvCxnSpPr>
          <p:nvPr/>
        </p:nvCxnSpPr>
        <p:spPr bwMode="auto">
          <a:xfrm>
            <a:off x="7823201" y="2235200"/>
            <a:ext cx="4233" cy="4445000"/>
          </a:xfrm>
          <a:prstGeom prst="straightConnector1">
            <a:avLst/>
          </a:prstGeom>
          <a:solidFill>
            <a:schemeClr val="accent1"/>
          </a:solidFill>
          <a:ln w="76200" cap="flat" cmpd="sng" algn="ctr">
            <a:solidFill>
              <a:schemeClr val="accent1">
                <a:lumMod val="50000"/>
              </a:schemeClr>
            </a:solidFill>
            <a:prstDash val="solid"/>
            <a:round/>
            <a:headEnd type="none" w="med" len="med"/>
            <a:tailEnd type="triangle"/>
          </a:ln>
          <a:effectLst/>
        </p:spPr>
      </p:cxnSp>
      <p:sp>
        <p:nvSpPr>
          <p:cNvPr id="11" name="Rectangle 10">
            <a:extLst>
              <a:ext uri="{FF2B5EF4-FFF2-40B4-BE49-F238E27FC236}">
                <a16:creationId xmlns:a16="http://schemas.microsoft.com/office/drawing/2014/main" id="{0D187405-1AFD-1B4C-93AD-B007A7E803FE}"/>
              </a:ext>
            </a:extLst>
          </p:cNvPr>
          <p:cNvSpPr/>
          <p:nvPr/>
        </p:nvSpPr>
        <p:spPr>
          <a:xfrm>
            <a:off x="7273871" y="57295"/>
            <a:ext cx="4613329" cy="1292662"/>
          </a:xfrm>
          <a:prstGeom prst="rect">
            <a:avLst/>
          </a:prstGeom>
        </p:spPr>
        <p:txBody>
          <a:bodyPr wrap="square">
            <a:spAutoFit/>
          </a:bodyPr>
          <a:lstStyle/>
          <a:p>
            <a:pPr algn="r"/>
            <a:r>
              <a:rPr lang="en-US" sz="3900" b="1" dirty="0">
                <a:solidFill>
                  <a:schemeClr val="bg2">
                    <a:lumMod val="75000"/>
                  </a:schemeClr>
                </a:solidFill>
              </a:rPr>
              <a:t>Extremity</a:t>
            </a:r>
          </a:p>
          <a:p>
            <a:pPr algn="r"/>
            <a:endParaRPr lang="en-US" sz="3900" b="1" dirty="0">
              <a:solidFill>
                <a:schemeClr val="bg2">
                  <a:lumMod val="75000"/>
                </a:schemeClr>
              </a:solidFill>
            </a:endParaRPr>
          </a:p>
        </p:txBody>
      </p:sp>
    </p:spTree>
    <p:extLst>
      <p:ext uri="{BB962C8B-B14F-4D97-AF65-F5344CB8AC3E}">
        <p14:creationId xmlns:p14="http://schemas.microsoft.com/office/powerpoint/2010/main" val="4091222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r>
              <a:rPr lang="en-US" b="1" dirty="0">
                <a:solidFill>
                  <a:schemeClr val="tx2">
                    <a:lumMod val="50000"/>
                  </a:schemeClr>
                </a:solidFill>
                <a:ea typeface="Verdana" pitchFamily="34" charset="0"/>
                <a:cs typeface="Verdana" pitchFamily="34" charset="0"/>
              </a:rPr>
              <a:t>Extremity and Superficial Trunk Sarcomas</a:t>
            </a:r>
          </a:p>
        </p:txBody>
      </p:sp>
      <p:sp>
        <p:nvSpPr>
          <p:cNvPr id="5" name="Content Placeholder 2"/>
          <p:cNvSpPr>
            <a:spLocks noGrp="1"/>
          </p:cNvSpPr>
          <p:nvPr>
            <p:ph idx="1"/>
          </p:nvPr>
        </p:nvSpPr>
        <p:spPr>
          <a:xfrm>
            <a:off x="863599" y="1302026"/>
            <a:ext cx="10740571" cy="5135563"/>
          </a:xfrm>
        </p:spPr>
        <p:txBody>
          <a:bodyPr>
            <a:normAutofit/>
          </a:bodyPr>
          <a:lstStyle/>
          <a:p>
            <a:r>
              <a:rPr lang="en-US" b="1" i="0" u="none" dirty="0">
                <a:effectLst/>
                <a:latin typeface="+mj-lt"/>
                <a:ea typeface="Verdana" pitchFamily="34" charset="0"/>
                <a:cs typeface="Verdana" pitchFamily="34" charset="0"/>
              </a:rPr>
              <a:t>Why are extremity and superficial trunk or “chest wall” grouped?</a:t>
            </a:r>
          </a:p>
          <a:p>
            <a:pPr lvl="1"/>
            <a:r>
              <a:rPr lang="en-US" i="0" u="none" dirty="0">
                <a:effectLst/>
                <a:latin typeface="+mj-lt"/>
                <a:ea typeface="Verdana" pitchFamily="34" charset="0"/>
                <a:cs typeface="Verdana" pitchFamily="34" charset="0"/>
              </a:rPr>
              <a:t>Similar prognostic factors and outcomes in numerous case series</a:t>
            </a:r>
          </a:p>
          <a:p>
            <a:pPr lvl="1"/>
            <a:r>
              <a:rPr lang="en-US" dirty="0">
                <a:latin typeface="+mj-lt"/>
                <a:ea typeface="Verdana" pitchFamily="34" charset="0"/>
                <a:cs typeface="Verdana" pitchFamily="34" charset="0"/>
              </a:rPr>
              <a:t>Grouped by AJCC and NCCN</a:t>
            </a:r>
          </a:p>
          <a:p>
            <a:pPr marL="457200" lvl="1" indent="0">
              <a:buNone/>
            </a:pPr>
            <a:endParaRPr lang="en-US" i="0" u="none" dirty="0">
              <a:effectLst/>
              <a:latin typeface="+mj-lt"/>
              <a:ea typeface="Verdana" pitchFamily="34" charset="0"/>
              <a:cs typeface="Verdana" pitchFamily="34" charset="0"/>
            </a:endParaRPr>
          </a:p>
          <a:p>
            <a:r>
              <a:rPr lang="en-US" b="1" i="0" u="none" dirty="0">
                <a:effectLst/>
                <a:latin typeface="+mj-lt"/>
                <a:ea typeface="Verdana" pitchFamily="34" charset="0"/>
                <a:cs typeface="Verdana" pitchFamily="34" charset="0"/>
              </a:rPr>
              <a:t>Extremity/Chest Wall Treatment Pathways</a:t>
            </a:r>
          </a:p>
          <a:p>
            <a:pPr lvl="1"/>
            <a:r>
              <a:rPr lang="en-US" b="0" i="0" u="none" dirty="0">
                <a:effectLst/>
                <a:latin typeface="+mj-lt"/>
                <a:ea typeface="Verdana" pitchFamily="34" charset="0"/>
                <a:cs typeface="Verdana" pitchFamily="34" charset="0"/>
              </a:rPr>
              <a:t>Low-grade – managed with surgery alone in most cases (not further discussed)</a:t>
            </a:r>
          </a:p>
          <a:p>
            <a:pPr lvl="1"/>
            <a:r>
              <a:rPr lang="en-US" dirty="0">
                <a:latin typeface="+mj-lt"/>
                <a:ea typeface="Verdana" pitchFamily="34" charset="0"/>
                <a:cs typeface="Verdana" pitchFamily="34" charset="0"/>
              </a:rPr>
              <a:t>Small (&lt;5 cm), high-grade</a:t>
            </a:r>
          </a:p>
          <a:p>
            <a:pPr lvl="1"/>
            <a:r>
              <a:rPr lang="en-US" dirty="0">
                <a:latin typeface="+mj-lt"/>
                <a:ea typeface="Verdana" pitchFamily="34" charset="0"/>
                <a:cs typeface="Verdana" pitchFamily="34" charset="0"/>
              </a:rPr>
              <a:t>Large, high-grade (high-risk)</a:t>
            </a:r>
          </a:p>
          <a:p>
            <a:pPr lvl="1"/>
            <a:r>
              <a:rPr lang="en-US" dirty="0">
                <a:latin typeface="+mj-lt"/>
                <a:ea typeface="Verdana" pitchFamily="34" charset="0"/>
                <a:cs typeface="Verdana" pitchFamily="34" charset="0"/>
              </a:rPr>
              <a:t>Unresectable</a:t>
            </a:r>
          </a:p>
        </p:txBody>
      </p:sp>
    </p:spTree>
    <p:extLst>
      <p:ext uri="{BB962C8B-B14F-4D97-AF65-F5344CB8AC3E}">
        <p14:creationId xmlns:p14="http://schemas.microsoft.com/office/powerpoint/2010/main" val="315503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4330-5C84-DC4F-A4C2-3B4B4BC2B1C6}"/>
              </a:ext>
            </a:extLst>
          </p:cNvPr>
          <p:cNvSpPr>
            <a:spLocks noGrp="1"/>
          </p:cNvSpPr>
          <p:nvPr>
            <p:ph type="title"/>
          </p:nvPr>
        </p:nvSpPr>
        <p:spPr/>
        <p:txBody>
          <a:bodyPr/>
          <a:lstStyle/>
          <a:p>
            <a:r>
              <a:rPr lang="en-US" dirty="0"/>
              <a:t>Evolution of Radiotherapy Use in STS</a:t>
            </a:r>
          </a:p>
        </p:txBody>
      </p:sp>
      <p:sp>
        <p:nvSpPr>
          <p:cNvPr id="3" name="Content Placeholder 2">
            <a:extLst>
              <a:ext uri="{FF2B5EF4-FFF2-40B4-BE49-F238E27FC236}">
                <a16:creationId xmlns:a16="http://schemas.microsoft.com/office/drawing/2014/main" id="{325FBECD-68A1-8F41-9449-75BB83C3DF23}"/>
              </a:ext>
            </a:extLst>
          </p:cNvPr>
          <p:cNvSpPr>
            <a:spLocks noGrp="1"/>
          </p:cNvSpPr>
          <p:nvPr>
            <p:ph idx="1"/>
          </p:nvPr>
        </p:nvSpPr>
        <p:spPr/>
        <p:txBody>
          <a:bodyPr/>
          <a:lstStyle/>
          <a:p>
            <a:r>
              <a:rPr lang="en-US" dirty="0"/>
              <a:t>Limb-sparing surgery + Radiation </a:t>
            </a:r>
            <a:r>
              <a:rPr lang="en-US" b="1" u="sng" dirty="0"/>
              <a:t>offers similar outcomes</a:t>
            </a:r>
            <a:r>
              <a:rPr lang="en-US" dirty="0"/>
              <a:t> to amputation</a:t>
            </a:r>
          </a:p>
          <a:p>
            <a:endParaRPr lang="en-US" dirty="0"/>
          </a:p>
        </p:txBody>
      </p:sp>
    </p:spTree>
    <p:extLst>
      <p:ext uri="{BB962C8B-B14F-4D97-AF65-F5344CB8AC3E}">
        <p14:creationId xmlns:p14="http://schemas.microsoft.com/office/powerpoint/2010/main" val="87532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B6A7339E-FA11-5B4F-9E1A-26F567BED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922" y="985308"/>
            <a:ext cx="4929717" cy="488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4">
            <a:extLst>
              <a:ext uri="{FF2B5EF4-FFF2-40B4-BE49-F238E27FC236}">
                <a16:creationId xmlns:a16="http://schemas.microsoft.com/office/drawing/2014/main" id="{329AB9DB-9DFC-8442-83E8-9DEFB1AA66B3}"/>
              </a:ext>
            </a:extLst>
          </p:cNvPr>
          <p:cNvSpPr txBox="1">
            <a:spLocks noChangeArrowheads="1"/>
          </p:cNvSpPr>
          <p:nvPr/>
        </p:nvSpPr>
        <p:spPr bwMode="auto">
          <a:xfrm>
            <a:off x="116416" y="2762618"/>
            <a:ext cx="6629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N=43; median follow up 4 years, 8 </a:t>
            </a:r>
            <a:r>
              <a:rPr lang="en-US" altLang="en-US" dirty="0" err="1">
                <a:latin typeface="Calibri" panose="020F0502020204030204" pitchFamily="34" charset="0"/>
                <a:cs typeface="Calibri" panose="020F0502020204030204" pitchFamily="34" charset="0"/>
              </a:rPr>
              <a:t>mos</a:t>
            </a:r>
            <a:endParaRPr lang="en-US" altLang="en-US"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altLang="en-US"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altLang="en-US" u="sng" dirty="0">
                <a:latin typeface="Calibri" panose="020F0502020204030204" pitchFamily="34" charset="0"/>
                <a:cs typeface="Calibri" panose="020F0502020204030204" pitchFamily="34" charset="0"/>
              </a:rPr>
              <a:t>No difference in </a:t>
            </a:r>
            <a:r>
              <a:rPr lang="en-US" altLang="en-US" u="sng" dirty="0" err="1">
                <a:latin typeface="Calibri" panose="020F0502020204030204" pitchFamily="34" charset="0"/>
                <a:cs typeface="Calibri" panose="020F0502020204030204" pitchFamily="34" charset="0"/>
              </a:rPr>
              <a:t>QoL</a:t>
            </a:r>
            <a:endParaRPr lang="en-US" altLang="en-US" u="sng"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altLang="en-US" u="sng"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5 year DFS: 78% (amp) vs 71% (</a:t>
            </a:r>
            <a:r>
              <a:rPr lang="en-US" altLang="en-US" dirty="0" err="1">
                <a:latin typeface="Calibri" panose="020F0502020204030204" pitchFamily="34" charset="0"/>
                <a:cs typeface="Calibri" panose="020F0502020204030204" pitchFamily="34" charset="0"/>
              </a:rPr>
              <a:t>sx</a:t>
            </a:r>
            <a:r>
              <a:rPr lang="en-US" altLang="en-US" dirty="0">
                <a:latin typeface="Calibri" panose="020F0502020204030204" pitchFamily="34" charset="0"/>
                <a:cs typeface="Calibri" panose="020F0502020204030204" pitchFamily="34" charset="0"/>
              </a:rPr>
              <a:t>-rt), p=0.75</a:t>
            </a: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5 year OS: 88% (amp) vs 83% (</a:t>
            </a:r>
            <a:r>
              <a:rPr lang="en-US" altLang="en-US" dirty="0" err="1">
                <a:latin typeface="Calibri" panose="020F0502020204030204" pitchFamily="34" charset="0"/>
                <a:cs typeface="Calibri" panose="020F0502020204030204" pitchFamily="34" charset="0"/>
              </a:rPr>
              <a:t>sx-rt</a:t>
            </a:r>
            <a:r>
              <a:rPr lang="en-US" altLang="en-US" dirty="0">
                <a:latin typeface="Calibri" panose="020F0502020204030204" pitchFamily="34" charset="0"/>
                <a:cs typeface="Calibri" panose="020F0502020204030204" pitchFamily="34" charset="0"/>
              </a:rPr>
              <a:t>), p=0.99</a:t>
            </a:r>
          </a:p>
          <a:p>
            <a:pPr>
              <a:buFont typeface="Arial" panose="020B0604020202020204" pitchFamily="34" charset="0"/>
              <a:buChar char="•"/>
            </a:pPr>
            <a:endParaRPr lang="en-US" altLang="en-US"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Trend toward worse LR: 0 (amp) vs 3 (</a:t>
            </a:r>
            <a:r>
              <a:rPr lang="en-US" altLang="en-US" dirty="0" err="1">
                <a:latin typeface="Calibri" panose="020F0502020204030204" pitchFamily="34" charset="0"/>
                <a:cs typeface="Calibri" panose="020F0502020204030204" pitchFamily="34" charset="0"/>
              </a:rPr>
              <a:t>sx</a:t>
            </a:r>
            <a:r>
              <a:rPr lang="en-US" altLang="en-US" dirty="0">
                <a:latin typeface="Calibri" panose="020F0502020204030204" pitchFamily="34" charset="0"/>
                <a:cs typeface="Calibri" panose="020F0502020204030204" pitchFamily="34" charset="0"/>
              </a:rPr>
              <a:t>-rt), p=0.06	</a:t>
            </a:r>
          </a:p>
          <a:p>
            <a:pPr marL="800100" lvl="1" indent="-342900">
              <a:buFont typeface="Wingdings" charset="2"/>
              <a:buChar char="§"/>
            </a:pPr>
            <a:r>
              <a:rPr lang="en-US" altLang="en-US" dirty="0">
                <a:latin typeface="Calibri" panose="020F0502020204030204" pitchFamily="34" charset="0"/>
                <a:cs typeface="Calibri" panose="020F0502020204030204" pitchFamily="34" charset="0"/>
              </a:rPr>
              <a:t>2/3 LR recurrences also had DM</a:t>
            </a:r>
          </a:p>
          <a:p>
            <a:pPr>
              <a:buFont typeface="Arial" panose="020B0604020202020204" pitchFamily="34" charset="0"/>
              <a:buChar char="•"/>
            </a:pPr>
            <a:endParaRPr lang="en-US" altLang="en-US" sz="3000" dirty="0">
              <a:latin typeface="Calibri" panose="020F0502020204030204" pitchFamily="34" charset="0"/>
              <a:cs typeface="Calibri" panose="020F0502020204030204" pitchFamily="34" charset="0"/>
            </a:endParaRPr>
          </a:p>
        </p:txBody>
      </p:sp>
      <p:pic>
        <p:nvPicPr>
          <p:cNvPr id="36867" name="Picture 5">
            <a:extLst>
              <a:ext uri="{FF2B5EF4-FFF2-40B4-BE49-F238E27FC236}">
                <a16:creationId xmlns:a16="http://schemas.microsoft.com/office/drawing/2014/main" id="{1BC16D5D-DBCB-234A-A168-08B83AC43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45816" cy="23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6">
            <a:extLst>
              <a:ext uri="{FF2B5EF4-FFF2-40B4-BE49-F238E27FC236}">
                <a16:creationId xmlns:a16="http://schemas.microsoft.com/office/drawing/2014/main" id="{EBD34485-58CF-2443-A8F6-A84E16D643FF}"/>
              </a:ext>
            </a:extLst>
          </p:cNvPr>
          <p:cNvSpPr>
            <a:spLocks noChangeArrowheads="1"/>
          </p:cNvSpPr>
          <p:nvPr/>
        </p:nvSpPr>
        <p:spPr bwMode="auto">
          <a:xfrm>
            <a:off x="7924418" y="4050097"/>
            <a:ext cx="97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200" dirty="0">
                <a:latin typeface="Calibri" panose="020F0502020204030204" pitchFamily="34" charset="0"/>
                <a:cs typeface="Calibri" panose="020F0502020204030204" pitchFamily="34" charset="0"/>
              </a:rPr>
              <a:t>P=0.75</a:t>
            </a:r>
          </a:p>
        </p:txBody>
      </p:sp>
      <p:sp>
        <p:nvSpPr>
          <p:cNvPr id="6" name="Rectangle 5">
            <a:extLst>
              <a:ext uri="{FF2B5EF4-FFF2-40B4-BE49-F238E27FC236}">
                <a16:creationId xmlns:a16="http://schemas.microsoft.com/office/drawing/2014/main" id="{31BE8D6C-28EA-284D-A9A6-E3C8E718BC07}"/>
              </a:ext>
            </a:extLst>
          </p:cNvPr>
          <p:cNvSpPr/>
          <p:nvPr/>
        </p:nvSpPr>
        <p:spPr>
          <a:xfrm>
            <a:off x="5917639" y="6414656"/>
            <a:ext cx="6096000" cy="307777"/>
          </a:xfrm>
          <a:prstGeom prst="rect">
            <a:avLst/>
          </a:prstGeom>
        </p:spPr>
        <p:txBody>
          <a:bodyPr>
            <a:spAutoFit/>
          </a:bodyPr>
          <a:lstStyle/>
          <a:p>
            <a:pPr algn="r"/>
            <a:r>
              <a:rPr lang="en-US" sz="1400" dirty="0">
                <a:latin typeface="Helvetica" pitchFamily="2" charset="0"/>
              </a:rPr>
              <a:t>Rosenberg et al., </a:t>
            </a:r>
            <a:r>
              <a:rPr lang="en-US" sz="1400" i="1" dirty="0">
                <a:latin typeface="Helvetica" pitchFamily="2" charset="0"/>
              </a:rPr>
              <a:t>Ann Surg</a:t>
            </a:r>
            <a:r>
              <a:rPr lang="en-US" sz="1400" dirty="0">
                <a:latin typeface="Helvetica" pitchFamily="2" charset="0"/>
              </a:rPr>
              <a:t>, 1982</a:t>
            </a:r>
            <a:endParaRPr lang="en-US" sz="1400" dirty="0">
              <a:effectLst/>
              <a:latin typeface="Helvetica" pitchFamily="2" charset="0"/>
            </a:endParaRPr>
          </a:p>
        </p:txBody>
      </p:sp>
    </p:spTree>
    <p:extLst>
      <p:ext uri="{BB962C8B-B14F-4D97-AF65-F5344CB8AC3E}">
        <p14:creationId xmlns:p14="http://schemas.microsoft.com/office/powerpoint/2010/main" val="290294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4330-5C84-DC4F-A4C2-3B4B4BC2B1C6}"/>
              </a:ext>
            </a:extLst>
          </p:cNvPr>
          <p:cNvSpPr>
            <a:spLocks noGrp="1"/>
          </p:cNvSpPr>
          <p:nvPr>
            <p:ph type="title"/>
          </p:nvPr>
        </p:nvSpPr>
        <p:spPr/>
        <p:txBody>
          <a:bodyPr/>
          <a:lstStyle/>
          <a:p>
            <a:r>
              <a:rPr lang="en-US" dirty="0"/>
              <a:t>Evolution of Radiotherapy Use in STS</a:t>
            </a:r>
          </a:p>
        </p:txBody>
      </p:sp>
      <p:sp>
        <p:nvSpPr>
          <p:cNvPr id="3" name="Content Placeholder 2">
            <a:extLst>
              <a:ext uri="{FF2B5EF4-FFF2-40B4-BE49-F238E27FC236}">
                <a16:creationId xmlns:a16="http://schemas.microsoft.com/office/drawing/2014/main" id="{325FBECD-68A1-8F41-9449-75BB83C3DF23}"/>
              </a:ext>
            </a:extLst>
          </p:cNvPr>
          <p:cNvSpPr>
            <a:spLocks noGrp="1"/>
          </p:cNvSpPr>
          <p:nvPr>
            <p:ph idx="1"/>
          </p:nvPr>
        </p:nvSpPr>
        <p:spPr/>
        <p:txBody>
          <a:bodyPr/>
          <a:lstStyle/>
          <a:p>
            <a:r>
              <a:rPr lang="en-US" dirty="0"/>
              <a:t>Limb-sparing surgery + Radiation </a:t>
            </a:r>
            <a:r>
              <a:rPr lang="en-US" b="1" u="sng" dirty="0"/>
              <a:t>offers similar outcomes</a:t>
            </a:r>
            <a:r>
              <a:rPr lang="en-US" dirty="0"/>
              <a:t> to amputation</a:t>
            </a:r>
          </a:p>
          <a:p>
            <a:endParaRPr lang="en-US" dirty="0"/>
          </a:p>
          <a:p>
            <a:pPr marL="0" indent="0">
              <a:buNone/>
            </a:pPr>
            <a:endParaRPr lang="en-US" dirty="0"/>
          </a:p>
          <a:p>
            <a:endParaRPr lang="en-US" dirty="0"/>
          </a:p>
          <a:p>
            <a:r>
              <a:rPr lang="en-US" dirty="0"/>
              <a:t>Limb-sparing surgery + Radiation </a:t>
            </a:r>
            <a:r>
              <a:rPr lang="en-US" b="1" u="sng" dirty="0"/>
              <a:t>offers better outcomes </a:t>
            </a:r>
            <a:r>
              <a:rPr lang="en-US" dirty="0"/>
              <a:t>than limb-sparing surgery alone</a:t>
            </a:r>
          </a:p>
        </p:txBody>
      </p:sp>
      <p:sp>
        <p:nvSpPr>
          <p:cNvPr id="4" name="TextBox 3">
            <a:extLst>
              <a:ext uri="{FF2B5EF4-FFF2-40B4-BE49-F238E27FC236}">
                <a16:creationId xmlns:a16="http://schemas.microsoft.com/office/drawing/2014/main" id="{B93A6FAD-4474-EC42-85E1-83D1815E8725}"/>
              </a:ext>
            </a:extLst>
          </p:cNvPr>
          <p:cNvSpPr txBox="1"/>
          <p:nvPr/>
        </p:nvSpPr>
        <p:spPr>
          <a:xfrm>
            <a:off x="1694623" y="2626841"/>
            <a:ext cx="9214382" cy="461665"/>
          </a:xfrm>
          <a:prstGeom prst="rect">
            <a:avLst/>
          </a:prstGeom>
          <a:noFill/>
        </p:spPr>
        <p:txBody>
          <a:bodyPr wrap="none" rtlCol="0">
            <a:spAutoFit/>
          </a:bodyPr>
          <a:lstStyle/>
          <a:p>
            <a:r>
              <a:rPr lang="en-US" sz="2400" dirty="0">
                <a:solidFill>
                  <a:schemeClr val="accent4">
                    <a:lumMod val="75000"/>
                  </a:schemeClr>
                </a:solidFill>
              </a:rPr>
              <a:t>Rosenberg et al., </a:t>
            </a:r>
            <a:r>
              <a:rPr lang="en-US" sz="2400" i="1" dirty="0">
                <a:solidFill>
                  <a:schemeClr val="accent4">
                    <a:lumMod val="75000"/>
                  </a:schemeClr>
                </a:solidFill>
              </a:rPr>
              <a:t>Ann Surg.</a:t>
            </a:r>
            <a:r>
              <a:rPr lang="en-US" sz="2400" dirty="0">
                <a:solidFill>
                  <a:schemeClr val="accent4">
                    <a:lumMod val="75000"/>
                  </a:schemeClr>
                </a:solidFill>
              </a:rPr>
              <a:t>, 1992 | 5 </a:t>
            </a:r>
            <a:r>
              <a:rPr lang="en-US" sz="2400" dirty="0" err="1">
                <a:solidFill>
                  <a:schemeClr val="accent4">
                    <a:lumMod val="75000"/>
                  </a:schemeClr>
                </a:solidFill>
              </a:rPr>
              <a:t>yr</a:t>
            </a:r>
            <a:r>
              <a:rPr lang="en-US" sz="2400" dirty="0">
                <a:solidFill>
                  <a:schemeClr val="accent4">
                    <a:lumMod val="75000"/>
                  </a:schemeClr>
                </a:solidFill>
              </a:rPr>
              <a:t> local control: 71% vs 78%</a:t>
            </a:r>
          </a:p>
        </p:txBody>
      </p:sp>
      <p:sp>
        <p:nvSpPr>
          <p:cNvPr id="5" name="TextBox 4">
            <a:extLst>
              <a:ext uri="{FF2B5EF4-FFF2-40B4-BE49-F238E27FC236}">
                <a16:creationId xmlns:a16="http://schemas.microsoft.com/office/drawing/2014/main" id="{B30E1907-AF4F-8942-9086-D33FA50DD730}"/>
              </a:ext>
            </a:extLst>
          </p:cNvPr>
          <p:cNvSpPr txBox="1"/>
          <p:nvPr/>
        </p:nvSpPr>
        <p:spPr>
          <a:xfrm>
            <a:off x="1694623" y="5026966"/>
            <a:ext cx="7992509" cy="461665"/>
          </a:xfrm>
          <a:prstGeom prst="rect">
            <a:avLst/>
          </a:prstGeom>
          <a:noFill/>
        </p:spPr>
        <p:txBody>
          <a:bodyPr wrap="none" rtlCol="0">
            <a:spAutoFit/>
          </a:bodyPr>
          <a:lstStyle/>
          <a:p>
            <a:r>
              <a:rPr lang="en-US" sz="2400" dirty="0">
                <a:solidFill>
                  <a:schemeClr val="accent4">
                    <a:lumMod val="75000"/>
                  </a:schemeClr>
                </a:solidFill>
              </a:rPr>
              <a:t>Yang et al., </a:t>
            </a:r>
            <a:r>
              <a:rPr lang="en-US" sz="2400" i="1" dirty="0">
                <a:solidFill>
                  <a:schemeClr val="accent4">
                    <a:lumMod val="75000"/>
                  </a:schemeClr>
                </a:solidFill>
              </a:rPr>
              <a:t>JCO</a:t>
            </a:r>
            <a:r>
              <a:rPr lang="en-US" sz="2400" dirty="0">
                <a:solidFill>
                  <a:schemeClr val="accent4">
                    <a:lumMod val="75000"/>
                  </a:schemeClr>
                </a:solidFill>
              </a:rPr>
              <a:t>, 1998 | 10 </a:t>
            </a:r>
            <a:r>
              <a:rPr lang="en-US" sz="2400" dirty="0" err="1">
                <a:solidFill>
                  <a:schemeClr val="accent4">
                    <a:lumMod val="75000"/>
                  </a:schemeClr>
                </a:solidFill>
              </a:rPr>
              <a:t>yr</a:t>
            </a:r>
            <a:r>
              <a:rPr lang="en-US" sz="2400" dirty="0">
                <a:solidFill>
                  <a:schemeClr val="accent4">
                    <a:lumMod val="75000"/>
                  </a:schemeClr>
                </a:solidFill>
              </a:rPr>
              <a:t> local control: 100% vs 81%</a:t>
            </a:r>
          </a:p>
        </p:txBody>
      </p:sp>
    </p:spTree>
    <p:extLst>
      <p:ext uri="{BB962C8B-B14F-4D97-AF65-F5344CB8AC3E}">
        <p14:creationId xmlns:p14="http://schemas.microsoft.com/office/powerpoint/2010/main" val="3861405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52F9C-1ADF-4941-9C2D-47B8259CF797}"/>
              </a:ext>
            </a:extLst>
          </p:cNvPr>
          <p:cNvSpPr/>
          <p:nvPr/>
        </p:nvSpPr>
        <p:spPr>
          <a:xfrm>
            <a:off x="2833141" y="5812496"/>
            <a:ext cx="9358859" cy="830997"/>
          </a:xfrm>
          <a:prstGeom prst="rect">
            <a:avLst/>
          </a:prstGeom>
        </p:spPr>
        <p:txBody>
          <a:bodyPr wrap="square">
            <a:spAutoFit/>
          </a:bodyPr>
          <a:lstStyle/>
          <a:p>
            <a:pPr>
              <a:defRPr/>
            </a:pPr>
            <a:r>
              <a:rPr lang="en-US" sz="2400" b="1" i="1" dirty="0">
                <a:solidFill>
                  <a:schemeClr val="accent3">
                    <a:lumMod val="75000"/>
                  </a:schemeClr>
                </a:solidFill>
                <a:latin typeface="Calibri" panose="020F0502020204030204" pitchFamily="34" charset="0"/>
                <a:cs typeface="Calibri" panose="020F0502020204030204" pitchFamily="34" charset="0"/>
              </a:rPr>
              <a:t>”…although post-op RT is highly effective at preventing LRs, selected patients with extremity STS may not require adjuvant XRT after LSS”</a:t>
            </a:r>
          </a:p>
        </p:txBody>
      </p:sp>
      <p:sp>
        <p:nvSpPr>
          <p:cNvPr id="4" name="Content Placeholder 3">
            <a:extLst>
              <a:ext uri="{FF2B5EF4-FFF2-40B4-BE49-F238E27FC236}">
                <a16:creationId xmlns:a16="http://schemas.microsoft.com/office/drawing/2014/main" id="{744065D5-AE1F-D140-96E5-9553EDA1C4F6}"/>
              </a:ext>
            </a:extLst>
          </p:cNvPr>
          <p:cNvSpPr>
            <a:spLocks noGrp="1"/>
          </p:cNvSpPr>
          <p:nvPr>
            <p:ph idx="1"/>
          </p:nvPr>
        </p:nvSpPr>
        <p:spPr>
          <a:xfrm>
            <a:off x="0" y="2175670"/>
            <a:ext cx="10515600" cy="4351338"/>
          </a:xfrm>
        </p:spPr>
        <p:txBody>
          <a:bodyPr/>
          <a:lstStyle/>
          <a:p>
            <a:pPr marL="457189" indent="-457189">
              <a:buFont typeface="Arial" panose="020B0604020202020204" pitchFamily="34" charset="0"/>
              <a:buChar char="•"/>
              <a:defRPr/>
            </a:pPr>
            <a:r>
              <a:rPr lang="en-US" sz="2400" dirty="0">
                <a:latin typeface="Helvetica" pitchFamily="2" charset="0"/>
              </a:rPr>
              <a:t>Randomized study of limb-sparing surgery with or without radiation</a:t>
            </a:r>
          </a:p>
          <a:p>
            <a:pPr marL="1066773" lvl="1" indent="-457189">
              <a:buFont typeface="Arial" panose="020B0604020202020204" pitchFamily="34" charset="0"/>
              <a:buChar char="•"/>
              <a:defRPr/>
            </a:pPr>
            <a:r>
              <a:rPr lang="en-US" dirty="0">
                <a:latin typeface="Helvetica" pitchFamily="2" charset="0"/>
              </a:rPr>
              <a:t>High-grade sarcomas (N=91) | RT + Chemo versus Chemo alone</a:t>
            </a:r>
          </a:p>
          <a:p>
            <a:pPr marL="1066773" lvl="1" indent="-457189">
              <a:buFont typeface="Arial" panose="020B0604020202020204" pitchFamily="34" charset="0"/>
              <a:buChar char="•"/>
              <a:defRPr/>
            </a:pPr>
            <a:r>
              <a:rPr lang="en-US" dirty="0">
                <a:latin typeface="Helvetica" pitchFamily="2" charset="0"/>
              </a:rPr>
              <a:t>Low-grade sarcomas (N=50) | RT versus observation</a:t>
            </a:r>
          </a:p>
          <a:p>
            <a:pPr marL="609573" indent="-457189">
              <a:defRPr/>
            </a:pPr>
            <a:endParaRPr lang="en-US" dirty="0">
              <a:latin typeface="Helvetica" pitchFamily="2" charset="0"/>
            </a:endParaRPr>
          </a:p>
          <a:p>
            <a:pPr marL="609573" indent="-457189">
              <a:defRPr/>
            </a:pPr>
            <a:r>
              <a:rPr lang="en-US" dirty="0">
                <a:latin typeface="Helvetica" pitchFamily="2" charset="0"/>
              </a:rPr>
              <a:t>Median follow up of 9.6 years</a:t>
            </a:r>
          </a:p>
          <a:p>
            <a:pPr marL="1066773" lvl="1" indent="-457189">
              <a:defRPr/>
            </a:pPr>
            <a:r>
              <a:rPr lang="en-US" b="1" u="sng" dirty="0">
                <a:latin typeface="Helvetica" pitchFamily="2" charset="0"/>
              </a:rPr>
              <a:t>Improved local control with RT versus no RT</a:t>
            </a:r>
            <a:r>
              <a:rPr lang="en-US" b="1" dirty="0">
                <a:latin typeface="Helvetica" pitchFamily="2" charset="0"/>
              </a:rPr>
              <a:t> </a:t>
            </a:r>
            <a:r>
              <a:rPr lang="en-US" dirty="0">
                <a:latin typeface="Helvetica" pitchFamily="2" charset="0"/>
              </a:rPr>
              <a:t>(both p&lt;0.05)</a:t>
            </a:r>
          </a:p>
          <a:p>
            <a:pPr marL="1066773" lvl="1" indent="-457189">
              <a:defRPr/>
            </a:pPr>
            <a:r>
              <a:rPr lang="en-US" dirty="0">
                <a:latin typeface="Helvetica" pitchFamily="2" charset="0"/>
              </a:rPr>
              <a:t>No difference in distant metastasis or overall survival (75%)</a:t>
            </a:r>
          </a:p>
          <a:p>
            <a:pPr marL="1066773" lvl="1" indent="-457189">
              <a:defRPr/>
            </a:pPr>
            <a:r>
              <a:rPr lang="en-US" b="1" u="sng" dirty="0">
                <a:latin typeface="Helvetica" pitchFamily="2" charset="0"/>
              </a:rPr>
              <a:t>Worse QoL noted with RT</a:t>
            </a:r>
            <a:r>
              <a:rPr lang="en-US" dirty="0">
                <a:latin typeface="Helvetica" pitchFamily="2" charset="0"/>
              </a:rPr>
              <a:t> (ROM, stiffness, edema)</a:t>
            </a:r>
          </a:p>
        </p:txBody>
      </p:sp>
      <p:pic>
        <p:nvPicPr>
          <p:cNvPr id="7" name="Picture 1">
            <a:extLst>
              <a:ext uri="{FF2B5EF4-FFF2-40B4-BE49-F238E27FC236}">
                <a16:creationId xmlns:a16="http://schemas.microsoft.com/office/drawing/2014/main" id="{A8B12413-B563-2244-B3A2-D91D04507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863" y="0"/>
            <a:ext cx="8974925" cy="201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0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7C600A6-E89F-3549-9603-1A2E8F7DB51C}"/>
              </a:ext>
            </a:extLst>
          </p:cNvPr>
          <p:cNvSpPr/>
          <p:nvPr/>
        </p:nvSpPr>
        <p:spPr>
          <a:xfrm rot="2746346">
            <a:off x="7217848" y="4279719"/>
            <a:ext cx="86401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016C08E-C3F2-A142-8D11-6852FA8BEF2B}"/>
              </a:ext>
            </a:extLst>
          </p:cNvPr>
          <p:cNvSpPr/>
          <p:nvPr/>
        </p:nvSpPr>
        <p:spPr>
          <a:xfrm rot="2746346">
            <a:off x="3934730" y="3813768"/>
            <a:ext cx="1023562"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one">
            <a:extLst>
              <a:ext uri="{FF2B5EF4-FFF2-40B4-BE49-F238E27FC236}">
                <a16:creationId xmlns:a16="http://schemas.microsoft.com/office/drawing/2014/main" id="{63685EA6-9AD3-F443-8229-F1F5B5157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0578" y="3351498"/>
            <a:ext cx="3345549" cy="3345549"/>
          </a:xfrm>
          <a:prstGeom prst="rect">
            <a:avLst/>
          </a:prstGeom>
        </p:spPr>
      </p:pic>
      <p:sp>
        <p:nvSpPr>
          <p:cNvPr id="2" name="Title 1">
            <a:extLst>
              <a:ext uri="{FF2B5EF4-FFF2-40B4-BE49-F238E27FC236}">
                <a16:creationId xmlns:a16="http://schemas.microsoft.com/office/drawing/2014/main" id="{3C26C33A-0BC9-1946-86A5-303F8DA492AC}"/>
              </a:ext>
            </a:extLst>
          </p:cNvPr>
          <p:cNvSpPr>
            <a:spLocks noGrp="1"/>
          </p:cNvSpPr>
          <p:nvPr>
            <p:ph type="title"/>
          </p:nvPr>
        </p:nvSpPr>
        <p:spPr/>
        <p:txBody>
          <a:bodyPr/>
          <a:lstStyle/>
          <a:p>
            <a:r>
              <a:rPr lang="en-US" dirty="0"/>
              <a:t>Poor QoL After Radiotherapy?</a:t>
            </a:r>
          </a:p>
        </p:txBody>
      </p:sp>
      <p:sp>
        <p:nvSpPr>
          <p:cNvPr id="3" name="Content Placeholder 2">
            <a:extLst>
              <a:ext uri="{FF2B5EF4-FFF2-40B4-BE49-F238E27FC236}">
                <a16:creationId xmlns:a16="http://schemas.microsoft.com/office/drawing/2014/main" id="{3F1131C4-C268-7540-895B-DE8FCA6F215E}"/>
              </a:ext>
            </a:extLst>
          </p:cNvPr>
          <p:cNvSpPr>
            <a:spLocks noGrp="1"/>
          </p:cNvSpPr>
          <p:nvPr>
            <p:ph idx="1"/>
          </p:nvPr>
        </p:nvSpPr>
        <p:spPr/>
        <p:txBody>
          <a:bodyPr/>
          <a:lstStyle/>
          <a:p>
            <a:r>
              <a:rPr lang="en-US" dirty="0"/>
              <a:t>Although field sizes cannot be quoted for different tumors, the field, in our opinion, should allow </a:t>
            </a:r>
            <a:r>
              <a:rPr lang="en-US" b="1" u="sng" dirty="0"/>
              <a:t>at least a 10 cm margin both proximally and distally to the tumor mass</a:t>
            </a:r>
            <a:r>
              <a:rPr lang="en-US" dirty="0"/>
              <a:t> for the initial field, even for low grade tumors</a:t>
            </a:r>
          </a:p>
        </p:txBody>
      </p:sp>
      <p:sp>
        <p:nvSpPr>
          <p:cNvPr id="4" name="Rectangle 3">
            <a:extLst>
              <a:ext uri="{FF2B5EF4-FFF2-40B4-BE49-F238E27FC236}">
                <a16:creationId xmlns:a16="http://schemas.microsoft.com/office/drawing/2014/main" id="{F562FF9B-1BD1-BB43-8A6F-755C95705704}"/>
              </a:ext>
            </a:extLst>
          </p:cNvPr>
          <p:cNvSpPr/>
          <p:nvPr/>
        </p:nvSpPr>
        <p:spPr>
          <a:xfrm>
            <a:off x="162694" y="6345757"/>
            <a:ext cx="6096000" cy="307777"/>
          </a:xfrm>
          <a:prstGeom prst="rect">
            <a:avLst/>
          </a:prstGeom>
        </p:spPr>
        <p:txBody>
          <a:bodyPr>
            <a:spAutoFit/>
          </a:bodyPr>
          <a:lstStyle/>
          <a:p>
            <a:r>
              <a:rPr lang="en-US" sz="1400" dirty="0">
                <a:latin typeface="Helvetica" pitchFamily="2" charset="0"/>
              </a:rPr>
              <a:t>Tepper et al., </a:t>
            </a:r>
            <a:r>
              <a:rPr lang="en-US" sz="1400" i="1" dirty="0">
                <a:latin typeface="Helvetica" pitchFamily="2" charset="0"/>
              </a:rPr>
              <a:t>IJROBP</a:t>
            </a:r>
            <a:r>
              <a:rPr lang="en-US" sz="1400" dirty="0">
                <a:latin typeface="Helvetica" pitchFamily="2" charset="0"/>
              </a:rPr>
              <a:t>, 1981</a:t>
            </a:r>
            <a:endParaRPr lang="en-US" sz="1400" dirty="0">
              <a:effectLst/>
              <a:latin typeface="Helvetica" pitchFamily="2" charset="0"/>
            </a:endParaRPr>
          </a:p>
        </p:txBody>
      </p:sp>
      <p:sp>
        <p:nvSpPr>
          <p:cNvPr id="12" name="Oval 11">
            <a:extLst>
              <a:ext uri="{FF2B5EF4-FFF2-40B4-BE49-F238E27FC236}">
                <a16:creationId xmlns:a16="http://schemas.microsoft.com/office/drawing/2014/main" id="{0C23A725-0D18-BA42-9B50-5135C12109BE}"/>
              </a:ext>
            </a:extLst>
          </p:cNvPr>
          <p:cNvSpPr/>
          <p:nvPr/>
        </p:nvSpPr>
        <p:spPr>
          <a:xfrm>
            <a:off x="4118170" y="4472155"/>
            <a:ext cx="457200"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one">
            <a:extLst>
              <a:ext uri="{FF2B5EF4-FFF2-40B4-BE49-F238E27FC236}">
                <a16:creationId xmlns:a16="http://schemas.microsoft.com/office/drawing/2014/main" id="{AC6C8CCA-2A70-FA4E-966B-C147B9ED9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1244" y="3351498"/>
            <a:ext cx="3345549" cy="3345549"/>
          </a:xfrm>
          <a:prstGeom prst="rect">
            <a:avLst/>
          </a:prstGeom>
        </p:spPr>
      </p:pic>
      <p:sp>
        <p:nvSpPr>
          <p:cNvPr id="14" name="Oval 13">
            <a:extLst>
              <a:ext uri="{FF2B5EF4-FFF2-40B4-BE49-F238E27FC236}">
                <a16:creationId xmlns:a16="http://schemas.microsoft.com/office/drawing/2014/main" id="{4EDBA907-FAC1-AA47-BE5D-15E49E3429FC}"/>
              </a:ext>
            </a:extLst>
          </p:cNvPr>
          <p:cNvSpPr/>
          <p:nvPr/>
        </p:nvSpPr>
        <p:spPr>
          <a:xfrm>
            <a:off x="7401956" y="4472155"/>
            <a:ext cx="457200"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DB3D10B-4D9B-1C4D-830F-706BDBB648F1}"/>
              </a:ext>
            </a:extLst>
          </p:cNvPr>
          <p:cNvSpPr txBox="1"/>
          <p:nvPr/>
        </p:nvSpPr>
        <p:spPr>
          <a:xfrm>
            <a:off x="2769854" y="3213617"/>
            <a:ext cx="2132315" cy="523220"/>
          </a:xfrm>
          <a:prstGeom prst="rect">
            <a:avLst/>
          </a:prstGeom>
          <a:noFill/>
        </p:spPr>
        <p:txBody>
          <a:bodyPr wrap="none" rtlCol="0">
            <a:spAutoFit/>
          </a:bodyPr>
          <a:lstStyle/>
          <a:p>
            <a:r>
              <a:rPr lang="en-US" sz="2800" dirty="0">
                <a:solidFill>
                  <a:schemeClr val="accent4">
                    <a:lumMod val="75000"/>
                  </a:schemeClr>
                </a:solidFill>
              </a:rPr>
              <a:t>Fields in then</a:t>
            </a:r>
          </a:p>
        </p:txBody>
      </p:sp>
      <p:sp>
        <p:nvSpPr>
          <p:cNvPr id="17" name="TextBox 16">
            <a:extLst>
              <a:ext uri="{FF2B5EF4-FFF2-40B4-BE49-F238E27FC236}">
                <a16:creationId xmlns:a16="http://schemas.microsoft.com/office/drawing/2014/main" id="{EB90610A-1AC8-9D4B-AC21-1ACDAC5417CD}"/>
              </a:ext>
            </a:extLst>
          </p:cNvPr>
          <p:cNvSpPr txBox="1"/>
          <p:nvPr/>
        </p:nvSpPr>
        <p:spPr>
          <a:xfrm>
            <a:off x="6722041" y="3213617"/>
            <a:ext cx="1736566" cy="523220"/>
          </a:xfrm>
          <a:prstGeom prst="rect">
            <a:avLst/>
          </a:prstGeom>
          <a:noFill/>
        </p:spPr>
        <p:txBody>
          <a:bodyPr wrap="none" rtlCol="0">
            <a:spAutoFit/>
          </a:bodyPr>
          <a:lstStyle/>
          <a:p>
            <a:r>
              <a:rPr lang="en-US" sz="2800" dirty="0">
                <a:solidFill>
                  <a:schemeClr val="accent4">
                    <a:lumMod val="75000"/>
                  </a:schemeClr>
                </a:solidFill>
              </a:rPr>
              <a:t>Fields now</a:t>
            </a:r>
          </a:p>
        </p:txBody>
      </p:sp>
    </p:spTree>
    <p:extLst>
      <p:ext uri="{BB962C8B-B14F-4D97-AF65-F5344CB8AC3E}">
        <p14:creationId xmlns:p14="http://schemas.microsoft.com/office/powerpoint/2010/main" val="393694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692714"/>
            <a:ext cx="12192000" cy="3827355"/>
          </a:xfrm>
        </p:spPr>
        <p:txBody>
          <a:bodyPr>
            <a:normAutofit/>
          </a:bodyPr>
          <a:lstStyle/>
          <a:p>
            <a:r>
              <a:rPr lang="en-US" sz="4400" b="1" dirty="0">
                <a:latin typeface="Calibri" panose="020F0502020204030204" pitchFamily="34" charset="0"/>
                <a:cs typeface="Calibri" panose="020F0502020204030204" pitchFamily="34" charset="0"/>
              </a:rPr>
              <a:t>Radiation Therapy As A Component of Multidisciplinary Sarcoma Management</a:t>
            </a:r>
            <a:endParaRPr lang="en-US" sz="3600" b="1" dirty="0">
              <a:latin typeface="Calibri" panose="020F0502020204030204" pitchFamily="34" charset="0"/>
              <a:cs typeface="Calibri" panose="020F0502020204030204" pitchFamily="34" charset="0"/>
            </a:endParaRPr>
          </a:p>
        </p:txBody>
      </p:sp>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99661"/>
            <a:ext cx="193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101" y="1139387"/>
            <a:ext cx="2739591" cy="182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4664" y="1139387"/>
            <a:ext cx="2724836" cy="18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45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3051-EDC5-2040-A881-2C857DAEA14E}"/>
              </a:ext>
            </a:extLst>
          </p:cNvPr>
          <p:cNvSpPr>
            <a:spLocks noGrp="1"/>
          </p:cNvSpPr>
          <p:nvPr>
            <p:ph type="title"/>
          </p:nvPr>
        </p:nvSpPr>
        <p:spPr/>
        <p:txBody>
          <a:bodyPr/>
          <a:lstStyle/>
          <a:p>
            <a:pPr algn="ctr"/>
            <a:r>
              <a:rPr lang="en-US" dirty="0">
                <a:solidFill>
                  <a:schemeClr val="tx1"/>
                </a:solidFill>
              </a:rPr>
              <a:t>Modern Radiotherapy Fields are Smaller</a:t>
            </a:r>
          </a:p>
        </p:txBody>
      </p:sp>
      <p:sp>
        <p:nvSpPr>
          <p:cNvPr id="3" name="Content Placeholder 2">
            <a:extLst>
              <a:ext uri="{FF2B5EF4-FFF2-40B4-BE49-F238E27FC236}">
                <a16:creationId xmlns:a16="http://schemas.microsoft.com/office/drawing/2014/main" id="{C62A873D-77F0-5B47-B67E-8C06C950EA53}"/>
              </a:ext>
            </a:extLst>
          </p:cNvPr>
          <p:cNvSpPr>
            <a:spLocks noGrp="1"/>
          </p:cNvSpPr>
          <p:nvPr>
            <p:ph idx="1"/>
          </p:nvPr>
        </p:nvSpPr>
        <p:spPr/>
        <p:txBody>
          <a:bodyPr>
            <a:normAutofit fontScale="92500"/>
          </a:bodyPr>
          <a:lstStyle/>
          <a:p>
            <a:r>
              <a:rPr lang="en-US" dirty="0"/>
              <a:t>Pre-operative radiotherapy, smaller fields are safe</a:t>
            </a:r>
          </a:p>
          <a:p>
            <a:endParaRPr lang="en-US" dirty="0"/>
          </a:p>
          <a:p>
            <a:endParaRPr lang="en-US" dirty="0"/>
          </a:p>
          <a:p>
            <a:endParaRPr lang="en-US" dirty="0"/>
          </a:p>
          <a:p>
            <a:endParaRPr lang="en-US" dirty="0"/>
          </a:p>
          <a:p>
            <a:endParaRPr lang="en-US" dirty="0"/>
          </a:p>
          <a:p>
            <a:r>
              <a:rPr lang="en-US" dirty="0"/>
              <a:t>Local recurrence rates only 7-11%</a:t>
            </a:r>
          </a:p>
          <a:p>
            <a:r>
              <a:rPr lang="en-US" dirty="0"/>
              <a:t>Late grade 2+ toxicity rates only 10-14%</a:t>
            </a:r>
          </a:p>
          <a:p>
            <a:r>
              <a:rPr lang="en-US" dirty="0"/>
              <a:t>Persistent wound healing toxicity rates of 30-37% in the pre-operative setting</a:t>
            </a:r>
          </a:p>
        </p:txBody>
      </p:sp>
      <p:graphicFrame>
        <p:nvGraphicFramePr>
          <p:cNvPr id="4" name="Table 3">
            <a:extLst>
              <a:ext uri="{FF2B5EF4-FFF2-40B4-BE49-F238E27FC236}">
                <a16:creationId xmlns:a16="http://schemas.microsoft.com/office/drawing/2014/main" id="{057620F4-8A12-AA48-9548-D65D5879739C}"/>
              </a:ext>
            </a:extLst>
          </p:cNvPr>
          <p:cNvGraphicFramePr>
            <a:graphicFrameLocks noGrp="1"/>
          </p:cNvGraphicFramePr>
          <p:nvPr>
            <p:extLst>
              <p:ext uri="{D42A27DB-BD31-4B8C-83A1-F6EECF244321}">
                <p14:modId xmlns:p14="http://schemas.microsoft.com/office/powerpoint/2010/main" val="2686956847"/>
              </p:ext>
            </p:extLst>
          </p:nvPr>
        </p:nvGraphicFramePr>
        <p:xfrm>
          <a:off x="609599" y="2271350"/>
          <a:ext cx="10972801" cy="2021840"/>
        </p:xfrm>
        <a:graphic>
          <a:graphicData uri="http://schemas.openxmlformats.org/drawingml/2006/table">
            <a:tbl>
              <a:tblPr firstRow="1" bandRow="1">
                <a:tableStyleId>{5C22544A-7EE6-4342-B048-85BDC9FD1C3A}</a:tableStyleId>
              </a:tblPr>
              <a:tblGrid>
                <a:gridCol w="1776592">
                  <a:extLst>
                    <a:ext uri="{9D8B030D-6E8A-4147-A177-3AD203B41FA5}">
                      <a16:colId xmlns:a16="http://schemas.microsoft.com/office/drawing/2014/main" val="1363240589"/>
                    </a:ext>
                  </a:extLst>
                </a:gridCol>
                <a:gridCol w="2030349">
                  <a:extLst>
                    <a:ext uri="{9D8B030D-6E8A-4147-A177-3AD203B41FA5}">
                      <a16:colId xmlns:a16="http://schemas.microsoft.com/office/drawing/2014/main" val="1942148043"/>
                    </a:ext>
                  </a:extLst>
                </a:gridCol>
                <a:gridCol w="2064154">
                  <a:extLst>
                    <a:ext uri="{9D8B030D-6E8A-4147-A177-3AD203B41FA5}">
                      <a16:colId xmlns:a16="http://schemas.microsoft.com/office/drawing/2014/main" val="1855321299"/>
                    </a:ext>
                  </a:extLst>
                </a:gridCol>
                <a:gridCol w="2074178">
                  <a:extLst>
                    <a:ext uri="{9D8B030D-6E8A-4147-A177-3AD203B41FA5}">
                      <a16:colId xmlns:a16="http://schemas.microsoft.com/office/drawing/2014/main" val="1290725938"/>
                    </a:ext>
                  </a:extLst>
                </a:gridCol>
                <a:gridCol w="3027528">
                  <a:extLst>
                    <a:ext uri="{9D8B030D-6E8A-4147-A177-3AD203B41FA5}">
                      <a16:colId xmlns:a16="http://schemas.microsoft.com/office/drawing/2014/main" val="2110155922"/>
                    </a:ext>
                  </a:extLst>
                </a:gridCol>
              </a:tblGrid>
              <a:tr h="370840">
                <a:tc>
                  <a:txBody>
                    <a:bodyPr/>
                    <a:lstStyle/>
                    <a:p>
                      <a:r>
                        <a:rPr lang="en-US" dirty="0"/>
                        <a:t>Trial</a:t>
                      </a:r>
                    </a:p>
                  </a:txBody>
                  <a:tcPr/>
                </a:tc>
                <a:tc>
                  <a:txBody>
                    <a:bodyPr/>
                    <a:lstStyle/>
                    <a:p>
                      <a:r>
                        <a:rPr lang="en-US" dirty="0" err="1"/>
                        <a:t>Prox-Dist</a:t>
                      </a:r>
                      <a:r>
                        <a:rPr lang="en-US" dirty="0"/>
                        <a:t> Extent</a:t>
                      </a:r>
                    </a:p>
                  </a:txBody>
                  <a:tcPr/>
                </a:tc>
                <a:tc>
                  <a:txBody>
                    <a:bodyPr/>
                    <a:lstStyle/>
                    <a:p>
                      <a:r>
                        <a:rPr lang="en-US" dirty="0"/>
                        <a:t>Radial Extent</a:t>
                      </a:r>
                    </a:p>
                  </a:txBody>
                  <a:tcPr/>
                </a:tc>
                <a:tc>
                  <a:txBody>
                    <a:bodyPr/>
                    <a:lstStyle/>
                    <a:p>
                      <a:r>
                        <a:rPr lang="en-US" dirty="0"/>
                        <a:t>Rx</a:t>
                      </a:r>
                    </a:p>
                  </a:txBody>
                  <a:tcPr/>
                </a:tc>
                <a:tc>
                  <a:txBody>
                    <a:bodyPr/>
                    <a:lstStyle/>
                    <a:p>
                      <a:r>
                        <a:rPr lang="en-US" dirty="0"/>
                        <a:t>Citation</a:t>
                      </a:r>
                    </a:p>
                  </a:txBody>
                  <a:tcPr/>
                </a:tc>
                <a:extLst>
                  <a:ext uri="{0D108BD9-81ED-4DB2-BD59-A6C34878D82A}">
                    <a16:rowId xmlns:a16="http://schemas.microsoft.com/office/drawing/2014/main" val="294655900"/>
                  </a:ext>
                </a:extLst>
              </a:tr>
              <a:tr h="370840">
                <a:tc>
                  <a:txBody>
                    <a:bodyPr/>
                    <a:lstStyle/>
                    <a:p>
                      <a:r>
                        <a:rPr lang="en-US" dirty="0"/>
                        <a:t>NCIC SR2</a:t>
                      </a:r>
                    </a:p>
                  </a:txBody>
                  <a:tcPr/>
                </a:tc>
                <a:tc>
                  <a:txBody>
                    <a:bodyPr/>
                    <a:lstStyle/>
                    <a:p>
                      <a:r>
                        <a:rPr lang="en-US" dirty="0"/>
                        <a:t>5 cm</a:t>
                      </a:r>
                    </a:p>
                  </a:txBody>
                  <a:tcPr/>
                </a:tc>
                <a:tc>
                  <a:txBody>
                    <a:bodyPr/>
                    <a:lstStyle/>
                    <a:p>
                      <a:r>
                        <a:rPr lang="en-US" dirty="0"/>
                        <a:t>Not well defined</a:t>
                      </a:r>
                    </a:p>
                  </a:txBody>
                  <a:tcPr/>
                </a:tc>
                <a:tc>
                  <a:txBody>
                    <a:bodyPr/>
                    <a:lstStyle/>
                    <a:p>
                      <a:r>
                        <a:rPr lang="en-US" dirty="0"/>
                        <a:t>50 </a:t>
                      </a:r>
                      <a:r>
                        <a:rPr lang="en-US" dirty="0" err="1"/>
                        <a:t>Gy</a:t>
                      </a:r>
                      <a:r>
                        <a:rPr lang="en-US" dirty="0"/>
                        <a:t> in 25 </a:t>
                      </a:r>
                      <a:r>
                        <a:rPr lang="en-US" dirty="0" err="1"/>
                        <a:t>fx</a:t>
                      </a:r>
                      <a:endParaRPr lang="en-US" dirty="0"/>
                    </a:p>
                  </a:txBody>
                  <a:tcPr/>
                </a:tc>
                <a:tc>
                  <a:txBody>
                    <a:bodyPr/>
                    <a:lstStyle/>
                    <a:p>
                      <a:r>
                        <a:rPr lang="en-US" dirty="0"/>
                        <a:t>O’Sullivan et al., Lancet, 2002</a:t>
                      </a:r>
                    </a:p>
                  </a:txBody>
                  <a:tcPr/>
                </a:tc>
                <a:extLst>
                  <a:ext uri="{0D108BD9-81ED-4DB2-BD59-A6C34878D82A}">
                    <a16:rowId xmlns:a16="http://schemas.microsoft.com/office/drawing/2014/main" val="589415522"/>
                  </a:ext>
                </a:extLst>
              </a:tr>
              <a:tr h="370840">
                <a:tc>
                  <a:txBody>
                    <a:bodyPr/>
                    <a:lstStyle/>
                    <a:p>
                      <a:r>
                        <a:rPr lang="en-US" dirty="0"/>
                        <a:t>RTOG 0630</a:t>
                      </a:r>
                    </a:p>
                  </a:txBody>
                  <a:tcPr/>
                </a:tc>
                <a:tc>
                  <a:txBody>
                    <a:bodyPr/>
                    <a:lstStyle/>
                    <a:p>
                      <a:r>
                        <a:rPr lang="en-US" dirty="0"/>
                        <a:t>2-3 cm</a:t>
                      </a:r>
                    </a:p>
                  </a:txBody>
                  <a:tcPr/>
                </a:tc>
                <a:tc>
                  <a:txBody>
                    <a:bodyPr/>
                    <a:lstStyle/>
                    <a:p>
                      <a:r>
                        <a:rPr lang="en-US" dirty="0"/>
                        <a:t>1-1.5 cm</a:t>
                      </a:r>
                    </a:p>
                  </a:txBody>
                  <a:tcPr/>
                </a:tc>
                <a:tc>
                  <a:txBody>
                    <a:bodyPr/>
                    <a:lstStyle/>
                    <a:p>
                      <a:r>
                        <a:rPr lang="en-US" dirty="0"/>
                        <a:t>50 </a:t>
                      </a:r>
                      <a:r>
                        <a:rPr lang="en-US" dirty="0" err="1"/>
                        <a:t>Gy</a:t>
                      </a:r>
                      <a:r>
                        <a:rPr lang="en-US" dirty="0"/>
                        <a:t> in 25 </a:t>
                      </a:r>
                      <a:r>
                        <a:rPr lang="en-US" dirty="0" err="1"/>
                        <a:t>fx</a:t>
                      </a:r>
                      <a:endParaRPr lang="en-US" dirty="0"/>
                    </a:p>
                  </a:txBody>
                  <a:tcPr/>
                </a:tc>
                <a:tc>
                  <a:txBody>
                    <a:bodyPr/>
                    <a:lstStyle/>
                    <a:p>
                      <a:r>
                        <a:rPr lang="en-US" dirty="0"/>
                        <a:t>Wang et al., JCO, 2015</a:t>
                      </a:r>
                    </a:p>
                  </a:txBody>
                  <a:tcPr/>
                </a:tc>
                <a:extLst>
                  <a:ext uri="{0D108BD9-81ED-4DB2-BD59-A6C34878D82A}">
                    <a16:rowId xmlns:a16="http://schemas.microsoft.com/office/drawing/2014/main" val="828854058"/>
                  </a:ext>
                </a:extLst>
              </a:tr>
              <a:tr h="370840">
                <a:tc>
                  <a:txBody>
                    <a:bodyPr/>
                    <a:lstStyle/>
                    <a:p>
                      <a:r>
                        <a:rPr lang="en-US" dirty="0" err="1"/>
                        <a:t>Candian</a:t>
                      </a:r>
                      <a:r>
                        <a:rPr lang="en-US" dirty="0"/>
                        <a:t> IMRT</a:t>
                      </a:r>
                    </a:p>
                  </a:txBody>
                  <a:tcPr/>
                </a:tc>
                <a:tc>
                  <a:txBody>
                    <a:bodyPr/>
                    <a:lstStyle/>
                    <a:p>
                      <a:r>
                        <a:rPr lang="en-US" dirty="0"/>
                        <a:t>4 cm</a:t>
                      </a:r>
                    </a:p>
                  </a:txBody>
                  <a:tcPr/>
                </a:tc>
                <a:tc>
                  <a:txBody>
                    <a:bodyPr/>
                    <a:lstStyle/>
                    <a:p>
                      <a:r>
                        <a:rPr lang="en-US" dirty="0"/>
                        <a:t>1.5 cm</a:t>
                      </a:r>
                    </a:p>
                  </a:txBody>
                  <a:tcPr/>
                </a:tc>
                <a:tc>
                  <a:txBody>
                    <a:bodyPr/>
                    <a:lstStyle/>
                    <a:p>
                      <a:r>
                        <a:rPr lang="en-US" dirty="0"/>
                        <a:t>50 </a:t>
                      </a:r>
                      <a:r>
                        <a:rPr lang="en-US" dirty="0" err="1"/>
                        <a:t>Gy</a:t>
                      </a:r>
                      <a:r>
                        <a:rPr lang="en-US" dirty="0"/>
                        <a:t> in 25 </a:t>
                      </a:r>
                      <a:r>
                        <a:rPr lang="en-US" dirty="0" err="1"/>
                        <a:t>fx</a:t>
                      </a:r>
                      <a:endParaRPr lang="en-US" dirty="0"/>
                    </a:p>
                  </a:txBody>
                  <a:tcPr/>
                </a:tc>
                <a:tc>
                  <a:txBody>
                    <a:bodyPr/>
                    <a:lstStyle/>
                    <a:p>
                      <a:r>
                        <a:rPr lang="en-US" dirty="0"/>
                        <a:t>O’Sullivan et al., Cancer, 2013</a:t>
                      </a:r>
                    </a:p>
                  </a:txBody>
                  <a:tcPr/>
                </a:tc>
                <a:extLst>
                  <a:ext uri="{0D108BD9-81ED-4DB2-BD59-A6C34878D82A}">
                    <a16:rowId xmlns:a16="http://schemas.microsoft.com/office/drawing/2014/main" val="1130490294"/>
                  </a:ext>
                </a:extLst>
              </a:tr>
            </a:tbl>
          </a:graphicData>
        </a:graphic>
      </p:graphicFrame>
    </p:spTree>
    <p:extLst>
      <p:ext uri="{BB962C8B-B14F-4D97-AF65-F5344CB8AC3E}">
        <p14:creationId xmlns:p14="http://schemas.microsoft.com/office/powerpoint/2010/main" val="140592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E4FC-C07E-5F48-8074-8762F6E7CD67}"/>
              </a:ext>
            </a:extLst>
          </p:cNvPr>
          <p:cNvSpPr>
            <a:spLocks noGrp="1"/>
          </p:cNvSpPr>
          <p:nvPr>
            <p:ph type="title"/>
          </p:nvPr>
        </p:nvSpPr>
        <p:spPr/>
        <p:txBody>
          <a:bodyPr/>
          <a:lstStyle/>
          <a:p>
            <a:r>
              <a:rPr lang="en-US" dirty="0"/>
              <a:t>Prognostic Factors for Recurrence</a:t>
            </a:r>
          </a:p>
        </p:txBody>
      </p:sp>
      <p:sp>
        <p:nvSpPr>
          <p:cNvPr id="3" name="Content Placeholder 2">
            <a:extLst>
              <a:ext uri="{FF2B5EF4-FFF2-40B4-BE49-F238E27FC236}">
                <a16:creationId xmlns:a16="http://schemas.microsoft.com/office/drawing/2014/main" id="{67602CF9-4A81-134E-A42A-18A2BA7138F7}"/>
              </a:ext>
            </a:extLst>
          </p:cNvPr>
          <p:cNvSpPr>
            <a:spLocks noGrp="1"/>
          </p:cNvSpPr>
          <p:nvPr>
            <p:ph idx="1"/>
          </p:nvPr>
        </p:nvSpPr>
        <p:spPr/>
        <p:txBody>
          <a:bodyPr/>
          <a:lstStyle/>
          <a:p>
            <a:r>
              <a:rPr lang="en-US" dirty="0"/>
              <a:t>Large retrospective studies define independent risk factors for local recurrence, PFS and OS</a:t>
            </a:r>
          </a:p>
          <a:p>
            <a:r>
              <a:rPr lang="en-US" dirty="0"/>
              <a:t>Prognostic factors for LR (MSKCC nomogram)</a:t>
            </a:r>
          </a:p>
          <a:p>
            <a:pPr lvl="1"/>
            <a:r>
              <a:rPr lang="en-US" dirty="0"/>
              <a:t>Age &gt;50 years (RR 1.6)</a:t>
            </a:r>
          </a:p>
          <a:p>
            <a:pPr lvl="1"/>
            <a:r>
              <a:rPr lang="en-US" dirty="0"/>
              <a:t>Presenting with LR (RR 2.0)</a:t>
            </a:r>
          </a:p>
          <a:p>
            <a:pPr lvl="1"/>
            <a:r>
              <a:rPr lang="en-US" dirty="0"/>
              <a:t>Positive margins (RR 1.8)</a:t>
            </a:r>
          </a:p>
          <a:p>
            <a:pPr lvl="1"/>
            <a:r>
              <a:rPr lang="en-US" dirty="0"/>
              <a:t>Fibrosarcoma histology (RR 2.5)</a:t>
            </a:r>
          </a:p>
          <a:p>
            <a:pPr lvl="1"/>
            <a:r>
              <a:rPr lang="en-US" dirty="0"/>
              <a:t>MPNST (RR 1.8) </a:t>
            </a:r>
          </a:p>
        </p:txBody>
      </p:sp>
      <p:pic>
        <p:nvPicPr>
          <p:cNvPr id="4" name="Picture 3">
            <a:extLst>
              <a:ext uri="{FF2B5EF4-FFF2-40B4-BE49-F238E27FC236}">
                <a16:creationId xmlns:a16="http://schemas.microsoft.com/office/drawing/2014/main" id="{68860078-D1DA-6A4B-ABA6-773DBCBAF92B}"/>
              </a:ext>
            </a:extLst>
          </p:cNvPr>
          <p:cNvPicPr>
            <a:picLocks noChangeAspect="1"/>
          </p:cNvPicPr>
          <p:nvPr/>
        </p:nvPicPr>
        <p:blipFill>
          <a:blip r:embed="rId2"/>
          <a:stretch>
            <a:fillRect/>
          </a:stretch>
        </p:blipFill>
        <p:spPr>
          <a:xfrm>
            <a:off x="7700403" y="2167010"/>
            <a:ext cx="4207117" cy="4416352"/>
          </a:xfrm>
          <a:prstGeom prst="rect">
            <a:avLst/>
          </a:prstGeom>
        </p:spPr>
      </p:pic>
      <p:sp>
        <p:nvSpPr>
          <p:cNvPr id="6" name="Rectangle 5">
            <a:extLst>
              <a:ext uri="{FF2B5EF4-FFF2-40B4-BE49-F238E27FC236}">
                <a16:creationId xmlns:a16="http://schemas.microsoft.com/office/drawing/2014/main" id="{1B796BE6-15F5-B140-A3E0-4E453A84D270}"/>
              </a:ext>
            </a:extLst>
          </p:cNvPr>
          <p:cNvSpPr/>
          <p:nvPr/>
        </p:nvSpPr>
        <p:spPr>
          <a:xfrm>
            <a:off x="162694" y="6345757"/>
            <a:ext cx="6096000" cy="307777"/>
          </a:xfrm>
          <a:prstGeom prst="rect">
            <a:avLst/>
          </a:prstGeom>
        </p:spPr>
        <p:txBody>
          <a:bodyPr>
            <a:spAutoFit/>
          </a:bodyPr>
          <a:lstStyle/>
          <a:p>
            <a:r>
              <a:rPr lang="en-US" sz="1400" dirty="0" err="1">
                <a:latin typeface="Helvetica" pitchFamily="2" charset="0"/>
              </a:rPr>
              <a:t>Cahlon</a:t>
            </a:r>
            <a:r>
              <a:rPr lang="en-US" sz="1400" dirty="0">
                <a:latin typeface="Helvetica" pitchFamily="2" charset="0"/>
              </a:rPr>
              <a:t> et al., </a:t>
            </a:r>
            <a:r>
              <a:rPr lang="en-US" sz="1400" i="1" dirty="0">
                <a:latin typeface="Helvetica" pitchFamily="2" charset="0"/>
              </a:rPr>
              <a:t>Ann Surg</a:t>
            </a:r>
            <a:r>
              <a:rPr lang="en-US" sz="1400" dirty="0">
                <a:latin typeface="Helvetica" pitchFamily="2" charset="0"/>
              </a:rPr>
              <a:t>, 2012</a:t>
            </a:r>
            <a:endParaRPr lang="en-US" sz="1400" dirty="0">
              <a:effectLst/>
              <a:latin typeface="Helvetica" pitchFamily="2" charset="0"/>
            </a:endParaRPr>
          </a:p>
        </p:txBody>
      </p:sp>
    </p:spTree>
    <p:extLst>
      <p:ext uri="{BB962C8B-B14F-4D97-AF65-F5344CB8AC3E}">
        <p14:creationId xmlns:p14="http://schemas.microsoft.com/office/powerpoint/2010/main" val="798884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DEE7-71AF-614A-ABF5-F059790D03BA}"/>
              </a:ext>
            </a:extLst>
          </p:cNvPr>
          <p:cNvSpPr>
            <a:spLocks noGrp="1"/>
          </p:cNvSpPr>
          <p:nvPr>
            <p:ph type="title"/>
          </p:nvPr>
        </p:nvSpPr>
        <p:spPr/>
        <p:txBody>
          <a:bodyPr/>
          <a:lstStyle/>
          <a:p>
            <a:r>
              <a:rPr lang="en-US" dirty="0"/>
              <a:t>Prognostic Factors for OS</a:t>
            </a:r>
          </a:p>
        </p:txBody>
      </p:sp>
      <p:sp>
        <p:nvSpPr>
          <p:cNvPr id="8" name="Content Placeholder 7">
            <a:extLst>
              <a:ext uri="{FF2B5EF4-FFF2-40B4-BE49-F238E27FC236}">
                <a16:creationId xmlns:a16="http://schemas.microsoft.com/office/drawing/2014/main" id="{040EE850-B502-D240-A7FD-C16F40AE6D6C}"/>
              </a:ext>
            </a:extLst>
          </p:cNvPr>
          <p:cNvSpPr>
            <a:spLocks noGrp="1"/>
          </p:cNvSpPr>
          <p:nvPr>
            <p:ph sz="half" idx="1"/>
          </p:nvPr>
        </p:nvSpPr>
        <p:spPr/>
        <p:txBody>
          <a:bodyPr/>
          <a:lstStyle/>
          <a:p>
            <a:r>
              <a:rPr lang="en-US" dirty="0"/>
              <a:t>Multicenter effort to create two, externally validated nomograms for OS and DMFS</a:t>
            </a:r>
          </a:p>
          <a:p>
            <a:r>
              <a:rPr lang="en-US" dirty="0"/>
              <a:t>Created the </a:t>
            </a:r>
            <a:r>
              <a:rPr lang="en-US" dirty="0" err="1"/>
              <a:t>Sarculator</a:t>
            </a:r>
            <a:r>
              <a:rPr lang="en-US" dirty="0"/>
              <a:t> App</a:t>
            </a:r>
          </a:p>
          <a:p>
            <a:pPr marL="0" indent="0">
              <a:buNone/>
            </a:pPr>
            <a:endParaRPr lang="en-US" dirty="0"/>
          </a:p>
          <a:p>
            <a:r>
              <a:rPr lang="en-US" dirty="0"/>
              <a:t>Now includes externally validated dynamic nomogram to predict survival for patients in surveillance up to 3 years</a:t>
            </a:r>
          </a:p>
        </p:txBody>
      </p:sp>
      <p:pic>
        <p:nvPicPr>
          <p:cNvPr id="9" name="Content Placeholder 4" descr="A picture containing person, person, holding, sitting&#10;&#10;Description automatically generated">
            <a:extLst>
              <a:ext uri="{FF2B5EF4-FFF2-40B4-BE49-F238E27FC236}">
                <a16:creationId xmlns:a16="http://schemas.microsoft.com/office/drawing/2014/main" id="{9E8FA6E5-7E42-3941-852B-B50FCFC7D8A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84353" y="1600201"/>
            <a:ext cx="5384800" cy="2406236"/>
          </a:xfrm>
        </p:spPr>
      </p:pic>
      <p:sp>
        <p:nvSpPr>
          <p:cNvPr id="10" name="TextBox 9">
            <a:extLst>
              <a:ext uri="{FF2B5EF4-FFF2-40B4-BE49-F238E27FC236}">
                <a16:creationId xmlns:a16="http://schemas.microsoft.com/office/drawing/2014/main" id="{6F9E9905-7ABA-0D4D-9856-CD1F9FFA10CF}"/>
              </a:ext>
            </a:extLst>
          </p:cNvPr>
          <p:cNvSpPr txBox="1"/>
          <p:nvPr/>
        </p:nvSpPr>
        <p:spPr>
          <a:xfrm>
            <a:off x="1380454" y="5846613"/>
            <a:ext cx="4187878" cy="461665"/>
          </a:xfrm>
          <a:prstGeom prst="rect">
            <a:avLst/>
          </a:prstGeom>
          <a:noFill/>
        </p:spPr>
        <p:txBody>
          <a:bodyPr wrap="none" rtlCol="0">
            <a:spAutoFit/>
          </a:bodyPr>
          <a:lstStyle/>
          <a:p>
            <a:r>
              <a:rPr lang="en-US" sz="2400" dirty="0" err="1">
                <a:solidFill>
                  <a:schemeClr val="accent4">
                    <a:lumMod val="75000"/>
                  </a:schemeClr>
                </a:solidFill>
              </a:rPr>
              <a:t>Callegaro</a:t>
            </a:r>
            <a:r>
              <a:rPr lang="en-US" sz="2400" dirty="0">
                <a:solidFill>
                  <a:schemeClr val="accent4">
                    <a:lumMod val="75000"/>
                  </a:schemeClr>
                </a:solidFill>
              </a:rPr>
              <a:t> et al., </a:t>
            </a:r>
            <a:r>
              <a:rPr lang="en-US" sz="2400" i="1" dirty="0" err="1">
                <a:solidFill>
                  <a:schemeClr val="accent4">
                    <a:lumMod val="75000"/>
                  </a:schemeClr>
                </a:solidFill>
              </a:rPr>
              <a:t>eClin</a:t>
            </a:r>
            <a:r>
              <a:rPr lang="en-US" sz="2400" i="1" dirty="0">
                <a:solidFill>
                  <a:schemeClr val="accent4">
                    <a:lumMod val="75000"/>
                  </a:schemeClr>
                </a:solidFill>
              </a:rPr>
              <a:t> Med</a:t>
            </a:r>
            <a:r>
              <a:rPr lang="en-US" sz="2400" dirty="0">
                <a:solidFill>
                  <a:schemeClr val="accent4">
                    <a:lumMod val="75000"/>
                  </a:schemeClr>
                </a:solidFill>
              </a:rPr>
              <a:t>, 2019</a:t>
            </a:r>
          </a:p>
        </p:txBody>
      </p:sp>
      <p:sp>
        <p:nvSpPr>
          <p:cNvPr id="11" name="TextBox 10">
            <a:extLst>
              <a:ext uri="{FF2B5EF4-FFF2-40B4-BE49-F238E27FC236}">
                <a16:creationId xmlns:a16="http://schemas.microsoft.com/office/drawing/2014/main" id="{3055ECAA-866B-F848-85BA-4BC1469BC7D6}"/>
              </a:ext>
            </a:extLst>
          </p:cNvPr>
          <p:cNvSpPr txBox="1"/>
          <p:nvPr/>
        </p:nvSpPr>
        <p:spPr>
          <a:xfrm>
            <a:off x="1380454" y="3537099"/>
            <a:ext cx="4548809" cy="461665"/>
          </a:xfrm>
          <a:prstGeom prst="rect">
            <a:avLst/>
          </a:prstGeom>
          <a:noFill/>
        </p:spPr>
        <p:txBody>
          <a:bodyPr wrap="none" rtlCol="0">
            <a:spAutoFit/>
          </a:bodyPr>
          <a:lstStyle/>
          <a:p>
            <a:r>
              <a:rPr lang="en-US" sz="2400" dirty="0" err="1">
                <a:solidFill>
                  <a:schemeClr val="accent4">
                    <a:lumMod val="75000"/>
                  </a:schemeClr>
                </a:solidFill>
              </a:rPr>
              <a:t>Callegaro</a:t>
            </a:r>
            <a:r>
              <a:rPr lang="en-US" sz="2400" dirty="0">
                <a:solidFill>
                  <a:schemeClr val="accent4">
                    <a:lumMod val="75000"/>
                  </a:schemeClr>
                </a:solidFill>
              </a:rPr>
              <a:t> et al., </a:t>
            </a:r>
            <a:r>
              <a:rPr lang="en-US" sz="2400" i="1" dirty="0">
                <a:solidFill>
                  <a:schemeClr val="accent4">
                    <a:lumMod val="75000"/>
                  </a:schemeClr>
                </a:solidFill>
              </a:rPr>
              <a:t>Lancet Oncol</a:t>
            </a:r>
            <a:r>
              <a:rPr lang="en-US" sz="2400" dirty="0">
                <a:solidFill>
                  <a:schemeClr val="accent4">
                    <a:lumMod val="75000"/>
                  </a:schemeClr>
                </a:solidFill>
              </a:rPr>
              <a:t>, 2017</a:t>
            </a:r>
          </a:p>
        </p:txBody>
      </p:sp>
      <p:pic>
        <p:nvPicPr>
          <p:cNvPr id="13" name="Picture 12" descr="A picture containing drawing&#10;&#10;Description automatically generated">
            <a:extLst>
              <a:ext uri="{FF2B5EF4-FFF2-40B4-BE49-F238E27FC236}">
                <a16:creationId xmlns:a16="http://schemas.microsoft.com/office/drawing/2014/main" id="{608FE004-2AD6-7F4B-AF44-F7EA172C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950" y="4189000"/>
            <a:ext cx="2242170" cy="2242170"/>
          </a:xfrm>
          <a:prstGeom prst="rect">
            <a:avLst/>
          </a:prstGeom>
        </p:spPr>
      </p:pic>
    </p:spTree>
    <p:extLst>
      <p:ext uri="{BB962C8B-B14F-4D97-AF65-F5344CB8AC3E}">
        <p14:creationId xmlns:p14="http://schemas.microsoft.com/office/powerpoint/2010/main" val="3620059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AAE8-D831-5A46-A6A7-7681F00937FD}"/>
              </a:ext>
            </a:extLst>
          </p:cNvPr>
          <p:cNvSpPr>
            <a:spLocks noGrp="1"/>
          </p:cNvSpPr>
          <p:nvPr>
            <p:ph type="title"/>
          </p:nvPr>
        </p:nvSpPr>
        <p:spPr/>
        <p:txBody>
          <a:bodyPr/>
          <a:lstStyle/>
          <a:p>
            <a:r>
              <a:rPr lang="en-US" dirty="0"/>
              <a:t>Small, High-grade Sarcomas</a:t>
            </a:r>
          </a:p>
        </p:txBody>
      </p:sp>
      <p:sp>
        <p:nvSpPr>
          <p:cNvPr id="3" name="Content Placeholder 2">
            <a:extLst>
              <a:ext uri="{FF2B5EF4-FFF2-40B4-BE49-F238E27FC236}">
                <a16:creationId xmlns:a16="http://schemas.microsoft.com/office/drawing/2014/main" id="{B4F4241D-B8AC-7E4B-9125-F03B6959EF21}"/>
              </a:ext>
            </a:extLst>
          </p:cNvPr>
          <p:cNvSpPr>
            <a:spLocks noGrp="1"/>
          </p:cNvSpPr>
          <p:nvPr>
            <p:ph idx="1"/>
          </p:nvPr>
        </p:nvSpPr>
        <p:spPr/>
        <p:txBody>
          <a:bodyPr>
            <a:normAutofit lnSpcReduction="10000"/>
          </a:bodyPr>
          <a:lstStyle/>
          <a:p>
            <a:r>
              <a:rPr lang="en-US" dirty="0"/>
              <a:t>For stage II (T1G2-3) tumors, surgery + radiation is generally recommended</a:t>
            </a:r>
          </a:p>
          <a:p>
            <a:pPr marL="0" indent="0">
              <a:buNone/>
            </a:pPr>
            <a:endParaRPr lang="en-US" dirty="0"/>
          </a:p>
          <a:p>
            <a:r>
              <a:rPr lang="en-US" dirty="0"/>
              <a:t>Select patients </a:t>
            </a:r>
            <a:r>
              <a:rPr lang="en-US" b="1" u="sng" dirty="0">
                <a:solidFill>
                  <a:schemeClr val="accent4">
                    <a:lumMod val="75000"/>
                  </a:schemeClr>
                </a:solidFill>
              </a:rPr>
              <a:t>may</a:t>
            </a:r>
            <a:r>
              <a:rPr lang="en-US" dirty="0"/>
              <a:t> receive surgery alone based on prospective data</a:t>
            </a:r>
          </a:p>
          <a:p>
            <a:pPr lvl="1"/>
            <a:r>
              <a:rPr lang="en-US" dirty="0"/>
              <a:t>De novo T1 G2-3 STS resected with a </a:t>
            </a:r>
            <a:r>
              <a:rPr lang="en-US" b="1" dirty="0"/>
              <a:t>minimum 1 cm margin**</a:t>
            </a:r>
          </a:p>
          <a:p>
            <a:pPr lvl="1"/>
            <a:r>
              <a:rPr lang="en-US" dirty="0"/>
              <a:t>5 year and 10 year local recurrence rates of 7.9% and 10.6%</a:t>
            </a:r>
          </a:p>
          <a:p>
            <a:pPr lvl="1"/>
            <a:r>
              <a:rPr lang="en-US" dirty="0"/>
              <a:t>Note 10-year </a:t>
            </a:r>
            <a:r>
              <a:rPr lang="en-US" b="1" dirty="0"/>
              <a:t>local recurrence rate for high grade STS is 16.7%</a:t>
            </a:r>
          </a:p>
          <a:p>
            <a:endParaRPr lang="en-US" dirty="0"/>
          </a:p>
          <a:p>
            <a:r>
              <a:rPr lang="en-US" dirty="0"/>
              <a:t>If positive margin present, re-resection is </a:t>
            </a:r>
            <a:r>
              <a:rPr lang="en-US" b="1" u="sng" dirty="0">
                <a:solidFill>
                  <a:schemeClr val="accent4">
                    <a:lumMod val="75000"/>
                  </a:schemeClr>
                </a:solidFill>
              </a:rPr>
              <a:t>required</a:t>
            </a:r>
            <a:r>
              <a:rPr lang="en-US" dirty="0"/>
              <a:t> if feasible with low morbidity</a:t>
            </a:r>
          </a:p>
        </p:txBody>
      </p:sp>
      <p:sp>
        <p:nvSpPr>
          <p:cNvPr id="4" name="Rectangle 3">
            <a:extLst>
              <a:ext uri="{FF2B5EF4-FFF2-40B4-BE49-F238E27FC236}">
                <a16:creationId xmlns:a16="http://schemas.microsoft.com/office/drawing/2014/main" id="{51E92758-74BD-0D40-A9F5-EB31EF514B09}"/>
              </a:ext>
            </a:extLst>
          </p:cNvPr>
          <p:cNvSpPr/>
          <p:nvPr/>
        </p:nvSpPr>
        <p:spPr>
          <a:xfrm>
            <a:off x="162694" y="6345757"/>
            <a:ext cx="6096000" cy="307777"/>
          </a:xfrm>
          <a:prstGeom prst="rect">
            <a:avLst/>
          </a:prstGeom>
        </p:spPr>
        <p:txBody>
          <a:bodyPr>
            <a:spAutoFit/>
          </a:bodyPr>
          <a:lstStyle/>
          <a:p>
            <a:r>
              <a:rPr lang="en-US" sz="1400" dirty="0">
                <a:latin typeface="Helvetica" pitchFamily="2" charset="0"/>
              </a:rPr>
              <a:t>Pisters et al., </a:t>
            </a:r>
            <a:r>
              <a:rPr lang="en-US" sz="1400" i="1" dirty="0">
                <a:latin typeface="Helvetica" pitchFamily="2" charset="0"/>
              </a:rPr>
              <a:t>Ann Surg</a:t>
            </a:r>
            <a:r>
              <a:rPr lang="en-US" sz="1400" dirty="0">
                <a:latin typeface="Helvetica" pitchFamily="2" charset="0"/>
              </a:rPr>
              <a:t>, 2007</a:t>
            </a:r>
            <a:endParaRPr lang="en-US" sz="1400" dirty="0">
              <a:effectLst/>
              <a:latin typeface="Helvetica" pitchFamily="2" charset="0"/>
            </a:endParaRPr>
          </a:p>
        </p:txBody>
      </p:sp>
    </p:spTree>
    <p:extLst>
      <p:ext uri="{BB962C8B-B14F-4D97-AF65-F5344CB8AC3E}">
        <p14:creationId xmlns:p14="http://schemas.microsoft.com/office/powerpoint/2010/main" val="302719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8CFC-DD40-3142-A368-FFF9BDE62745}"/>
              </a:ext>
            </a:extLst>
          </p:cNvPr>
          <p:cNvSpPr>
            <a:spLocks noGrp="1"/>
          </p:cNvSpPr>
          <p:nvPr>
            <p:ph type="title"/>
          </p:nvPr>
        </p:nvSpPr>
        <p:spPr/>
        <p:txBody>
          <a:bodyPr/>
          <a:lstStyle/>
          <a:p>
            <a:r>
              <a:rPr lang="en-US" dirty="0" err="1">
                <a:solidFill>
                  <a:schemeClr val="tx1"/>
                </a:solidFill>
              </a:rPr>
              <a:t>Resectable</a:t>
            </a:r>
            <a:r>
              <a:rPr lang="en-US" dirty="0">
                <a:solidFill>
                  <a:schemeClr val="tx1"/>
                </a:solidFill>
              </a:rPr>
              <a:t>, High-risk (T2-4 G2-3) Sarcomas </a:t>
            </a:r>
          </a:p>
        </p:txBody>
      </p:sp>
      <p:sp>
        <p:nvSpPr>
          <p:cNvPr id="3" name="Content Placeholder 2">
            <a:extLst>
              <a:ext uri="{FF2B5EF4-FFF2-40B4-BE49-F238E27FC236}">
                <a16:creationId xmlns:a16="http://schemas.microsoft.com/office/drawing/2014/main" id="{446B7329-7140-5048-A271-330FB82BE8C2}"/>
              </a:ext>
            </a:extLst>
          </p:cNvPr>
          <p:cNvSpPr>
            <a:spLocks noGrp="1"/>
          </p:cNvSpPr>
          <p:nvPr>
            <p:ph idx="1"/>
          </p:nvPr>
        </p:nvSpPr>
        <p:spPr/>
        <p:txBody>
          <a:bodyPr>
            <a:normAutofit lnSpcReduction="10000"/>
          </a:bodyPr>
          <a:lstStyle/>
          <a:p>
            <a:r>
              <a:rPr lang="en-US" dirty="0">
                <a:solidFill>
                  <a:schemeClr val="tx1"/>
                </a:solidFill>
              </a:rPr>
              <a:t>Treated with surgery with pre- or post-operative radiotherapy</a:t>
            </a:r>
          </a:p>
          <a:p>
            <a:pPr marL="0" indent="0">
              <a:buNone/>
            </a:pPr>
            <a:endParaRPr lang="en-US" dirty="0">
              <a:solidFill>
                <a:schemeClr val="tx1"/>
              </a:solidFill>
            </a:endParaRPr>
          </a:p>
          <a:p>
            <a:r>
              <a:rPr lang="en-US" dirty="0">
                <a:solidFill>
                  <a:schemeClr val="tx1"/>
                </a:solidFill>
              </a:rPr>
              <a:t>Compared in NCIC SR2 Randomized Trial</a:t>
            </a:r>
          </a:p>
          <a:p>
            <a:pPr lvl="1"/>
            <a:r>
              <a:rPr lang="en-US" dirty="0">
                <a:solidFill>
                  <a:schemeClr val="tx1"/>
                </a:solidFill>
              </a:rPr>
              <a:t>Pre-op 50 </a:t>
            </a:r>
            <a:r>
              <a:rPr lang="en-US" dirty="0" err="1">
                <a:solidFill>
                  <a:schemeClr val="tx1"/>
                </a:solidFill>
              </a:rPr>
              <a:t>Gy</a:t>
            </a:r>
            <a:r>
              <a:rPr lang="en-US" dirty="0">
                <a:solidFill>
                  <a:schemeClr val="tx1"/>
                </a:solidFill>
              </a:rPr>
              <a:t> in 25 fractions (N=94) versus Post-op 60-66 </a:t>
            </a:r>
            <a:r>
              <a:rPr lang="en-US" dirty="0" err="1">
                <a:solidFill>
                  <a:schemeClr val="tx1"/>
                </a:solidFill>
              </a:rPr>
              <a:t>Gy</a:t>
            </a:r>
            <a:r>
              <a:rPr lang="en-US" dirty="0">
                <a:solidFill>
                  <a:schemeClr val="tx1"/>
                </a:solidFill>
              </a:rPr>
              <a:t> in 30-33 fractions (N=96)</a:t>
            </a:r>
          </a:p>
          <a:p>
            <a:pPr lvl="1"/>
            <a:r>
              <a:rPr lang="en-US" dirty="0">
                <a:solidFill>
                  <a:schemeClr val="tx1"/>
                </a:solidFill>
              </a:rPr>
              <a:t>Powered to detect a decrease in wound complication rate for pre-operative radiotherapy from 30%, stopped early for higher rate</a:t>
            </a:r>
          </a:p>
          <a:p>
            <a:pPr lvl="1"/>
            <a:r>
              <a:rPr lang="en-US" dirty="0">
                <a:solidFill>
                  <a:schemeClr val="tx1"/>
                </a:solidFill>
              </a:rPr>
              <a:t>No difference in local/regional recurrence, PFS or OS</a:t>
            </a:r>
          </a:p>
          <a:p>
            <a:pPr marL="457200" lvl="1" indent="0">
              <a:buNone/>
            </a:pPr>
            <a:endParaRPr lang="en-US" dirty="0">
              <a:solidFill>
                <a:schemeClr val="tx1"/>
              </a:solidFill>
            </a:endParaRPr>
          </a:p>
          <a:p>
            <a:r>
              <a:rPr lang="en-US" b="1" dirty="0">
                <a:solidFill>
                  <a:schemeClr val="tx1"/>
                </a:solidFill>
              </a:rPr>
              <a:t>Symptom profile differed considerably</a:t>
            </a:r>
          </a:p>
          <a:p>
            <a:pPr lvl="1"/>
            <a:endParaRPr lang="en-US" dirty="0">
              <a:solidFill>
                <a:schemeClr val="tx1"/>
              </a:solidFill>
            </a:endParaRPr>
          </a:p>
        </p:txBody>
      </p:sp>
      <p:sp>
        <p:nvSpPr>
          <p:cNvPr id="4" name="Rectangle 3">
            <a:extLst>
              <a:ext uri="{FF2B5EF4-FFF2-40B4-BE49-F238E27FC236}">
                <a16:creationId xmlns:a16="http://schemas.microsoft.com/office/drawing/2014/main" id="{30067250-162F-E94A-9722-DD34B1243237}"/>
              </a:ext>
            </a:extLst>
          </p:cNvPr>
          <p:cNvSpPr/>
          <p:nvPr/>
        </p:nvSpPr>
        <p:spPr>
          <a:xfrm>
            <a:off x="162694" y="6345757"/>
            <a:ext cx="6096000" cy="307777"/>
          </a:xfrm>
          <a:prstGeom prst="rect">
            <a:avLst/>
          </a:prstGeom>
        </p:spPr>
        <p:txBody>
          <a:bodyPr>
            <a:spAutoFit/>
          </a:bodyPr>
          <a:lstStyle/>
          <a:p>
            <a:r>
              <a:rPr lang="en-US" sz="1400" dirty="0">
                <a:latin typeface="Helvetica" pitchFamily="2" charset="0"/>
              </a:rPr>
              <a:t>O’Sullivan et al., </a:t>
            </a:r>
            <a:r>
              <a:rPr lang="en-US" sz="1400" i="1" dirty="0">
                <a:latin typeface="Helvetica" pitchFamily="2" charset="0"/>
              </a:rPr>
              <a:t>Lancet</a:t>
            </a:r>
            <a:r>
              <a:rPr lang="en-US" sz="1400" dirty="0">
                <a:latin typeface="Helvetica" pitchFamily="2" charset="0"/>
              </a:rPr>
              <a:t>, 2002</a:t>
            </a:r>
            <a:endParaRPr lang="en-US" sz="1400" dirty="0">
              <a:effectLst/>
              <a:latin typeface="Helvetica" pitchFamily="2" charset="0"/>
            </a:endParaRPr>
          </a:p>
        </p:txBody>
      </p:sp>
    </p:spTree>
    <p:extLst>
      <p:ext uri="{BB962C8B-B14F-4D97-AF65-F5344CB8AC3E}">
        <p14:creationId xmlns:p14="http://schemas.microsoft.com/office/powerpoint/2010/main" val="3958370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1BA9-6821-BB4C-A1AE-59EC89C6BAAC}"/>
              </a:ext>
            </a:extLst>
          </p:cNvPr>
          <p:cNvSpPr>
            <a:spLocks noGrp="1"/>
          </p:cNvSpPr>
          <p:nvPr>
            <p:ph type="title"/>
          </p:nvPr>
        </p:nvSpPr>
        <p:spPr/>
        <p:txBody>
          <a:bodyPr/>
          <a:lstStyle/>
          <a:p>
            <a:pPr algn="ctr"/>
            <a:r>
              <a:rPr lang="en-US" dirty="0">
                <a:solidFill>
                  <a:schemeClr val="tx1"/>
                </a:solidFill>
              </a:rPr>
              <a:t>Pre- vs Post-operative EBRT</a:t>
            </a:r>
          </a:p>
        </p:txBody>
      </p:sp>
      <p:sp>
        <p:nvSpPr>
          <p:cNvPr id="3" name="Content Placeholder 2">
            <a:extLst>
              <a:ext uri="{FF2B5EF4-FFF2-40B4-BE49-F238E27FC236}">
                <a16:creationId xmlns:a16="http://schemas.microsoft.com/office/drawing/2014/main" id="{C8F8C33A-7B5F-C546-AB28-EBF7B31C5068}"/>
              </a:ext>
            </a:extLst>
          </p:cNvPr>
          <p:cNvSpPr>
            <a:spLocks noGrp="1"/>
          </p:cNvSpPr>
          <p:nvPr>
            <p:ph idx="1"/>
          </p:nvPr>
        </p:nvSpPr>
        <p:spPr/>
        <p:txBody>
          <a:bodyPr>
            <a:normAutofit lnSpcReduction="10000"/>
          </a:bodyPr>
          <a:lstStyle/>
          <a:p>
            <a:r>
              <a:rPr lang="en-US" dirty="0"/>
              <a:t>Pre-operative radiotherapy had a </a:t>
            </a:r>
            <a:r>
              <a:rPr lang="en-US" b="1" u="sng" dirty="0">
                <a:solidFill>
                  <a:schemeClr val="accent3">
                    <a:lumMod val="75000"/>
                  </a:schemeClr>
                </a:solidFill>
              </a:rPr>
              <a:t>higher wound complication rate</a:t>
            </a:r>
          </a:p>
          <a:p>
            <a:pPr lvl="1"/>
            <a:r>
              <a:rPr lang="en-US" dirty="0"/>
              <a:t>Overall rate pre vs post: 35% vs 17%</a:t>
            </a:r>
          </a:p>
          <a:p>
            <a:pPr lvl="1"/>
            <a:r>
              <a:rPr lang="en-US" b="1" dirty="0"/>
              <a:t>Location dependent</a:t>
            </a:r>
          </a:p>
          <a:p>
            <a:pPr lvl="2"/>
            <a:r>
              <a:rPr lang="en-US" dirty="0"/>
              <a:t>Upper extremity pre vs post: 6% vs 0%</a:t>
            </a:r>
          </a:p>
          <a:p>
            <a:pPr lvl="2"/>
            <a:r>
              <a:rPr lang="en-US" dirty="0"/>
              <a:t>Lower extremity pre vs post: 35% vs 25%</a:t>
            </a:r>
          </a:p>
          <a:p>
            <a:pPr lvl="1"/>
            <a:r>
              <a:rPr lang="en-US" dirty="0"/>
              <a:t>Bias toward secondary closure with pre-op (did not affect complications)</a:t>
            </a:r>
          </a:p>
          <a:p>
            <a:endParaRPr lang="en-US" dirty="0"/>
          </a:p>
          <a:p>
            <a:r>
              <a:rPr lang="en-US" dirty="0"/>
              <a:t>Post-operative radiotherapy had a </a:t>
            </a:r>
            <a:r>
              <a:rPr lang="en-US" b="1" u="sng" dirty="0">
                <a:solidFill>
                  <a:schemeClr val="accent3">
                    <a:lumMod val="75000"/>
                  </a:schemeClr>
                </a:solidFill>
              </a:rPr>
              <a:t>higher radiation toxicity rate</a:t>
            </a:r>
          </a:p>
          <a:p>
            <a:pPr lvl="1"/>
            <a:r>
              <a:rPr lang="en-US" dirty="0"/>
              <a:t>Grade 2+ radiation dermatitis pre vs post: 36% vs 68%</a:t>
            </a:r>
          </a:p>
          <a:p>
            <a:pPr lvl="1"/>
            <a:r>
              <a:rPr lang="en-US" dirty="0"/>
              <a:t>Higher grade 2+ late toxicity rate, which is associated with worse QoL</a:t>
            </a:r>
          </a:p>
        </p:txBody>
      </p:sp>
      <p:sp>
        <p:nvSpPr>
          <p:cNvPr id="4" name="Rectangle 3">
            <a:extLst>
              <a:ext uri="{FF2B5EF4-FFF2-40B4-BE49-F238E27FC236}">
                <a16:creationId xmlns:a16="http://schemas.microsoft.com/office/drawing/2014/main" id="{DC05BC8D-9C70-C14E-9D61-A213B633EC28}"/>
              </a:ext>
            </a:extLst>
          </p:cNvPr>
          <p:cNvSpPr/>
          <p:nvPr/>
        </p:nvSpPr>
        <p:spPr>
          <a:xfrm>
            <a:off x="143644" y="6056511"/>
            <a:ext cx="6096000" cy="738664"/>
          </a:xfrm>
          <a:prstGeom prst="rect">
            <a:avLst/>
          </a:prstGeom>
        </p:spPr>
        <p:txBody>
          <a:bodyPr>
            <a:spAutoFit/>
          </a:bodyPr>
          <a:lstStyle/>
          <a:p>
            <a:r>
              <a:rPr lang="en-US" sz="1400" dirty="0">
                <a:latin typeface="Helvetica" pitchFamily="2" charset="0"/>
              </a:rPr>
              <a:t>O’Sullivan et al., </a:t>
            </a:r>
            <a:r>
              <a:rPr lang="en-US" sz="1400" i="1" dirty="0">
                <a:latin typeface="Helvetica" pitchFamily="2" charset="0"/>
              </a:rPr>
              <a:t>Lancet</a:t>
            </a:r>
            <a:r>
              <a:rPr lang="en-US" sz="1400" dirty="0">
                <a:latin typeface="Helvetica" pitchFamily="2" charset="0"/>
              </a:rPr>
              <a:t>, 2002</a:t>
            </a:r>
          </a:p>
          <a:p>
            <a:r>
              <a:rPr lang="en-US" sz="1400" dirty="0">
                <a:latin typeface="Helvetica" pitchFamily="2" charset="0"/>
              </a:rPr>
              <a:t>Davis et al., </a:t>
            </a:r>
            <a:r>
              <a:rPr lang="en-US" sz="1400" i="1" dirty="0">
                <a:latin typeface="Helvetica" pitchFamily="2" charset="0"/>
              </a:rPr>
              <a:t>JCO</a:t>
            </a:r>
            <a:r>
              <a:rPr lang="en-US" sz="1400" dirty="0">
                <a:latin typeface="Helvetica" pitchFamily="2" charset="0"/>
              </a:rPr>
              <a:t>, 2002</a:t>
            </a:r>
          </a:p>
          <a:p>
            <a:r>
              <a:rPr lang="en-US" sz="1400" dirty="0">
                <a:effectLst/>
                <a:latin typeface="Helvetica" pitchFamily="2" charset="0"/>
              </a:rPr>
              <a:t>Davis et al., </a:t>
            </a:r>
            <a:r>
              <a:rPr lang="en-US" sz="1400" i="1" dirty="0" err="1">
                <a:effectLst/>
                <a:latin typeface="Helvetica" pitchFamily="2" charset="0"/>
              </a:rPr>
              <a:t>Radiother</a:t>
            </a:r>
            <a:r>
              <a:rPr lang="en-US" sz="1400" i="1" dirty="0">
                <a:effectLst/>
                <a:latin typeface="Helvetica" pitchFamily="2" charset="0"/>
              </a:rPr>
              <a:t> and Oncol</a:t>
            </a:r>
            <a:r>
              <a:rPr lang="en-US" sz="1400" dirty="0">
                <a:effectLst/>
                <a:latin typeface="Helvetica" pitchFamily="2" charset="0"/>
              </a:rPr>
              <a:t>, 2005</a:t>
            </a:r>
          </a:p>
        </p:txBody>
      </p:sp>
    </p:spTree>
    <p:extLst>
      <p:ext uri="{BB962C8B-B14F-4D97-AF65-F5344CB8AC3E}">
        <p14:creationId xmlns:p14="http://schemas.microsoft.com/office/powerpoint/2010/main" val="301007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CF59-013A-5B44-8B00-5820D8C7DA95}"/>
              </a:ext>
            </a:extLst>
          </p:cNvPr>
          <p:cNvSpPr>
            <a:spLocks noGrp="1"/>
          </p:cNvSpPr>
          <p:nvPr>
            <p:ph type="title"/>
          </p:nvPr>
        </p:nvSpPr>
        <p:spPr/>
        <p:txBody>
          <a:bodyPr/>
          <a:lstStyle/>
          <a:p>
            <a:r>
              <a:rPr lang="en-US" dirty="0"/>
              <a:t>IMRT vs 3-D CRT</a:t>
            </a:r>
          </a:p>
        </p:txBody>
      </p:sp>
      <p:sp>
        <p:nvSpPr>
          <p:cNvPr id="3" name="Content Placeholder 2">
            <a:extLst>
              <a:ext uri="{FF2B5EF4-FFF2-40B4-BE49-F238E27FC236}">
                <a16:creationId xmlns:a16="http://schemas.microsoft.com/office/drawing/2014/main" id="{0152A3DD-5B40-B942-8790-0612B1D40293}"/>
              </a:ext>
            </a:extLst>
          </p:cNvPr>
          <p:cNvSpPr>
            <a:spLocks noGrp="1"/>
          </p:cNvSpPr>
          <p:nvPr>
            <p:ph idx="1"/>
          </p:nvPr>
        </p:nvSpPr>
        <p:spPr>
          <a:xfrm>
            <a:off x="609600" y="1600201"/>
            <a:ext cx="7066659" cy="4525963"/>
          </a:xfrm>
        </p:spPr>
        <p:txBody>
          <a:bodyPr>
            <a:normAutofit fontScale="92500" lnSpcReduction="20000"/>
          </a:bodyPr>
          <a:lstStyle/>
          <a:p>
            <a:r>
              <a:rPr lang="en-US" dirty="0"/>
              <a:t>Retrospective data shows improved toxicity and LC with IMRT versus 3-D CRT</a:t>
            </a:r>
          </a:p>
          <a:p>
            <a:pPr lvl="1"/>
            <a:r>
              <a:rPr lang="en-US" dirty="0"/>
              <a:t>5yr LC: 94% vs 85%, p=0.05</a:t>
            </a:r>
          </a:p>
          <a:p>
            <a:pPr lvl="1"/>
            <a:r>
              <a:rPr lang="en-US" dirty="0"/>
              <a:t>Radiation dermatitis(Grade 2+) : 32% vs 49%, p=0.002</a:t>
            </a:r>
          </a:p>
          <a:p>
            <a:pPr lvl="1"/>
            <a:r>
              <a:rPr lang="en-US" dirty="0"/>
              <a:t>Edema: 8% vs 15%, p=0.05</a:t>
            </a:r>
          </a:p>
          <a:p>
            <a:r>
              <a:rPr lang="en-US" dirty="0"/>
              <a:t>IMRT supported by single arm phase II study from Toronto </a:t>
            </a:r>
          </a:p>
          <a:p>
            <a:r>
              <a:rPr lang="en-US" dirty="0"/>
              <a:t>30% wound complication rate versus 43% historical control (NS)</a:t>
            </a:r>
          </a:p>
          <a:p>
            <a:pPr lvl="1"/>
            <a:r>
              <a:rPr lang="en-US" dirty="0"/>
              <a:t>Lower rates of re-operation</a:t>
            </a:r>
          </a:p>
          <a:p>
            <a:r>
              <a:rPr lang="en-US" dirty="0"/>
              <a:t>Low rates of flap closure</a:t>
            </a:r>
          </a:p>
          <a:p>
            <a:r>
              <a:rPr lang="en-US" dirty="0"/>
              <a:t>4 year local failure rate = 7%</a:t>
            </a:r>
          </a:p>
        </p:txBody>
      </p:sp>
      <p:pic>
        <p:nvPicPr>
          <p:cNvPr id="4" name="Picture 3">
            <a:extLst>
              <a:ext uri="{FF2B5EF4-FFF2-40B4-BE49-F238E27FC236}">
                <a16:creationId xmlns:a16="http://schemas.microsoft.com/office/drawing/2014/main" id="{F67FE2A1-1E32-F449-94DF-56ADBCF7F240}"/>
              </a:ext>
            </a:extLst>
          </p:cNvPr>
          <p:cNvPicPr>
            <a:picLocks noChangeAspect="1"/>
          </p:cNvPicPr>
          <p:nvPr/>
        </p:nvPicPr>
        <p:blipFill>
          <a:blip r:embed="rId3"/>
          <a:stretch>
            <a:fillRect/>
          </a:stretch>
        </p:blipFill>
        <p:spPr>
          <a:xfrm>
            <a:off x="7676259" y="1381126"/>
            <a:ext cx="4515741" cy="4964112"/>
          </a:xfrm>
          <a:prstGeom prst="rect">
            <a:avLst/>
          </a:prstGeom>
        </p:spPr>
      </p:pic>
      <p:sp>
        <p:nvSpPr>
          <p:cNvPr id="5" name="Rectangle 4">
            <a:extLst>
              <a:ext uri="{FF2B5EF4-FFF2-40B4-BE49-F238E27FC236}">
                <a16:creationId xmlns:a16="http://schemas.microsoft.com/office/drawing/2014/main" id="{827B1E38-2DD4-9842-9C7B-B230E3E54C69}"/>
              </a:ext>
            </a:extLst>
          </p:cNvPr>
          <p:cNvSpPr/>
          <p:nvPr/>
        </p:nvSpPr>
        <p:spPr>
          <a:xfrm>
            <a:off x="143644" y="6056511"/>
            <a:ext cx="6096000" cy="523220"/>
          </a:xfrm>
          <a:prstGeom prst="rect">
            <a:avLst/>
          </a:prstGeom>
        </p:spPr>
        <p:txBody>
          <a:bodyPr>
            <a:spAutoFit/>
          </a:bodyPr>
          <a:lstStyle/>
          <a:p>
            <a:r>
              <a:rPr lang="en-US" sz="1400" dirty="0">
                <a:latin typeface="Helvetica" pitchFamily="2" charset="0"/>
              </a:rPr>
              <a:t>O’Sullivan et al., </a:t>
            </a:r>
            <a:r>
              <a:rPr lang="en-US" sz="1400" i="1" dirty="0">
                <a:latin typeface="Helvetica" pitchFamily="2" charset="0"/>
              </a:rPr>
              <a:t>Cancer</a:t>
            </a:r>
            <a:r>
              <a:rPr lang="en-US" sz="1400" dirty="0">
                <a:latin typeface="Helvetica" pitchFamily="2" charset="0"/>
              </a:rPr>
              <a:t>, 2013</a:t>
            </a:r>
          </a:p>
          <a:p>
            <a:r>
              <a:rPr lang="en-US" sz="1400" dirty="0" err="1">
                <a:latin typeface="Helvetica" pitchFamily="2" charset="0"/>
              </a:rPr>
              <a:t>Folkert</a:t>
            </a:r>
            <a:r>
              <a:rPr lang="en-US" sz="1400" dirty="0">
                <a:latin typeface="Helvetica" pitchFamily="2" charset="0"/>
              </a:rPr>
              <a:t> et al., </a:t>
            </a:r>
            <a:r>
              <a:rPr lang="en-US" sz="1400" i="1" dirty="0">
                <a:latin typeface="Helvetica" pitchFamily="2" charset="0"/>
              </a:rPr>
              <a:t>JCO</a:t>
            </a:r>
            <a:r>
              <a:rPr lang="en-US" sz="1400" dirty="0">
                <a:latin typeface="Helvetica" pitchFamily="2" charset="0"/>
              </a:rPr>
              <a:t>, 2014</a:t>
            </a:r>
            <a:endParaRPr lang="en-US" sz="1400" dirty="0">
              <a:effectLst/>
              <a:latin typeface="Helvetica" pitchFamily="2" charset="0"/>
            </a:endParaRPr>
          </a:p>
        </p:txBody>
      </p:sp>
    </p:spTree>
    <p:extLst>
      <p:ext uri="{BB962C8B-B14F-4D97-AF65-F5344CB8AC3E}">
        <p14:creationId xmlns:p14="http://schemas.microsoft.com/office/powerpoint/2010/main" val="338636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7B54-0F1B-DC4A-9B80-015ACC4C5ADC}"/>
              </a:ext>
            </a:extLst>
          </p:cNvPr>
          <p:cNvSpPr>
            <a:spLocks noGrp="1"/>
          </p:cNvSpPr>
          <p:nvPr>
            <p:ph type="title"/>
          </p:nvPr>
        </p:nvSpPr>
        <p:spPr/>
        <p:txBody>
          <a:bodyPr/>
          <a:lstStyle/>
          <a:p>
            <a:r>
              <a:rPr lang="en-US" dirty="0"/>
              <a:t>Daily Imaging is the Standard of Care</a:t>
            </a:r>
          </a:p>
        </p:txBody>
      </p:sp>
      <p:sp>
        <p:nvSpPr>
          <p:cNvPr id="5" name="Content Placeholder 4">
            <a:extLst>
              <a:ext uri="{FF2B5EF4-FFF2-40B4-BE49-F238E27FC236}">
                <a16:creationId xmlns:a16="http://schemas.microsoft.com/office/drawing/2014/main" id="{5F5123FE-1B42-ED41-9514-0EA35D8CBB9A}"/>
              </a:ext>
            </a:extLst>
          </p:cNvPr>
          <p:cNvSpPr>
            <a:spLocks noGrp="1"/>
          </p:cNvSpPr>
          <p:nvPr>
            <p:ph idx="1"/>
          </p:nvPr>
        </p:nvSpPr>
        <p:spPr/>
        <p:txBody>
          <a:bodyPr>
            <a:normAutofit/>
          </a:bodyPr>
          <a:lstStyle/>
          <a:p>
            <a:r>
              <a:rPr lang="en-US" dirty="0"/>
              <a:t>RTOG 0630 was a single arm study of pre-op radiotherapy with small fields</a:t>
            </a:r>
          </a:p>
          <a:p>
            <a:pPr lvl="1"/>
            <a:r>
              <a:rPr lang="en-US" dirty="0"/>
              <a:t>1.5 cm radial, 2-3 cm proximal/distal, most using 0.5 cm PTV</a:t>
            </a:r>
          </a:p>
          <a:p>
            <a:r>
              <a:rPr lang="en-US" dirty="0"/>
              <a:t>Estimated that a 1.5 cm PTV would be needed </a:t>
            </a:r>
            <a:r>
              <a:rPr lang="en-US" u="sng" dirty="0"/>
              <a:t>without</a:t>
            </a:r>
            <a:r>
              <a:rPr lang="en-US" dirty="0"/>
              <a:t> daily imaging</a:t>
            </a:r>
          </a:p>
        </p:txBody>
      </p:sp>
      <p:pic>
        <p:nvPicPr>
          <p:cNvPr id="6" name="Picture 5">
            <a:extLst>
              <a:ext uri="{FF2B5EF4-FFF2-40B4-BE49-F238E27FC236}">
                <a16:creationId xmlns:a16="http://schemas.microsoft.com/office/drawing/2014/main" id="{E08EB419-87FF-A44E-8080-C33A6EC6D9F7}"/>
              </a:ext>
            </a:extLst>
          </p:cNvPr>
          <p:cNvPicPr>
            <a:picLocks noChangeAspect="1"/>
          </p:cNvPicPr>
          <p:nvPr/>
        </p:nvPicPr>
        <p:blipFill>
          <a:blip r:embed="rId3"/>
          <a:stretch>
            <a:fillRect/>
          </a:stretch>
        </p:blipFill>
        <p:spPr>
          <a:xfrm>
            <a:off x="119256" y="3561738"/>
            <a:ext cx="8972705" cy="3229356"/>
          </a:xfrm>
          <a:prstGeom prst="rect">
            <a:avLst/>
          </a:prstGeom>
        </p:spPr>
      </p:pic>
      <p:sp>
        <p:nvSpPr>
          <p:cNvPr id="7" name="Rectangle 6">
            <a:extLst>
              <a:ext uri="{FF2B5EF4-FFF2-40B4-BE49-F238E27FC236}">
                <a16:creationId xmlns:a16="http://schemas.microsoft.com/office/drawing/2014/main" id="{94953059-CCAC-0945-BBC1-AFB87C87C94E}"/>
              </a:ext>
            </a:extLst>
          </p:cNvPr>
          <p:cNvSpPr/>
          <p:nvPr/>
        </p:nvSpPr>
        <p:spPr>
          <a:xfrm>
            <a:off x="6446520" y="4114800"/>
            <a:ext cx="2514600" cy="201136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7B7763-4B22-4043-8DAE-BC209AB97461}"/>
              </a:ext>
            </a:extLst>
          </p:cNvPr>
          <p:cNvSpPr txBox="1"/>
          <p:nvPr/>
        </p:nvSpPr>
        <p:spPr>
          <a:xfrm>
            <a:off x="10137662" y="6421762"/>
            <a:ext cx="1935082" cy="369332"/>
          </a:xfrm>
          <a:prstGeom prst="rect">
            <a:avLst/>
          </a:prstGeom>
          <a:noFill/>
        </p:spPr>
        <p:txBody>
          <a:bodyPr wrap="none" rtlCol="0">
            <a:spAutoFit/>
          </a:bodyPr>
          <a:lstStyle/>
          <a:p>
            <a:r>
              <a:rPr lang="en-US" dirty="0"/>
              <a:t>Li et al., </a:t>
            </a:r>
            <a:r>
              <a:rPr lang="en-US" i="1" dirty="0"/>
              <a:t>PRO</a:t>
            </a:r>
            <a:r>
              <a:rPr lang="en-US" dirty="0"/>
              <a:t>, 2016</a:t>
            </a:r>
          </a:p>
        </p:txBody>
      </p:sp>
    </p:spTree>
    <p:extLst>
      <p:ext uri="{BB962C8B-B14F-4D97-AF65-F5344CB8AC3E}">
        <p14:creationId xmlns:p14="http://schemas.microsoft.com/office/powerpoint/2010/main" val="2296236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25B085D-F40E-2B4F-81E6-B15AED7E76EE}"/>
              </a:ext>
            </a:extLst>
          </p:cNvPr>
          <p:cNvSpPr/>
          <p:nvPr/>
        </p:nvSpPr>
        <p:spPr>
          <a:xfrm>
            <a:off x="5334000" y="5694979"/>
            <a:ext cx="6476504" cy="853561"/>
          </a:xfrm>
          <a:prstGeom prst="round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7ED11-CDA2-4C4A-92E2-32DD4675B455}"/>
              </a:ext>
            </a:extLst>
          </p:cNvPr>
          <p:cNvSpPr>
            <a:spLocks noGrp="1"/>
          </p:cNvSpPr>
          <p:nvPr>
            <p:ph type="title"/>
          </p:nvPr>
        </p:nvSpPr>
        <p:spPr/>
        <p:txBody>
          <a:bodyPr>
            <a:normAutofit fontScale="90000"/>
          </a:bodyPr>
          <a:lstStyle/>
          <a:p>
            <a:r>
              <a:rPr lang="en-US" dirty="0"/>
              <a:t>Hypofractionation for Extremity/</a:t>
            </a:r>
            <a:br>
              <a:rPr lang="en-US" dirty="0"/>
            </a:br>
            <a:r>
              <a:rPr lang="en-US" dirty="0"/>
              <a:t>Superficial Trunk Sarcoma</a:t>
            </a:r>
          </a:p>
        </p:txBody>
      </p:sp>
      <p:sp>
        <p:nvSpPr>
          <p:cNvPr id="3" name="Content Placeholder 2">
            <a:extLst>
              <a:ext uri="{FF2B5EF4-FFF2-40B4-BE49-F238E27FC236}">
                <a16:creationId xmlns:a16="http://schemas.microsoft.com/office/drawing/2014/main" id="{CC9F9D8B-09DB-1A47-BED9-F2A51CC2D7AA}"/>
              </a:ext>
            </a:extLst>
          </p:cNvPr>
          <p:cNvSpPr>
            <a:spLocks noGrp="1"/>
          </p:cNvSpPr>
          <p:nvPr>
            <p:ph idx="1"/>
          </p:nvPr>
        </p:nvSpPr>
        <p:spPr/>
        <p:txBody>
          <a:bodyPr>
            <a:normAutofit lnSpcReduction="10000"/>
          </a:bodyPr>
          <a:lstStyle/>
          <a:p>
            <a:r>
              <a:rPr lang="en-US" dirty="0"/>
              <a:t>Numerous hypofractionation strategies have been employed, recent studies include:</a:t>
            </a:r>
          </a:p>
          <a:p>
            <a:pPr lvl="1"/>
            <a:r>
              <a:rPr lang="en-US" dirty="0"/>
              <a:t>UCLA 6 </a:t>
            </a:r>
            <a:r>
              <a:rPr lang="en-US" dirty="0" err="1"/>
              <a:t>Gy</a:t>
            </a:r>
            <a:r>
              <a:rPr lang="en-US" dirty="0"/>
              <a:t> x5 | </a:t>
            </a:r>
            <a:r>
              <a:rPr lang="en-US" sz="1800" dirty="0" err="1"/>
              <a:t>Kalbasi</a:t>
            </a:r>
            <a:r>
              <a:rPr lang="en-US" sz="1800" dirty="0"/>
              <a:t> et al., </a:t>
            </a:r>
            <a:r>
              <a:rPr lang="en-US" sz="1800" i="1" dirty="0"/>
              <a:t>Clin Can Res</a:t>
            </a:r>
            <a:r>
              <a:rPr lang="en-US" sz="1800" dirty="0"/>
              <a:t>, 2019</a:t>
            </a:r>
          </a:p>
          <a:p>
            <a:pPr lvl="1"/>
            <a:r>
              <a:rPr lang="en-US" dirty="0"/>
              <a:t>Polish 5 </a:t>
            </a:r>
            <a:r>
              <a:rPr lang="en-US" dirty="0" err="1"/>
              <a:t>Gy</a:t>
            </a:r>
            <a:r>
              <a:rPr lang="en-US" dirty="0"/>
              <a:t> x5| </a:t>
            </a:r>
            <a:r>
              <a:rPr lang="en-US" sz="1800" dirty="0" err="1"/>
              <a:t>Kosela-Patercyzk</a:t>
            </a:r>
            <a:r>
              <a:rPr lang="en-US" sz="1800" dirty="0"/>
              <a:t> et la., </a:t>
            </a:r>
            <a:r>
              <a:rPr lang="en-US" sz="1800" i="1" dirty="0"/>
              <a:t>EJSO</a:t>
            </a:r>
            <a:r>
              <a:rPr lang="en-US" sz="1800" dirty="0"/>
              <a:t>, 2014</a:t>
            </a:r>
          </a:p>
          <a:p>
            <a:pPr lvl="1"/>
            <a:r>
              <a:rPr lang="en-US" dirty="0"/>
              <a:t>OHSU 3.5 </a:t>
            </a:r>
            <a:r>
              <a:rPr lang="en-US" dirty="0" err="1"/>
              <a:t>Gy</a:t>
            </a:r>
            <a:r>
              <a:rPr lang="en-US" dirty="0"/>
              <a:t> x8 (high-risk with </a:t>
            </a:r>
            <a:r>
              <a:rPr lang="en-US" dirty="0" err="1"/>
              <a:t>ifosfamide</a:t>
            </a:r>
            <a:r>
              <a:rPr lang="en-US" dirty="0"/>
              <a:t>) | </a:t>
            </a:r>
            <a:r>
              <a:rPr lang="en-US" sz="1800" dirty="0"/>
              <a:t>Lu et al., </a:t>
            </a:r>
            <a:r>
              <a:rPr lang="en-US" sz="1800" i="1" dirty="0"/>
              <a:t>Ann Surg </a:t>
            </a:r>
            <a:r>
              <a:rPr lang="en-US" sz="1800" i="1" dirty="0" err="1"/>
              <a:t>Onc</a:t>
            </a:r>
            <a:r>
              <a:rPr lang="en-US" sz="1800" dirty="0"/>
              <a:t>, 2018</a:t>
            </a:r>
          </a:p>
          <a:p>
            <a:r>
              <a:rPr lang="en-US" dirty="0"/>
              <a:t>Surgery within 1 week of completion of RT</a:t>
            </a:r>
          </a:p>
          <a:p>
            <a:endParaRPr lang="en-US" dirty="0"/>
          </a:p>
          <a:p>
            <a:endParaRPr lang="en-US" dirty="0"/>
          </a:p>
          <a:p>
            <a:pPr>
              <a:spcBef>
                <a:spcPts val="0"/>
              </a:spcBef>
            </a:pPr>
            <a:r>
              <a:rPr lang="en-US" sz="2600" dirty="0"/>
              <a:t>Wound comp rate = 32%, Late tox rate = 15%</a:t>
            </a:r>
          </a:p>
          <a:p>
            <a:r>
              <a:rPr lang="en-US" sz="2600" b="1" dirty="0">
                <a:solidFill>
                  <a:schemeClr val="tx1"/>
                </a:solidFill>
              </a:rPr>
              <a:t>Local recurrence = 19%</a:t>
            </a:r>
          </a:p>
        </p:txBody>
      </p:sp>
      <p:sp>
        <p:nvSpPr>
          <p:cNvPr id="4" name="Rectangle 3">
            <a:extLst>
              <a:ext uri="{FF2B5EF4-FFF2-40B4-BE49-F238E27FC236}">
                <a16:creationId xmlns:a16="http://schemas.microsoft.com/office/drawing/2014/main" id="{43637C09-2A11-0E44-B485-F0F4406249F1}"/>
              </a:ext>
            </a:extLst>
          </p:cNvPr>
          <p:cNvSpPr/>
          <p:nvPr/>
        </p:nvSpPr>
        <p:spPr>
          <a:xfrm>
            <a:off x="609600" y="4509254"/>
            <a:ext cx="7255704" cy="523220"/>
          </a:xfrm>
          <a:prstGeom prst="rect">
            <a:avLst/>
          </a:prstGeom>
        </p:spPr>
        <p:txBody>
          <a:bodyPr wrap="none">
            <a:spAutoFit/>
          </a:bodyPr>
          <a:lstStyle/>
          <a:p>
            <a:r>
              <a:rPr lang="en-US" sz="2800" b="1" dirty="0">
                <a:solidFill>
                  <a:schemeClr val="accent3">
                    <a:lumMod val="75000"/>
                  </a:schemeClr>
                </a:solidFill>
              </a:rPr>
              <a:t>Polish prospective trial of 5 </a:t>
            </a:r>
            <a:r>
              <a:rPr lang="en-US" sz="2800" b="1" dirty="0" err="1">
                <a:solidFill>
                  <a:schemeClr val="accent3">
                    <a:lumMod val="75000"/>
                  </a:schemeClr>
                </a:solidFill>
              </a:rPr>
              <a:t>Gy</a:t>
            </a:r>
            <a:r>
              <a:rPr lang="en-US" sz="2800" b="1" dirty="0">
                <a:solidFill>
                  <a:schemeClr val="accent3">
                    <a:lumMod val="75000"/>
                  </a:schemeClr>
                </a:solidFill>
              </a:rPr>
              <a:t> x5 using 3-D CRT</a:t>
            </a:r>
          </a:p>
        </p:txBody>
      </p:sp>
      <p:sp>
        <p:nvSpPr>
          <p:cNvPr id="5" name="Rectangle 4">
            <a:extLst>
              <a:ext uri="{FF2B5EF4-FFF2-40B4-BE49-F238E27FC236}">
                <a16:creationId xmlns:a16="http://schemas.microsoft.com/office/drawing/2014/main" id="{C847F03B-9CB7-3540-995E-C2A818FDF495}"/>
              </a:ext>
            </a:extLst>
          </p:cNvPr>
          <p:cNvSpPr/>
          <p:nvPr/>
        </p:nvSpPr>
        <p:spPr>
          <a:xfrm>
            <a:off x="609600" y="4233307"/>
            <a:ext cx="2335832" cy="369332"/>
          </a:xfrm>
          <a:prstGeom prst="rect">
            <a:avLst/>
          </a:prstGeom>
        </p:spPr>
        <p:txBody>
          <a:bodyPr wrap="none">
            <a:spAutoFit/>
          </a:bodyPr>
          <a:lstStyle/>
          <a:p>
            <a:r>
              <a:rPr lang="en-US" b="1" dirty="0">
                <a:solidFill>
                  <a:schemeClr val="bg2">
                    <a:lumMod val="75000"/>
                  </a:schemeClr>
                </a:solidFill>
              </a:rPr>
              <a:t>First prospective study</a:t>
            </a:r>
            <a:endParaRPr lang="en-US" dirty="0">
              <a:solidFill>
                <a:schemeClr val="bg2">
                  <a:lumMod val="75000"/>
                </a:schemeClr>
              </a:solidFill>
            </a:endParaRPr>
          </a:p>
        </p:txBody>
      </p:sp>
      <p:grpSp>
        <p:nvGrpSpPr>
          <p:cNvPr id="10" name="Group 9">
            <a:extLst>
              <a:ext uri="{FF2B5EF4-FFF2-40B4-BE49-F238E27FC236}">
                <a16:creationId xmlns:a16="http://schemas.microsoft.com/office/drawing/2014/main" id="{6D81EBE5-003A-FD4D-A031-0CEA6E5F5D86}"/>
              </a:ext>
            </a:extLst>
          </p:cNvPr>
          <p:cNvGrpSpPr/>
          <p:nvPr/>
        </p:nvGrpSpPr>
        <p:grpSpPr>
          <a:xfrm>
            <a:off x="5410200" y="5694979"/>
            <a:ext cx="6324104" cy="853561"/>
            <a:chOff x="5029200" y="5664499"/>
            <a:chExt cx="6324104" cy="853561"/>
          </a:xfrm>
        </p:grpSpPr>
        <p:sp>
          <p:nvSpPr>
            <p:cNvPr id="6" name="Rectangle 5">
              <a:extLst>
                <a:ext uri="{FF2B5EF4-FFF2-40B4-BE49-F238E27FC236}">
                  <a16:creationId xmlns:a16="http://schemas.microsoft.com/office/drawing/2014/main" id="{87A4F094-948F-B948-8CBE-28891705887B}"/>
                </a:ext>
              </a:extLst>
            </p:cNvPr>
            <p:cNvSpPr/>
            <p:nvPr/>
          </p:nvSpPr>
          <p:spPr>
            <a:xfrm>
              <a:off x="5029200" y="5664499"/>
              <a:ext cx="6324104" cy="461665"/>
            </a:xfrm>
            <a:prstGeom prst="rect">
              <a:avLst/>
            </a:prstGeom>
          </p:spPr>
          <p:txBody>
            <a:bodyPr wrap="none">
              <a:spAutoFit/>
            </a:bodyPr>
            <a:lstStyle/>
            <a:p>
              <a:r>
                <a:rPr lang="en-US" sz="2400" b="1" dirty="0">
                  <a:solidFill>
                    <a:schemeClr val="tx2">
                      <a:lumMod val="75000"/>
                    </a:schemeClr>
                  </a:solidFill>
                </a:rPr>
                <a:t>For an excellent review of hypofractionation see</a:t>
              </a:r>
              <a:endParaRPr lang="en-US" sz="2400" dirty="0">
                <a:solidFill>
                  <a:schemeClr val="tx2">
                    <a:lumMod val="75000"/>
                  </a:schemeClr>
                </a:solidFill>
              </a:endParaRPr>
            </a:p>
          </p:txBody>
        </p:sp>
        <p:sp>
          <p:nvSpPr>
            <p:cNvPr id="7" name="Rectangle 6">
              <a:extLst>
                <a:ext uri="{FF2B5EF4-FFF2-40B4-BE49-F238E27FC236}">
                  <a16:creationId xmlns:a16="http://schemas.microsoft.com/office/drawing/2014/main" id="{088DEE88-4D11-144C-9B43-039C58EB7AA3}"/>
                </a:ext>
              </a:extLst>
            </p:cNvPr>
            <p:cNvSpPr/>
            <p:nvPr/>
          </p:nvSpPr>
          <p:spPr>
            <a:xfrm>
              <a:off x="5029200" y="6056395"/>
              <a:ext cx="4709751" cy="461665"/>
            </a:xfrm>
            <a:prstGeom prst="rect">
              <a:avLst/>
            </a:prstGeom>
          </p:spPr>
          <p:txBody>
            <a:bodyPr wrap="none">
              <a:spAutoFit/>
            </a:bodyPr>
            <a:lstStyle/>
            <a:p>
              <a:r>
                <a:rPr lang="en-US" sz="2400" b="1" dirty="0">
                  <a:solidFill>
                    <a:schemeClr val="accent3">
                      <a:lumMod val="75000"/>
                    </a:schemeClr>
                  </a:solidFill>
                </a:rPr>
                <a:t>Haas et al. </a:t>
              </a:r>
              <a:r>
                <a:rPr lang="en-US" sz="2400" b="1" i="1" dirty="0" err="1">
                  <a:solidFill>
                    <a:schemeClr val="accent3">
                      <a:lumMod val="75000"/>
                    </a:schemeClr>
                  </a:solidFill>
                </a:rPr>
                <a:t>Radioth</a:t>
              </a:r>
              <a:r>
                <a:rPr lang="en-US" sz="2400" b="1" i="1" dirty="0">
                  <a:solidFill>
                    <a:schemeClr val="accent3">
                      <a:lumMod val="75000"/>
                    </a:schemeClr>
                  </a:solidFill>
                </a:rPr>
                <a:t> and Oncol, </a:t>
              </a:r>
              <a:r>
                <a:rPr lang="en-US" sz="2400" b="1" dirty="0">
                  <a:solidFill>
                    <a:schemeClr val="accent3">
                      <a:lumMod val="75000"/>
                    </a:schemeClr>
                  </a:solidFill>
                </a:rPr>
                <a:t>2016</a:t>
              </a:r>
              <a:endParaRPr lang="en-US" sz="2400" dirty="0"/>
            </a:p>
          </p:txBody>
        </p:sp>
      </p:grpSp>
    </p:spTree>
    <p:extLst>
      <p:ext uri="{BB962C8B-B14F-4D97-AF65-F5344CB8AC3E}">
        <p14:creationId xmlns:p14="http://schemas.microsoft.com/office/powerpoint/2010/main" val="3634984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A8499-BD9F-3F41-9A20-709D22BEE16B}"/>
              </a:ext>
            </a:extLst>
          </p:cNvPr>
          <p:cNvSpPr>
            <a:spLocks noGrp="1"/>
          </p:cNvSpPr>
          <p:nvPr>
            <p:ph type="title"/>
          </p:nvPr>
        </p:nvSpPr>
        <p:spPr>
          <a:xfrm>
            <a:off x="1338146" y="274638"/>
            <a:ext cx="10244254" cy="1143000"/>
          </a:xfrm>
        </p:spPr>
        <p:txBody>
          <a:bodyPr/>
          <a:lstStyle/>
          <a:p>
            <a:pPr algn="l"/>
            <a:r>
              <a:rPr lang="en-US" dirty="0"/>
              <a:t>Brachytherapy</a:t>
            </a:r>
          </a:p>
        </p:txBody>
      </p:sp>
      <p:sp>
        <p:nvSpPr>
          <p:cNvPr id="9" name="Content Placeholder 8">
            <a:extLst>
              <a:ext uri="{FF2B5EF4-FFF2-40B4-BE49-F238E27FC236}">
                <a16:creationId xmlns:a16="http://schemas.microsoft.com/office/drawing/2014/main" id="{68625B7C-C1CA-9843-9A14-484C8EA42DCA}"/>
              </a:ext>
            </a:extLst>
          </p:cNvPr>
          <p:cNvSpPr>
            <a:spLocks noGrp="1"/>
          </p:cNvSpPr>
          <p:nvPr>
            <p:ph sz="half" idx="1"/>
          </p:nvPr>
        </p:nvSpPr>
        <p:spPr/>
        <p:txBody>
          <a:bodyPr>
            <a:normAutofit fontScale="92500" lnSpcReduction="10000"/>
          </a:bodyPr>
          <a:lstStyle/>
          <a:p>
            <a:r>
              <a:rPr lang="en-US" dirty="0"/>
              <a:t>Brachytherapy includes low-dose rate (LDR), pulsed dose rate (PDR), high-dose-rate (HDR), and intra-operative radiotherapy (IORT)</a:t>
            </a:r>
          </a:p>
          <a:p>
            <a:pPr lvl="1"/>
            <a:r>
              <a:rPr lang="en-US" dirty="0"/>
              <a:t>LDR (40-200cGy/hour) vs</a:t>
            </a:r>
          </a:p>
          <a:p>
            <a:pPr lvl="1"/>
            <a:r>
              <a:rPr lang="en-US" dirty="0"/>
              <a:t>HDR (&gt;1200cGy/hour)</a:t>
            </a:r>
          </a:p>
          <a:p>
            <a:r>
              <a:rPr lang="en-US" dirty="0"/>
              <a:t>Adjuvant monotherapy or boost after EBRT</a:t>
            </a:r>
          </a:p>
          <a:p>
            <a:r>
              <a:rPr lang="en-US" dirty="0"/>
              <a:t>Useful for re-irradiation</a:t>
            </a:r>
          </a:p>
          <a:p>
            <a:r>
              <a:rPr lang="en-US" dirty="0"/>
              <a:t>American Brachytherapy Society publishes detailed guidance</a:t>
            </a:r>
          </a:p>
        </p:txBody>
      </p:sp>
      <p:pic>
        <p:nvPicPr>
          <p:cNvPr id="10" name="Content Placeholder 5" descr="ABS Consensus Statement for Sarcoma Brachytherapy | https://doi.org/10.1016/j.brachy.2012.12.002">
            <a:extLst>
              <a:ext uri="{FF2B5EF4-FFF2-40B4-BE49-F238E27FC236}">
                <a16:creationId xmlns:a16="http://schemas.microsoft.com/office/drawing/2014/main" id="{B0AAB324-F825-CC4D-A181-06337BA711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2" y="2039455"/>
            <a:ext cx="5580738" cy="4198353"/>
          </a:xfrm>
        </p:spPr>
      </p:pic>
      <p:sp>
        <p:nvSpPr>
          <p:cNvPr id="11" name="TextBox 10">
            <a:extLst>
              <a:ext uri="{FF2B5EF4-FFF2-40B4-BE49-F238E27FC236}">
                <a16:creationId xmlns:a16="http://schemas.microsoft.com/office/drawing/2014/main" id="{0CFCECDF-8E84-F349-9F0C-A276FE6DD0F1}"/>
              </a:ext>
            </a:extLst>
          </p:cNvPr>
          <p:cNvSpPr txBox="1"/>
          <p:nvPr/>
        </p:nvSpPr>
        <p:spPr>
          <a:xfrm>
            <a:off x="5282667" y="6440204"/>
            <a:ext cx="6670159" cy="307777"/>
          </a:xfrm>
          <a:prstGeom prst="rect">
            <a:avLst/>
          </a:prstGeom>
          <a:noFill/>
        </p:spPr>
        <p:txBody>
          <a:bodyPr wrap="none" rtlCol="0">
            <a:spAutoFit/>
          </a:bodyPr>
          <a:lstStyle/>
          <a:p>
            <a:r>
              <a:rPr lang="en-US" sz="1400" dirty="0"/>
              <a:t>ABS Consensus Statement for Sarcoma Brachytherapy |</a:t>
            </a:r>
            <a:r>
              <a:rPr lang="pl-PL" sz="1400" dirty="0" err="1"/>
              <a:t>Naghavi</a:t>
            </a:r>
            <a:r>
              <a:rPr lang="pl-PL" sz="1400" dirty="0"/>
              <a:t> et al. ABS 2017|</a:t>
            </a:r>
            <a:endParaRPr lang="en-US" sz="1400" dirty="0"/>
          </a:p>
        </p:txBody>
      </p:sp>
      <p:sp>
        <p:nvSpPr>
          <p:cNvPr id="12" name="Rectangle 11">
            <a:extLst>
              <a:ext uri="{FF2B5EF4-FFF2-40B4-BE49-F238E27FC236}">
                <a16:creationId xmlns:a16="http://schemas.microsoft.com/office/drawing/2014/main" id="{4E2CCBB3-26D9-CF4E-BA16-176978A9CC73}"/>
              </a:ext>
            </a:extLst>
          </p:cNvPr>
          <p:cNvSpPr/>
          <p:nvPr/>
        </p:nvSpPr>
        <p:spPr>
          <a:xfrm>
            <a:off x="6588990" y="436113"/>
            <a:ext cx="4057515" cy="1107996"/>
          </a:xfrm>
          <a:prstGeom prst="rect">
            <a:avLst/>
          </a:prstGeom>
        </p:spPr>
        <p:txBody>
          <a:bodyPr wrap="square">
            <a:spAutoFit/>
          </a:bodyPr>
          <a:lstStyle/>
          <a:p>
            <a:r>
              <a:rPr lang="en-US" sz="2200" b="1" dirty="0">
                <a:solidFill>
                  <a:schemeClr val="accent4">
                    <a:lumMod val="75000"/>
                  </a:schemeClr>
                </a:solidFill>
              </a:rPr>
              <a:t>HDR brachytherapy delivered via temporary catheters placed after resection of STS </a:t>
            </a:r>
            <a:endParaRPr lang="en-US" sz="2200" b="1" dirty="0"/>
          </a:p>
        </p:txBody>
      </p:sp>
      <p:sp>
        <p:nvSpPr>
          <p:cNvPr id="14" name="Bent Arrow 13">
            <a:extLst>
              <a:ext uri="{FF2B5EF4-FFF2-40B4-BE49-F238E27FC236}">
                <a16:creationId xmlns:a16="http://schemas.microsoft.com/office/drawing/2014/main" id="{DEAC7E74-8F48-EA40-AA00-93F7DE47EFB9}"/>
              </a:ext>
            </a:extLst>
          </p:cNvPr>
          <p:cNvSpPr/>
          <p:nvPr/>
        </p:nvSpPr>
        <p:spPr>
          <a:xfrm rot="6595934">
            <a:off x="10070375" y="871985"/>
            <a:ext cx="853017" cy="953430"/>
          </a:xfrm>
          <a:prstGeom prst="bentArrow">
            <a:avLst>
              <a:gd name="adj1" fmla="val 25000"/>
              <a:gd name="adj2" fmla="val 243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252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p:txBody>
          <a:bodyPr>
            <a:normAutofit/>
          </a:bodyPr>
          <a:lstStyle/>
          <a:p>
            <a:r>
              <a:rPr lang="en-US" dirty="0"/>
              <a:t>Understand the presentation and initial work up of sarcomas</a:t>
            </a:r>
          </a:p>
          <a:p>
            <a:pPr marL="0" indent="0">
              <a:buNone/>
            </a:pPr>
            <a:endParaRPr lang="en-US" dirty="0"/>
          </a:p>
          <a:p>
            <a:r>
              <a:rPr lang="en-US" dirty="0"/>
              <a:t>Understand how radiotherapy is used in the treatment of sarcomas</a:t>
            </a:r>
          </a:p>
          <a:p>
            <a:endParaRPr lang="en-US" dirty="0"/>
          </a:p>
          <a:p>
            <a:r>
              <a:rPr lang="en-US" dirty="0"/>
              <a:t>Explore the current open trials evaluating radiotherapy in sarcomas</a:t>
            </a:r>
          </a:p>
        </p:txBody>
      </p:sp>
    </p:spTree>
    <p:extLst>
      <p:ext uri="{BB962C8B-B14F-4D97-AF65-F5344CB8AC3E}">
        <p14:creationId xmlns:p14="http://schemas.microsoft.com/office/powerpoint/2010/main" val="162355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2B710-CBB8-B144-BC95-ADF19E8150B3}"/>
              </a:ext>
            </a:extLst>
          </p:cNvPr>
          <p:cNvSpPr>
            <a:spLocks noGrp="1"/>
          </p:cNvSpPr>
          <p:nvPr>
            <p:ph type="title"/>
          </p:nvPr>
        </p:nvSpPr>
        <p:spPr/>
        <p:txBody>
          <a:bodyPr/>
          <a:lstStyle/>
          <a:p>
            <a:r>
              <a:rPr lang="en-US" dirty="0"/>
              <a:t>Randomized Trial of Adjuvant Brachytherapy</a:t>
            </a:r>
          </a:p>
        </p:txBody>
      </p:sp>
      <p:sp>
        <p:nvSpPr>
          <p:cNvPr id="6" name="Content Placeholder 5">
            <a:extLst>
              <a:ext uri="{FF2B5EF4-FFF2-40B4-BE49-F238E27FC236}">
                <a16:creationId xmlns:a16="http://schemas.microsoft.com/office/drawing/2014/main" id="{CC9C5FA2-4802-B742-9941-EFEC89DED72E}"/>
              </a:ext>
            </a:extLst>
          </p:cNvPr>
          <p:cNvSpPr>
            <a:spLocks noGrp="1"/>
          </p:cNvSpPr>
          <p:nvPr>
            <p:ph idx="1"/>
          </p:nvPr>
        </p:nvSpPr>
        <p:spPr/>
        <p:txBody>
          <a:bodyPr>
            <a:normAutofit/>
          </a:bodyPr>
          <a:lstStyle/>
          <a:p>
            <a:r>
              <a:rPr lang="en-US" dirty="0"/>
              <a:t>Randomized trial (N=126) at MSKCC from 1982-1987</a:t>
            </a:r>
          </a:p>
          <a:p>
            <a:r>
              <a:rPr lang="en-US" dirty="0"/>
              <a:t>Patients with de novo sarcoma s/p oncologic resection enrolled</a:t>
            </a:r>
          </a:p>
          <a:p>
            <a:r>
              <a:rPr lang="en-US" dirty="0"/>
              <a:t>LDR via Ir-192, GTV prior plus 2 cm, 42-46 </a:t>
            </a:r>
            <a:r>
              <a:rPr lang="en-US" dirty="0" err="1"/>
              <a:t>Gy</a:t>
            </a:r>
            <a:r>
              <a:rPr lang="en-US" dirty="0"/>
              <a:t> over 4-6 days</a:t>
            </a:r>
          </a:p>
          <a:p>
            <a:r>
              <a:rPr lang="en-US" dirty="0"/>
              <a:t>At 5 years, brachy versus no brachytherapy: </a:t>
            </a:r>
          </a:p>
          <a:p>
            <a:pPr lvl="1"/>
            <a:r>
              <a:rPr lang="en-US" dirty="0"/>
              <a:t>Local control: 82 vs 67% (p&lt;0.05)</a:t>
            </a:r>
          </a:p>
          <a:p>
            <a:pPr lvl="1"/>
            <a:r>
              <a:rPr lang="en-US" dirty="0"/>
              <a:t>Benefit limited to high-grade tumors but study</a:t>
            </a:r>
            <a:br>
              <a:rPr lang="en-US" dirty="0"/>
            </a:br>
            <a:r>
              <a:rPr lang="en-US" dirty="0"/>
              <a:t>underpowered to address this subgroup</a:t>
            </a:r>
          </a:p>
          <a:p>
            <a:pPr lvl="1"/>
            <a:r>
              <a:rPr lang="en-US" dirty="0"/>
              <a:t>Benefit unclear with positive margins</a:t>
            </a:r>
          </a:p>
          <a:p>
            <a:pPr lvl="1"/>
            <a:r>
              <a:rPr lang="en-US" dirty="0"/>
              <a:t>No difference in DM, OS</a:t>
            </a:r>
          </a:p>
          <a:p>
            <a:pPr lvl="1"/>
            <a:endParaRPr lang="en-US" dirty="0"/>
          </a:p>
        </p:txBody>
      </p:sp>
      <p:pic>
        <p:nvPicPr>
          <p:cNvPr id="7" name="Picture 6">
            <a:extLst>
              <a:ext uri="{FF2B5EF4-FFF2-40B4-BE49-F238E27FC236}">
                <a16:creationId xmlns:a16="http://schemas.microsoft.com/office/drawing/2014/main" id="{D5464B97-BA76-3A47-AA34-3E0B10B5A41C}"/>
              </a:ext>
            </a:extLst>
          </p:cNvPr>
          <p:cNvPicPr>
            <a:picLocks noChangeAspect="1"/>
          </p:cNvPicPr>
          <p:nvPr/>
        </p:nvPicPr>
        <p:blipFill>
          <a:blip r:embed="rId3"/>
          <a:stretch>
            <a:fillRect/>
          </a:stretch>
        </p:blipFill>
        <p:spPr>
          <a:xfrm>
            <a:off x="8107680" y="3235235"/>
            <a:ext cx="3901440" cy="3500845"/>
          </a:xfrm>
          <a:prstGeom prst="rect">
            <a:avLst/>
          </a:prstGeom>
        </p:spPr>
      </p:pic>
    </p:spTree>
    <p:extLst>
      <p:ext uri="{BB962C8B-B14F-4D97-AF65-F5344CB8AC3E}">
        <p14:creationId xmlns:p14="http://schemas.microsoft.com/office/powerpoint/2010/main" val="2361887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4890-CCF7-424C-9FBA-8D711FEF331E}"/>
              </a:ext>
            </a:extLst>
          </p:cNvPr>
          <p:cNvSpPr>
            <a:spLocks noGrp="1"/>
          </p:cNvSpPr>
          <p:nvPr>
            <p:ph type="title"/>
          </p:nvPr>
        </p:nvSpPr>
        <p:spPr/>
        <p:txBody>
          <a:bodyPr>
            <a:normAutofit fontScale="90000"/>
          </a:bodyPr>
          <a:lstStyle/>
          <a:p>
            <a:r>
              <a:rPr lang="en-US" dirty="0">
                <a:latin typeface="Calibri (Headings)"/>
              </a:rPr>
              <a:t>Case</a:t>
            </a:r>
            <a:r>
              <a:rPr lang="en-US" dirty="0"/>
              <a:t> Examples of Radiotherapy Use </a:t>
            </a:r>
            <a:br>
              <a:rPr lang="en-US" dirty="0"/>
            </a:br>
            <a:r>
              <a:rPr lang="en-US" dirty="0"/>
              <a:t>for </a:t>
            </a:r>
            <a:r>
              <a:rPr lang="en-US" dirty="0" err="1"/>
              <a:t>Resectable</a:t>
            </a:r>
            <a:r>
              <a:rPr lang="en-US" dirty="0"/>
              <a:t> STS</a:t>
            </a:r>
          </a:p>
        </p:txBody>
      </p:sp>
      <p:sp>
        <p:nvSpPr>
          <p:cNvPr id="4" name="Content Placeholder 3">
            <a:extLst>
              <a:ext uri="{FF2B5EF4-FFF2-40B4-BE49-F238E27FC236}">
                <a16:creationId xmlns:a16="http://schemas.microsoft.com/office/drawing/2014/main" id="{532DB3C2-794B-CB4A-A43A-79AEC3755F36}"/>
              </a:ext>
            </a:extLst>
          </p:cNvPr>
          <p:cNvSpPr>
            <a:spLocks noGrp="1"/>
          </p:cNvSpPr>
          <p:nvPr>
            <p:ph idx="1"/>
          </p:nvPr>
        </p:nvSpPr>
        <p:spPr/>
        <p:txBody>
          <a:bodyPr>
            <a:normAutofit/>
          </a:bodyPr>
          <a:lstStyle/>
          <a:p>
            <a:r>
              <a:rPr lang="en-US" dirty="0"/>
              <a:t>Pre-operative IMRT: large, high-grade sarcoma of the proximal upper extremity</a:t>
            </a:r>
          </a:p>
          <a:p>
            <a:r>
              <a:rPr lang="en-US" dirty="0"/>
              <a:t>Post-operative IMRT: large, high-grade sarcoma of the thigh, smoker, co-morbid uncontrolled diabetes</a:t>
            </a:r>
          </a:p>
          <a:p>
            <a:r>
              <a:rPr lang="en-US" dirty="0"/>
              <a:t>Peri-operative re-irradiation with IORT or brachytherapy: localized recurrence of a small, high-grade myxofibrosarcoma of the calf</a:t>
            </a:r>
          </a:p>
          <a:p>
            <a:r>
              <a:rPr lang="en-US" dirty="0"/>
              <a:t>Pre-operative or post-operative proton therapy: history of prostate cancer, now with a </a:t>
            </a:r>
            <a:r>
              <a:rPr lang="en-US" dirty="0" err="1"/>
              <a:t>resectable</a:t>
            </a:r>
            <a:r>
              <a:rPr lang="en-US" dirty="0"/>
              <a:t> radiation-associated sarcoma of pelvic floor musculature</a:t>
            </a:r>
          </a:p>
        </p:txBody>
      </p:sp>
    </p:spTree>
    <p:extLst>
      <p:ext uri="{BB962C8B-B14F-4D97-AF65-F5344CB8AC3E}">
        <p14:creationId xmlns:p14="http://schemas.microsoft.com/office/powerpoint/2010/main" val="3404452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6F25-6D26-9246-B2B5-1887CB0A829F}"/>
              </a:ext>
            </a:extLst>
          </p:cNvPr>
          <p:cNvSpPr>
            <a:spLocks noGrp="1"/>
          </p:cNvSpPr>
          <p:nvPr>
            <p:ph type="title"/>
          </p:nvPr>
        </p:nvSpPr>
        <p:spPr/>
        <p:txBody>
          <a:bodyPr/>
          <a:lstStyle/>
          <a:p>
            <a:r>
              <a:rPr lang="en-US" dirty="0"/>
              <a:t>Unresectable Sarcomas</a:t>
            </a:r>
          </a:p>
        </p:txBody>
      </p:sp>
      <p:sp>
        <p:nvSpPr>
          <p:cNvPr id="3" name="Content Placeholder 2">
            <a:extLst>
              <a:ext uri="{FF2B5EF4-FFF2-40B4-BE49-F238E27FC236}">
                <a16:creationId xmlns:a16="http://schemas.microsoft.com/office/drawing/2014/main" id="{ECBA80CA-CC03-174B-97C4-FB715BACDB00}"/>
              </a:ext>
            </a:extLst>
          </p:cNvPr>
          <p:cNvSpPr>
            <a:spLocks noGrp="1"/>
          </p:cNvSpPr>
          <p:nvPr>
            <p:ph idx="1"/>
          </p:nvPr>
        </p:nvSpPr>
        <p:spPr/>
        <p:txBody>
          <a:bodyPr/>
          <a:lstStyle/>
          <a:p>
            <a:r>
              <a:rPr lang="en-US" dirty="0"/>
              <a:t>If tumor cannot be resected with acceptable functional outcomes, there are a range of options:</a:t>
            </a:r>
          </a:p>
          <a:p>
            <a:pPr lvl="1"/>
            <a:r>
              <a:rPr lang="en-US" dirty="0"/>
              <a:t>Induction therapy</a:t>
            </a:r>
          </a:p>
          <a:p>
            <a:pPr lvl="1"/>
            <a:r>
              <a:rPr lang="en-US" dirty="0"/>
              <a:t>Definitive radiation or chemoradiation</a:t>
            </a:r>
          </a:p>
          <a:p>
            <a:pPr lvl="1"/>
            <a:r>
              <a:rPr lang="en-US" dirty="0"/>
              <a:t>Amputation with planned prosthesis</a:t>
            </a:r>
          </a:p>
          <a:p>
            <a:pPr marL="457200" lvl="1" indent="0">
              <a:buNone/>
            </a:pPr>
            <a:endParaRPr lang="en-US" dirty="0"/>
          </a:p>
          <a:p>
            <a:r>
              <a:rPr lang="en-US" dirty="0"/>
              <a:t>Induction therapy can include:</a:t>
            </a:r>
          </a:p>
          <a:p>
            <a:pPr lvl="1"/>
            <a:r>
              <a:rPr lang="en-US" dirty="0"/>
              <a:t>Chemotherapy and/or radiotherapy (used as previously discussed)</a:t>
            </a:r>
          </a:p>
          <a:p>
            <a:pPr lvl="1"/>
            <a:r>
              <a:rPr lang="en-US" dirty="0"/>
              <a:t>Chemoradiation therapy | 50 </a:t>
            </a:r>
            <a:r>
              <a:rPr lang="en-US" dirty="0" err="1"/>
              <a:t>Gy</a:t>
            </a:r>
            <a:r>
              <a:rPr lang="en-US" dirty="0"/>
              <a:t> in 25 fractions with </a:t>
            </a:r>
            <a:r>
              <a:rPr lang="en-US" dirty="0" err="1"/>
              <a:t>adriamycin</a:t>
            </a:r>
            <a:r>
              <a:rPr lang="en-US" dirty="0"/>
              <a:t> and </a:t>
            </a:r>
            <a:r>
              <a:rPr lang="en-US" dirty="0" err="1"/>
              <a:t>ifosfamide</a:t>
            </a:r>
            <a:endParaRPr lang="en-US" dirty="0"/>
          </a:p>
        </p:txBody>
      </p:sp>
    </p:spTree>
    <p:extLst>
      <p:ext uri="{BB962C8B-B14F-4D97-AF65-F5344CB8AC3E}">
        <p14:creationId xmlns:p14="http://schemas.microsoft.com/office/powerpoint/2010/main" val="306419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D0CF-BC3C-1E47-9922-C0BCD6E624A7}"/>
              </a:ext>
            </a:extLst>
          </p:cNvPr>
          <p:cNvSpPr>
            <a:spLocks noGrp="1"/>
          </p:cNvSpPr>
          <p:nvPr>
            <p:ph type="title"/>
          </p:nvPr>
        </p:nvSpPr>
        <p:spPr/>
        <p:txBody>
          <a:bodyPr/>
          <a:lstStyle/>
          <a:p>
            <a:r>
              <a:rPr lang="en-US" dirty="0"/>
              <a:t>Basis for Chemoradiation for Sarcoma</a:t>
            </a:r>
          </a:p>
        </p:txBody>
      </p:sp>
      <p:sp>
        <p:nvSpPr>
          <p:cNvPr id="3" name="Content Placeholder 2">
            <a:extLst>
              <a:ext uri="{FF2B5EF4-FFF2-40B4-BE49-F238E27FC236}">
                <a16:creationId xmlns:a16="http://schemas.microsoft.com/office/drawing/2014/main" id="{24147193-846F-3A46-BE78-36679A9FEB2E}"/>
              </a:ext>
            </a:extLst>
          </p:cNvPr>
          <p:cNvSpPr>
            <a:spLocks noGrp="1"/>
          </p:cNvSpPr>
          <p:nvPr>
            <p:ph idx="1"/>
          </p:nvPr>
        </p:nvSpPr>
        <p:spPr/>
        <p:txBody>
          <a:bodyPr/>
          <a:lstStyle/>
          <a:p>
            <a:r>
              <a:rPr lang="en-US" dirty="0"/>
              <a:t>Old strategy for high-risk sarcoma with good success but high toxicity</a:t>
            </a:r>
          </a:p>
          <a:p>
            <a:r>
              <a:rPr lang="en-US" dirty="0"/>
              <a:t>RTOG 9514 tested interdigitated </a:t>
            </a:r>
            <a:r>
              <a:rPr lang="en-US" dirty="0" err="1"/>
              <a:t>chemoRT</a:t>
            </a:r>
            <a:r>
              <a:rPr lang="en-US" dirty="0"/>
              <a:t> with </a:t>
            </a:r>
            <a:r>
              <a:rPr lang="en-US" dirty="0" err="1"/>
              <a:t>Mesna</a:t>
            </a:r>
            <a:r>
              <a:rPr lang="en-US" dirty="0"/>
              <a:t> (M), Adriamycin (A), </a:t>
            </a:r>
            <a:r>
              <a:rPr lang="en-US" dirty="0" err="1"/>
              <a:t>Ifosfamide</a:t>
            </a:r>
            <a:r>
              <a:rPr lang="en-US" dirty="0"/>
              <a:t> (I) and Dacarbazine (D)</a:t>
            </a:r>
          </a:p>
          <a:p>
            <a:pPr lvl="1"/>
            <a:r>
              <a:rPr lang="en-US" dirty="0"/>
              <a:t>Very high-risk group eligible (high grade, tumor &gt; 8 cm)</a:t>
            </a:r>
          </a:p>
          <a:p>
            <a:endParaRPr lang="en-US" dirty="0"/>
          </a:p>
          <a:p>
            <a:endParaRPr lang="en-US" dirty="0"/>
          </a:p>
          <a:p>
            <a:endParaRPr lang="en-US" dirty="0"/>
          </a:p>
          <a:p>
            <a:endParaRPr lang="en-US" dirty="0"/>
          </a:p>
          <a:p>
            <a:r>
              <a:rPr lang="en-US" dirty="0"/>
              <a:t>5 year local and distant failure rates only 22% and 28% respectively</a:t>
            </a:r>
          </a:p>
        </p:txBody>
      </p:sp>
      <p:grpSp>
        <p:nvGrpSpPr>
          <p:cNvPr id="30" name="Group 29">
            <a:extLst>
              <a:ext uri="{FF2B5EF4-FFF2-40B4-BE49-F238E27FC236}">
                <a16:creationId xmlns:a16="http://schemas.microsoft.com/office/drawing/2014/main" id="{9B0C053E-17B3-A34F-8ED5-ABA75453AAE9}"/>
              </a:ext>
            </a:extLst>
          </p:cNvPr>
          <p:cNvGrpSpPr/>
          <p:nvPr/>
        </p:nvGrpSpPr>
        <p:grpSpPr>
          <a:xfrm>
            <a:off x="3470984" y="3509023"/>
            <a:ext cx="5250032" cy="2109997"/>
            <a:chOff x="3177688" y="3542273"/>
            <a:chExt cx="5250032" cy="2109997"/>
          </a:xfrm>
        </p:grpSpPr>
        <p:sp>
          <p:nvSpPr>
            <p:cNvPr id="4" name="Rounded Rectangle 3">
              <a:extLst>
                <a:ext uri="{FF2B5EF4-FFF2-40B4-BE49-F238E27FC236}">
                  <a16:creationId xmlns:a16="http://schemas.microsoft.com/office/drawing/2014/main" id="{753C4689-A048-834B-939B-789D1887D38A}"/>
                </a:ext>
              </a:extLst>
            </p:cNvPr>
            <p:cNvSpPr/>
            <p:nvPr/>
          </p:nvSpPr>
          <p:spPr>
            <a:xfrm>
              <a:off x="3177688" y="4192248"/>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67A024-C547-2741-80A1-910EE5B76224}"/>
                </a:ext>
              </a:extLst>
            </p:cNvPr>
            <p:cNvSpPr txBox="1"/>
            <p:nvPr/>
          </p:nvSpPr>
          <p:spPr>
            <a:xfrm>
              <a:off x="3190655" y="3634606"/>
              <a:ext cx="1552797" cy="369332"/>
            </a:xfrm>
            <a:prstGeom prst="rect">
              <a:avLst/>
            </a:prstGeom>
            <a:noFill/>
          </p:spPr>
          <p:txBody>
            <a:bodyPr wrap="none" rtlCol="0">
              <a:spAutoFit/>
            </a:bodyPr>
            <a:lstStyle/>
            <a:p>
              <a:r>
                <a:rPr lang="en-US" dirty="0"/>
                <a:t>RT 22 </a:t>
              </a:r>
              <a:r>
                <a:rPr lang="en-US" dirty="0" err="1"/>
                <a:t>Gy</a:t>
              </a:r>
              <a:r>
                <a:rPr lang="en-US" dirty="0"/>
                <a:t>/11 </a:t>
              </a:r>
              <a:r>
                <a:rPr lang="en-US" dirty="0" err="1"/>
                <a:t>fx</a:t>
              </a:r>
              <a:endParaRPr lang="en-US" dirty="0"/>
            </a:p>
          </p:txBody>
        </p:sp>
        <p:sp>
          <p:nvSpPr>
            <p:cNvPr id="6" name="Rounded Rectangle 5">
              <a:extLst>
                <a:ext uri="{FF2B5EF4-FFF2-40B4-BE49-F238E27FC236}">
                  <a16:creationId xmlns:a16="http://schemas.microsoft.com/office/drawing/2014/main" id="{3ED53132-63FF-514E-9886-946B784FA76F}"/>
                </a:ext>
              </a:extLst>
            </p:cNvPr>
            <p:cNvSpPr/>
            <p:nvPr/>
          </p:nvSpPr>
          <p:spPr>
            <a:xfrm>
              <a:off x="3882158" y="4192248"/>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6C21FA-C3B4-8145-97EE-25DAC23E7739}"/>
                </a:ext>
              </a:extLst>
            </p:cNvPr>
            <p:cNvSpPr txBox="1"/>
            <p:nvPr/>
          </p:nvSpPr>
          <p:spPr>
            <a:xfrm>
              <a:off x="3593108" y="5282938"/>
              <a:ext cx="715260" cy="369332"/>
            </a:xfrm>
            <a:prstGeom prst="rect">
              <a:avLst/>
            </a:prstGeom>
            <a:noFill/>
          </p:spPr>
          <p:txBody>
            <a:bodyPr wrap="none" rtlCol="0">
              <a:spAutoFit/>
            </a:bodyPr>
            <a:lstStyle/>
            <a:p>
              <a:r>
                <a:rPr lang="en-US" dirty="0"/>
                <a:t>MAID</a:t>
              </a:r>
            </a:p>
          </p:txBody>
        </p:sp>
        <p:sp>
          <p:nvSpPr>
            <p:cNvPr id="8" name="Rounded Rectangle 7">
              <a:extLst>
                <a:ext uri="{FF2B5EF4-FFF2-40B4-BE49-F238E27FC236}">
                  <a16:creationId xmlns:a16="http://schemas.microsoft.com/office/drawing/2014/main" id="{44C06444-E2CB-1E49-A94E-A7B93DFD6372}"/>
                </a:ext>
              </a:extLst>
            </p:cNvPr>
            <p:cNvSpPr/>
            <p:nvPr/>
          </p:nvSpPr>
          <p:spPr>
            <a:xfrm>
              <a:off x="3529923" y="4192248"/>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C2C31C1-4A79-054F-AB50-49A90C6AF675}"/>
                </a:ext>
              </a:extLst>
            </p:cNvPr>
            <p:cNvSpPr/>
            <p:nvPr/>
          </p:nvSpPr>
          <p:spPr>
            <a:xfrm>
              <a:off x="4234393" y="4192248"/>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D3A27B6-3A80-D049-8B91-5FEBF83C62D0}"/>
                </a:ext>
              </a:extLst>
            </p:cNvPr>
            <p:cNvSpPr/>
            <p:nvPr/>
          </p:nvSpPr>
          <p:spPr>
            <a:xfrm>
              <a:off x="4586626" y="4192248"/>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C59B558-4EB2-5445-B06D-30A5237E0714}"/>
                </a:ext>
              </a:extLst>
            </p:cNvPr>
            <p:cNvCxnSpPr>
              <a:cxnSpLocks/>
            </p:cNvCxnSpPr>
            <p:nvPr/>
          </p:nvCxnSpPr>
          <p:spPr>
            <a:xfrm flipH="1">
              <a:off x="3637070" y="4004266"/>
              <a:ext cx="320040" cy="135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A844BD-FD9D-8345-98EC-A25F5C827F01}"/>
                </a:ext>
              </a:extLst>
            </p:cNvPr>
            <p:cNvCxnSpPr>
              <a:cxnSpLocks/>
            </p:cNvCxnSpPr>
            <p:nvPr/>
          </p:nvCxnSpPr>
          <p:spPr>
            <a:xfrm>
              <a:off x="3947552" y="4004266"/>
              <a:ext cx="320040" cy="135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AB2E94-FA07-0A47-8FC6-CB7B32659A1F}"/>
                </a:ext>
              </a:extLst>
            </p:cNvPr>
            <p:cNvCxnSpPr>
              <a:cxnSpLocks/>
            </p:cNvCxnSpPr>
            <p:nvPr/>
          </p:nvCxnSpPr>
          <p:spPr>
            <a:xfrm flipV="1">
              <a:off x="3952208" y="5158705"/>
              <a:ext cx="599942" cy="145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860AE9A-1AB2-124B-9642-066C3D034DB2}"/>
                </a:ext>
              </a:extLst>
            </p:cNvPr>
            <p:cNvCxnSpPr>
              <a:cxnSpLocks/>
            </p:cNvCxnSpPr>
            <p:nvPr/>
          </p:nvCxnSpPr>
          <p:spPr>
            <a:xfrm flipH="1" flipV="1">
              <a:off x="3367112" y="5158049"/>
              <a:ext cx="599942" cy="145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9DE6D2-DCE2-2546-9368-C78A81A133B6}"/>
                </a:ext>
              </a:extLst>
            </p:cNvPr>
            <p:cNvCxnSpPr>
              <a:cxnSpLocks/>
            </p:cNvCxnSpPr>
            <p:nvPr/>
          </p:nvCxnSpPr>
          <p:spPr>
            <a:xfrm flipV="1">
              <a:off x="3957110" y="5131692"/>
              <a:ext cx="0" cy="1671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8AADEDC4-565D-B948-BD56-12BD832B190A}"/>
                </a:ext>
              </a:extLst>
            </p:cNvPr>
            <p:cNvSpPr/>
            <p:nvPr/>
          </p:nvSpPr>
          <p:spPr>
            <a:xfrm>
              <a:off x="4938859" y="4491186"/>
              <a:ext cx="472557" cy="316523"/>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2826802-8AF8-1346-8356-4292F748C799}"/>
                </a:ext>
              </a:extLst>
            </p:cNvPr>
            <p:cNvSpPr/>
            <p:nvPr/>
          </p:nvSpPr>
          <p:spPr>
            <a:xfrm>
              <a:off x="5626489" y="4217292"/>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01977E-7CFB-4E4B-8CF6-AC61862C2E34}"/>
                </a:ext>
              </a:extLst>
            </p:cNvPr>
            <p:cNvSpPr txBox="1"/>
            <p:nvPr/>
          </p:nvSpPr>
          <p:spPr>
            <a:xfrm>
              <a:off x="5246420" y="3634606"/>
              <a:ext cx="897297" cy="369332"/>
            </a:xfrm>
            <a:prstGeom prst="rect">
              <a:avLst/>
            </a:prstGeom>
            <a:noFill/>
          </p:spPr>
          <p:txBody>
            <a:bodyPr wrap="none" rtlCol="0">
              <a:spAutoFit/>
            </a:bodyPr>
            <a:lstStyle/>
            <a:p>
              <a:r>
                <a:rPr lang="en-US" dirty="0"/>
                <a:t>Surgery</a:t>
              </a:r>
            </a:p>
          </p:txBody>
        </p:sp>
        <p:sp>
          <p:nvSpPr>
            <p:cNvPr id="19" name="Rounded Rectangle 18">
              <a:extLst>
                <a:ext uri="{FF2B5EF4-FFF2-40B4-BE49-F238E27FC236}">
                  <a16:creationId xmlns:a16="http://schemas.microsoft.com/office/drawing/2014/main" id="{B76A8C82-92E7-1D49-9E67-F2F25D07338A}"/>
                </a:ext>
              </a:extLst>
            </p:cNvPr>
            <p:cNvSpPr/>
            <p:nvPr/>
          </p:nvSpPr>
          <p:spPr>
            <a:xfrm>
              <a:off x="6597772" y="4217292"/>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4B74055C-3298-0F49-9BFE-6830BCDB4ACB}"/>
                </a:ext>
              </a:extLst>
            </p:cNvPr>
            <p:cNvSpPr/>
            <p:nvPr/>
          </p:nvSpPr>
          <p:spPr>
            <a:xfrm>
              <a:off x="5909465" y="4491185"/>
              <a:ext cx="472557" cy="316523"/>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9348EA-DE37-9749-8646-BB8645BD3DD7}"/>
                </a:ext>
              </a:extLst>
            </p:cNvPr>
            <p:cNvSpPr txBox="1"/>
            <p:nvPr/>
          </p:nvSpPr>
          <p:spPr>
            <a:xfrm>
              <a:off x="6163265" y="3542273"/>
              <a:ext cx="1006173" cy="553998"/>
            </a:xfrm>
            <a:prstGeom prst="rect">
              <a:avLst/>
            </a:prstGeom>
            <a:noFill/>
          </p:spPr>
          <p:txBody>
            <a:bodyPr wrap="none" rtlCol="0">
              <a:spAutoFit/>
            </a:bodyPr>
            <a:lstStyle/>
            <a:p>
              <a:pPr algn="ctr"/>
              <a:r>
                <a:rPr lang="en-US" dirty="0"/>
                <a:t>RT 16 </a:t>
              </a:r>
              <a:r>
                <a:rPr lang="en-US" dirty="0" err="1"/>
                <a:t>Gy</a:t>
              </a:r>
              <a:endParaRPr lang="en-US" dirty="0"/>
            </a:p>
            <a:p>
              <a:pPr algn="ctr"/>
              <a:r>
                <a:rPr lang="en-US" sz="1200" dirty="0"/>
                <a:t>(if + margin)</a:t>
              </a:r>
            </a:p>
          </p:txBody>
        </p:sp>
        <p:sp>
          <p:nvSpPr>
            <p:cNvPr id="22" name="Right Arrow 21">
              <a:extLst>
                <a:ext uri="{FF2B5EF4-FFF2-40B4-BE49-F238E27FC236}">
                  <a16:creationId xmlns:a16="http://schemas.microsoft.com/office/drawing/2014/main" id="{C21FAB70-3832-0744-A1BD-BBD2689B7675}"/>
                </a:ext>
              </a:extLst>
            </p:cNvPr>
            <p:cNvSpPr/>
            <p:nvPr/>
          </p:nvSpPr>
          <p:spPr>
            <a:xfrm>
              <a:off x="6953047" y="4491185"/>
              <a:ext cx="472557" cy="316523"/>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B6BAD845-F7EC-7646-B2D3-9B398B024519}"/>
                </a:ext>
              </a:extLst>
            </p:cNvPr>
            <p:cNvSpPr/>
            <p:nvPr/>
          </p:nvSpPr>
          <p:spPr>
            <a:xfrm>
              <a:off x="7586092" y="4243649"/>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0F8754-B514-D04B-B0EE-EBEB14A5107E}"/>
                </a:ext>
              </a:extLst>
            </p:cNvPr>
            <p:cNvSpPr/>
            <p:nvPr/>
          </p:nvSpPr>
          <p:spPr>
            <a:xfrm>
              <a:off x="7938327" y="4243649"/>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B5CAB56-1F77-BC4A-B5E6-41C2F9612D26}"/>
                </a:ext>
              </a:extLst>
            </p:cNvPr>
            <p:cNvSpPr/>
            <p:nvPr/>
          </p:nvSpPr>
          <p:spPr>
            <a:xfrm>
              <a:off x="8290560" y="4243649"/>
              <a:ext cx="137160"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025C933-8D33-8842-BA6C-59C05C448D94}"/>
                </a:ext>
              </a:extLst>
            </p:cNvPr>
            <p:cNvSpPr txBox="1"/>
            <p:nvPr/>
          </p:nvSpPr>
          <p:spPr>
            <a:xfrm>
              <a:off x="7654672" y="5282938"/>
              <a:ext cx="715260" cy="369332"/>
            </a:xfrm>
            <a:prstGeom prst="rect">
              <a:avLst/>
            </a:prstGeom>
            <a:noFill/>
          </p:spPr>
          <p:txBody>
            <a:bodyPr wrap="none" rtlCol="0">
              <a:spAutoFit/>
            </a:bodyPr>
            <a:lstStyle/>
            <a:p>
              <a:r>
                <a:rPr lang="en-US" dirty="0"/>
                <a:t>MAID</a:t>
              </a:r>
            </a:p>
          </p:txBody>
        </p:sp>
        <p:cxnSp>
          <p:nvCxnSpPr>
            <p:cNvPr id="27" name="Straight Arrow Connector 26">
              <a:extLst>
                <a:ext uri="{FF2B5EF4-FFF2-40B4-BE49-F238E27FC236}">
                  <a16:creationId xmlns:a16="http://schemas.microsoft.com/office/drawing/2014/main" id="{A9368178-9587-F64B-BB3C-CEAB58207359}"/>
                </a:ext>
              </a:extLst>
            </p:cNvPr>
            <p:cNvCxnSpPr>
              <a:cxnSpLocks/>
            </p:cNvCxnSpPr>
            <p:nvPr/>
          </p:nvCxnSpPr>
          <p:spPr>
            <a:xfrm flipH="1" flipV="1">
              <a:off x="7687205" y="5230278"/>
              <a:ext cx="274320" cy="105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95BC737-EA4D-B644-BDFD-AD6F09A7DA73}"/>
                </a:ext>
              </a:extLst>
            </p:cNvPr>
            <p:cNvCxnSpPr>
              <a:cxnSpLocks/>
            </p:cNvCxnSpPr>
            <p:nvPr/>
          </p:nvCxnSpPr>
          <p:spPr>
            <a:xfrm flipH="1" flipV="1">
              <a:off x="8007691" y="5198438"/>
              <a:ext cx="0" cy="1371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707C821-0E20-DB4B-949D-A0807546E8E3}"/>
                </a:ext>
              </a:extLst>
            </p:cNvPr>
            <p:cNvCxnSpPr>
              <a:cxnSpLocks/>
            </p:cNvCxnSpPr>
            <p:nvPr/>
          </p:nvCxnSpPr>
          <p:spPr>
            <a:xfrm flipV="1">
              <a:off x="8051652" y="5230278"/>
              <a:ext cx="274320" cy="105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5329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560B-E46F-DD4A-AFF2-46BE0AE27BA4}"/>
              </a:ext>
            </a:extLst>
          </p:cNvPr>
          <p:cNvSpPr>
            <a:spLocks noGrp="1"/>
          </p:cNvSpPr>
          <p:nvPr>
            <p:ph type="title"/>
          </p:nvPr>
        </p:nvSpPr>
        <p:spPr/>
        <p:txBody>
          <a:bodyPr/>
          <a:lstStyle/>
          <a:p>
            <a:r>
              <a:rPr lang="en-US" dirty="0">
                <a:solidFill>
                  <a:schemeClr val="tx1"/>
                </a:solidFill>
              </a:rPr>
              <a:t>Definitive Radiation for Unresectable Sarcomas</a:t>
            </a:r>
          </a:p>
        </p:txBody>
      </p:sp>
      <p:sp>
        <p:nvSpPr>
          <p:cNvPr id="3" name="Content Placeholder 2">
            <a:extLst>
              <a:ext uri="{FF2B5EF4-FFF2-40B4-BE49-F238E27FC236}">
                <a16:creationId xmlns:a16="http://schemas.microsoft.com/office/drawing/2014/main" id="{0789EB80-7C87-7248-AA26-2F29D47895EE}"/>
              </a:ext>
            </a:extLst>
          </p:cNvPr>
          <p:cNvSpPr>
            <a:spLocks noGrp="1"/>
          </p:cNvSpPr>
          <p:nvPr>
            <p:ph idx="1"/>
          </p:nvPr>
        </p:nvSpPr>
        <p:spPr/>
        <p:txBody>
          <a:bodyPr/>
          <a:lstStyle/>
          <a:p>
            <a:r>
              <a:rPr lang="en-US" dirty="0"/>
              <a:t>Supported by retrospective studies</a:t>
            </a:r>
          </a:p>
          <a:p>
            <a:endParaRPr lang="en-US" dirty="0"/>
          </a:p>
          <a:p>
            <a:r>
              <a:rPr lang="en-US" dirty="0"/>
              <a:t>Studies primarily used 3-D CRT, high-dose fields more conformal today</a:t>
            </a:r>
          </a:p>
          <a:p>
            <a:endParaRPr lang="en-US" dirty="0"/>
          </a:p>
          <a:p>
            <a:r>
              <a:rPr lang="en-US" dirty="0"/>
              <a:t>Radiation dose to </a:t>
            </a:r>
            <a:r>
              <a:rPr lang="en-US" b="1" u="sng" dirty="0"/>
              <a:t>&gt;63 </a:t>
            </a:r>
            <a:r>
              <a:rPr lang="en-US" b="1" u="sng" dirty="0" err="1"/>
              <a:t>Gy</a:t>
            </a:r>
            <a:r>
              <a:rPr lang="en-US" b="1" dirty="0"/>
              <a:t> </a:t>
            </a:r>
            <a:r>
              <a:rPr lang="en-US" dirty="0"/>
              <a:t>associated with good control</a:t>
            </a:r>
          </a:p>
          <a:p>
            <a:endParaRPr lang="en-US" dirty="0"/>
          </a:p>
          <a:p>
            <a:endParaRPr lang="en-US" dirty="0"/>
          </a:p>
          <a:p>
            <a:r>
              <a:rPr lang="en-US" dirty="0"/>
              <a:t>Excellent outcomes also seen with 60 </a:t>
            </a:r>
            <a:r>
              <a:rPr lang="en-US" dirty="0" err="1"/>
              <a:t>Gy</a:t>
            </a:r>
            <a:r>
              <a:rPr lang="en-US" dirty="0"/>
              <a:t> RT + </a:t>
            </a:r>
            <a:r>
              <a:rPr lang="en-US" dirty="0" err="1"/>
              <a:t>ifosfamide</a:t>
            </a:r>
            <a:endParaRPr lang="en-US" dirty="0"/>
          </a:p>
          <a:p>
            <a:endParaRPr lang="en-US" dirty="0"/>
          </a:p>
          <a:p>
            <a:endParaRPr lang="en-US" dirty="0"/>
          </a:p>
          <a:p>
            <a:pPr lvl="1"/>
            <a:endParaRPr lang="en-US" u="sng" dirty="0"/>
          </a:p>
        </p:txBody>
      </p:sp>
      <p:sp>
        <p:nvSpPr>
          <p:cNvPr id="6" name="Rectangle 5">
            <a:extLst>
              <a:ext uri="{FF2B5EF4-FFF2-40B4-BE49-F238E27FC236}">
                <a16:creationId xmlns:a16="http://schemas.microsoft.com/office/drawing/2014/main" id="{C45F5011-1723-0943-9A0A-7853429EA37F}"/>
              </a:ext>
            </a:extLst>
          </p:cNvPr>
          <p:cNvSpPr/>
          <p:nvPr/>
        </p:nvSpPr>
        <p:spPr>
          <a:xfrm>
            <a:off x="1018624" y="4462787"/>
            <a:ext cx="4762842" cy="477054"/>
          </a:xfrm>
          <a:prstGeom prst="rect">
            <a:avLst/>
          </a:prstGeom>
        </p:spPr>
        <p:txBody>
          <a:bodyPr wrap="none">
            <a:spAutoFit/>
          </a:bodyPr>
          <a:lstStyle/>
          <a:p>
            <a:pPr lvl="1"/>
            <a:r>
              <a:rPr lang="en-US" sz="2500" b="1" dirty="0">
                <a:solidFill>
                  <a:schemeClr val="accent3">
                    <a:lumMod val="75000"/>
                  </a:schemeClr>
                </a:solidFill>
              </a:rPr>
              <a:t>5 year LC  60% versus 20%</a:t>
            </a:r>
          </a:p>
        </p:txBody>
      </p:sp>
      <p:sp>
        <p:nvSpPr>
          <p:cNvPr id="7" name="Rectangle 6">
            <a:extLst>
              <a:ext uri="{FF2B5EF4-FFF2-40B4-BE49-F238E27FC236}">
                <a16:creationId xmlns:a16="http://schemas.microsoft.com/office/drawing/2014/main" id="{E9E904B4-5351-1C44-B19B-35F48E80FA9A}"/>
              </a:ext>
            </a:extLst>
          </p:cNvPr>
          <p:cNvSpPr/>
          <p:nvPr/>
        </p:nvSpPr>
        <p:spPr>
          <a:xfrm>
            <a:off x="1018624" y="5935200"/>
            <a:ext cx="4532010" cy="477054"/>
          </a:xfrm>
          <a:prstGeom prst="rect">
            <a:avLst/>
          </a:prstGeom>
        </p:spPr>
        <p:txBody>
          <a:bodyPr wrap="none">
            <a:spAutoFit/>
          </a:bodyPr>
          <a:lstStyle/>
          <a:p>
            <a:pPr lvl="1"/>
            <a:r>
              <a:rPr lang="en-US" sz="2500" b="1" dirty="0">
                <a:solidFill>
                  <a:schemeClr val="accent3">
                    <a:lumMod val="75000"/>
                  </a:schemeClr>
                </a:solidFill>
              </a:rPr>
              <a:t>Estimated 5 year LC  70%</a:t>
            </a:r>
          </a:p>
        </p:txBody>
      </p:sp>
      <p:sp>
        <p:nvSpPr>
          <p:cNvPr id="8" name="TextBox 7">
            <a:extLst>
              <a:ext uri="{FF2B5EF4-FFF2-40B4-BE49-F238E27FC236}">
                <a16:creationId xmlns:a16="http://schemas.microsoft.com/office/drawing/2014/main" id="{32673D48-AF92-DE47-A6BE-709BFD63AFEE}"/>
              </a:ext>
            </a:extLst>
          </p:cNvPr>
          <p:cNvSpPr txBox="1"/>
          <p:nvPr/>
        </p:nvSpPr>
        <p:spPr>
          <a:xfrm>
            <a:off x="8987697" y="6024234"/>
            <a:ext cx="2748894" cy="369332"/>
          </a:xfrm>
          <a:prstGeom prst="rect">
            <a:avLst/>
          </a:prstGeom>
          <a:noFill/>
        </p:spPr>
        <p:txBody>
          <a:bodyPr wrap="none" rtlCol="0">
            <a:spAutoFit/>
          </a:bodyPr>
          <a:lstStyle/>
          <a:p>
            <a:r>
              <a:rPr lang="en-US" dirty="0"/>
              <a:t>Eckert et al., </a:t>
            </a:r>
            <a:r>
              <a:rPr lang="en-US" i="1" dirty="0"/>
              <a:t>Rad </a:t>
            </a:r>
            <a:r>
              <a:rPr lang="en-US" i="1" dirty="0" err="1"/>
              <a:t>Onc</a:t>
            </a:r>
            <a:r>
              <a:rPr lang="en-US" dirty="0"/>
              <a:t>, 2010</a:t>
            </a:r>
          </a:p>
        </p:txBody>
      </p:sp>
      <p:sp>
        <p:nvSpPr>
          <p:cNvPr id="9" name="TextBox 8">
            <a:extLst>
              <a:ext uri="{FF2B5EF4-FFF2-40B4-BE49-F238E27FC236}">
                <a16:creationId xmlns:a16="http://schemas.microsoft.com/office/drawing/2014/main" id="{5F65F60E-4655-E24E-B0AB-678F1C8EA51D}"/>
              </a:ext>
            </a:extLst>
          </p:cNvPr>
          <p:cNvSpPr txBox="1"/>
          <p:nvPr/>
        </p:nvSpPr>
        <p:spPr>
          <a:xfrm>
            <a:off x="8987697" y="6395093"/>
            <a:ext cx="2605009" cy="369332"/>
          </a:xfrm>
          <a:prstGeom prst="rect">
            <a:avLst/>
          </a:prstGeom>
          <a:noFill/>
        </p:spPr>
        <p:txBody>
          <a:bodyPr wrap="none" rtlCol="0">
            <a:spAutoFit/>
          </a:bodyPr>
          <a:lstStyle/>
          <a:p>
            <a:r>
              <a:rPr lang="en-US" dirty="0"/>
              <a:t>Kepka et al., </a:t>
            </a:r>
            <a:r>
              <a:rPr lang="en-US" i="1" dirty="0"/>
              <a:t>IJROBP</a:t>
            </a:r>
            <a:r>
              <a:rPr lang="en-US" dirty="0"/>
              <a:t>, 2012</a:t>
            </a:r>
          </a:p>
        </p:txBody>
      </p:sp>
    </p:spTree>
    <p:extLst>
      <p:ext uri="{BB962C8B-B14F-4D97-AF65-F5344CB8AC3E}">
        <p14:creationId xmlns:p14="http://schemas.microsoft.com/office/powerpoint/2010/main" val="2342171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587D-B26B-3740-AF14-31597098030C}"/>
              </a:ext>
            </a:extLst>
          </p:cNvPr>
          <p:cNvSpPr>
            <a:spLocks noGrp="1"/>
          </p:cNvSpPr>
          <p:nvPr>
            <p:ph type="title"/>
          </p:nvPr>
        </p:nvSpPr>
        <p:spPr/>
        <p:txBody>
          <a:bodyPr/>
          <a:lstStyle/>
          <a:p>
            <a:pPr algn="ctr"/>
            <a:r>
              <a:rPr lang="en-US" dirty="0">
                <a:solidFill>
                  <a:schemeClr val="tx1"/>
                </a:solidFill>
              </a:rPr>
              <a:t>High-dose RT for Sarcoma of Spine</a:t>
            </a:r>
          </a:p>
        </p:txBody>
      </p:sp>
      <p:sp>
        <p:nvSpPr>
          <p:cNvPr id="3" name="Content Placeholder 2">
            <a:extLst>
              <a:ext uri="{FF2B5EF4-FFF2-40B4-BE49-F238E27FC236}">
                <a16:creationId xmlns:a16="http://schemas.microsoft.com/office/drawing/2014/main" id="{D675CF34-A294-5344-8209-032EC17F1300}"/>
              </a:ext>
            </a:extLst>
          </p:cNvPr>
          <p:cNvSpPr>
            <a:spLocks noGrp="1"/>
          </p:cNvSpPr>
          <p:nvPr>
            <p:ph idx="1"/>
          </p:nvPr>
        </p:nvSpPr>
        <p:spPr/>
        <p:txBody>
          <a:bodyPr/>
          <a:lstStyle/>
          <a:p>
            <a:r>
              <a:rPr lang="en-US" dirty="0"/>
              <a:t>Phase II study of patients with spine sarcoma with extraosseous extension or paraspinal sarcomas</a:t>
            </a:r>
          </a:p>
          <a:p>
            <a:r>
              <a:rPr lang="en-US" dirty="0"/>
              <a:t>Patients treated with a mix of 3-D conformal, IMRT and passive-scattered proton therapy</a:t>
            </a:r>
          </a:p>
        </p:txBody>
      </p:sp>
      <p:pic>
        <p:nvPicPr>
          <p:cNvPr id="4" name="Picture 3">
            <a:extLst>
              <a:ext uri="{FF2B5EF4-FFF2-40B4-BE49-F238E27FC236}">
                <a16:creationId xmlns:a16="http://schemas.microsoft.com/office/drawing/2014/main" id="{B3E9BEEF-B5D1-1840-A9EF-3AA66DFF8629}"/>
              </a:ext>
            </a:extLst>
          </p:cNvPr>
          <p:cNvPicPr>
            <a:picLocks noChangeAspect="1"/>
          </p:cNvPicPr>
          <p:nvPr/>
        </p:nvPicPr>
        <p:blipFill>
          <a:blip r:embed="rId2"/>
          <a:stretch>
            <a:fillRect/>
          </a:stretch>
        </p:blipFill>
        <p:spPr>
          <a:xfrm>
            <a:off x="5463707" y="3550733"/>
            <a:ext cx="6728293" cy="3105366"/>
          </a:xfrm>
          <a:prstGeom prst="rect">
            <a:avLst/>
          </a:prstGeom>
        </p:spPr>
      </p:pic>
      <p:sp>
        <p:nvSpPr>
          <p:cNvPr id="6" name="Rectangle 5">
            <a:extLst>
              <a:ext uri="{FF2B5EF4-FFF2-40B4-BE49-F238E27FC236}">
                <a16:creationId xmlns:a16="http://schemas.microsoft.com/office/drawing/2014/main" id="{1938682B-353B-844D-BAED-1763083F0255}"/>
              </a:ext>
            </a:extLst>
          </p:cNvPr>
          <p:cNvSpPr/>
          <p:nvPr/>
        </p:nvSpPr>
        <p:spPr>
          <a:xfrm>
            <a:off x="1810655" y="4001294"/>
            <a:ext cx="4070599" cy="769441"/>
          </a:xfrm>
          <a:prstGeom prst="rect">
            <a:avLst/>
          </a:prstGeom>
        </p:spPr>
        <p:txBody>
          <a:bodyPr wrap="square">
            <a:spAutoFit/>
          </a:bodyPr>
          <a:lstStyle/>
          <a:p>
            <a:r>
              <a:rPr lang="en-US" sz="2200" b="1" dirty="0">
                <a:solidFill>
                  <a:schemeClr val="accent3">
                    <a:lumMod val="75000"/>
                  </a:schemeClr>
                </a:solidFill>
              </a:rPr>
              <a:t>Shrinking fields treated to high dose with excellent local control</a:t>
            </a:r>
          </a:p>
        </p:txBody>
      </p:sp>
      <p:sp>
        <p:nvSpPr>
          <p:cNvPr id="5" name="Bent Arrow 4">
            <a:extLst>
              <a:ext uri="{FF2B5EF4-FFF2-40B4-BE49-F238E27FC236}">
                <a16:creationId xmlns:a16="http://schemas.microsoft.com/office/drawing/2014/main" id="{A7931FB5-B82E-264F-B009-50097C1F4D96}"/>
              </a:ext>
            </a:extLst>
          </p:cNvPr>
          <p:cNvSpPr/>
          <p:nvPr/>
        </p:nvSpPr>
        <p:spPr>
          <a:xfrm flipV="1">
            <a:off x="4317891" y="4770735"/>
            <a:ext cx="799865" cy="924342"/>
          </a:xfrm>
          <a:prstGeom prst="ben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0B6FB81-6BB4-554C-82D0-BBCC1D3015B6}"/>
              </a:ext>
            </a:extLst>
          </p:cNvPr>
          <p:cNvSpPr txBox="1"/>
          <p:nvPr/>
        </p:nvSpPr>
        <p:spPr>
          <a:xfrm>
            <a:off x="108921" y="6047199"/>
            <a:ext cx="3174523" cy="646331"/>
          </a:xfrm>
          <a:prstGeom prst="rect">
            <a:avLst/>
          </a:prstGeom>
          <a:noFill/>
        </p:spPr>
        <p:txBody>
          <a:bodyPr wrap="none" rtlCol="0">
            <a:spAutoFit/>
          </a:bodyPr>
          <a:lstStyle/>
          <a:p>
            <a:r>
              <a:rPr lang="en-US" dirty="0"/>
              <a:t>Chen et al., </a:t>
            </a:r>
            <a:r>
              <a:rPr lang="en-US" i="1" dirty="0"/>
              <a:t>Spine</a:t>
            </a:r>
            <a:r>
              <a:rPr lang="en-US" dirty="0"/>
              <a:t>, 2013</a:t>
            </a:r>
          </a:p>
          <a:p>
            <a:r>
              <a:rPr lang="en-US" dirty="0" err="1"/>
              <a:t>Kabolizadeh</a:t>
            </a:r>
            <a:r>
              <a:rPr lang="en-US" dirty="0"/>
              <a:t> et al., </a:t>
            </a:r>
            <a:r>
              <a:rPr lang="en-US" i="1" dirty="0"/>
              <a:t>IJROBP</a:t>
            </a:r>
            <a:r>
              <a:rPr lang="en-US" dirty="0"/>
              <a:t>, 2017</a:t>
            </a:r>
          </a:p>
        </p:txBody>
      </p:sp>
    </p:spTree>
    <p:extLst>
      <p:ext uri="{BB962C8B-B14F-4D97-AF65-F5344CB8AC3E}">
        <p14:creationId xmlns:p14="http://schemas.microsoft.com/office/powerpoint/2010/main" val="3879257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587D-B26B-3740-AF14-31597098030C}"/>
              </a:ext>
            </a:extLst>
          </p:cNvPr>
          <p:cNvSpPr>
            <a:spLocks noGrp="1"/>
          </p:cNvSpPr>
          <p:nvPr>
            <p:ph type="title"/>
          </p:nvPr>
        </p:nvSpPr>
        <p:spPr/>
        <p:txBody>
          <a:bodyPr/>
          <a:lstStyle/>
          <a:p>
            <a:pPr algn="ctr"/>
            <a:r>
              <a:rPr lang="en-US" dirty="0"/>
              <a:t>High-dose RT for Sarcoma of Spine</a:t>
            </a:r>
          </a:p>
        </p:txBody>
      </p:sp>
      <p:sp>
        <p:nvSpPr>
          <p:cNvPr id="3" name="Content Placeholder 2">
            <a:extLst>
              <a:ext uri="{FF2B5EF4-FFF2-40B4-BE49-F238E27FC236}">
                <a16:creationId xmlns:a16="http://schemas.microsoft.com/office/drawing/2014/main" id="{14EE5970-5AF6-C444-A7AA-BF9DA29F6646}"/>
              </a:ext>
            </a:extLst>
          </p:cNvPr>
          <p:cNvSpPr>
            <a:spLocks noGrp="1"/>
          </p:cNvSpPr>
          <p:nvPr>
            <p:ph sz="half" idx="1"/>
          </p:nvPr>
        </p:nvSpPr>
        <p:spPr>
          <a:xfrm>
            <a:off x="609600" y="1381990"/>
            <a:ext cx="5384800" cy="4525963"/>
          </a:xfrm>
        </p:spPr>
        <p:txBody>
          <a:bodyPr/>
          <a:lstStyle/>
          <a:p>
            <a:r>
              <a:rPr lang="en-US" dirty="0"/>
              <a:t>Age 16+, spine/paraspinal sarcomas, surgery and RT recommended</a:t>
            </a:r>
          </a:p>
          <a:p>
            <a:r>
              <a:rPr lang="en-US" dirty="0"/>
              <a:t>N=50, median follow up 7.3 years</a:t>
            </a:r>
          </a:p>
          <a:p>
            <a:r>
              <a:rPr lang="en-US" dirty="0"/>
              <a:t>5 year LC: 85.4%, improved for:</a:t>
            </a:r>
          </a:p>
          <a:p>
            <a:pPr lvl="1"/>
            <a:r>
              <a:rPr lang="en-US" dirty="0"/>
              <a:t>Primary vs local recurrence</a:t>
            </a:r>
          </a:p>
          <a:p>
            <a:pPr lvl="1"/>
            <a:r>
              <a:rPr lang="en-US" dirty="0"/>
              <a:t>R0 vs other</a:t>
            </a:r>
          </a:p>
          <a:p>
            <a:r>
              <a:rPr lang="en-US" dirty="0"/>
              <a:t>Grade 3-4 toxicity approx. 20% at 10 years</a:t>
            </a:r>
          </a:p>
        </p:txBody>
      </p:sp>
      <p:pic>
        <p:nvPicPr>
          <p:cNvPr id="7" name="Content Placeholder 6">
            <a:extLst>
              <a:ext uri="{FF2B5EF4-FFF2-40B4-BE49-F238E27FC236}">
                <a16:creationId xmlns:a16="http://schemas.microsoft.com/office/drawing/2014/main" id="{91CD523D-B9C8-6143-85D1-71A87E3E8A71}"/>
              </a:ext>
            </a:extLst>
          </p:cNvPr>
          <p:cNvPicPr>
            <a:picLocks noGrp="1" noChangeAspect="1"/>
          </p:cNvPicPr>
          <p:nvPr>
            <p:ph sz="half" idx="2"/>
          </p:nvPr>
        </p:nvPicPr>
        <p:blipFill>
          <a:blip r:embed="rId3"/>
          <a:stretch>
            <a:fillRect/>
          </a:stretch>
        </p:blipFill>
        <p:spPr>
          <a:xfrm>
            <a:off x="7032452" y="1381989"/>
            <a:ext cx="3715095" cy="4525963"/>
          </a:xfrm>
          <a:prstGeom prst="rect">
            <a:avLst/>
          </a:prstGeom>
        </p:spPr>
      </p:pic>
      <p:sp>
        <p:nvSpPr>
          <p:cNvPr id="5" name="Rectangle 4">
            <a:extLst>
              <a:ext uri="{FF2B5EF4-FFF2-40B4-BE49-F238E27FC236}">
                <a16:creationId xmlns:a16="http://schemas.microsoft.com/office/drawing/2014/main" id="{726A2767-65A6-7D45-B20A-AE29E24D0429}"/>
              </a:ext>
            </a:extLst>
          </p:cNvPr>
          <p:cNvSpPr/>
          <p:nvPr/>
        </p:nvSpPr>
        <p:spPr>
          <a:xfrm>
            <a:off x="609600" y="5786698"/>
            <a:ext cx="6033195" cy="707886"/>
          </a:xfrm>
          <a:prstGeom prst="rect">
            <a:avLst/>
          </a:prstGeom>
        </p:spPr>
        <p:txBody>
          <a:bodyPr wrap="square">
            <a:spAutoFit/>
          </a:bodyPr>
          <a:lstStyle/>
          <a:p>
            <a:r>
              <a:rPr lang="en-US" sz="2000" b="1" dirty="0">
                <a:solidFill>
                  <a:schemeClr val="accent3">
                    <a:lumMod val="75000"/>
                  </a:schemeClr>
                </a:solidFill>
              </a:rPr>
              <a:t>See </a:t>
            </a:r>
            <a:r>
              <a:rPr lang="en-US" sz="2000" b="1" dirty="0" err="1">
                <a:solidFill>
                  <a:schemeClr val="tx2">
                    <a:lumMod val="75000"/>
                  </a:schemeClr>
                </a:solidFill>
              </a:rPr>
              <a:t>Chowdhry</a:t>
            </a:r>
            <a:r>
              <a:rPr lang="en-US" sz="2000" b="1" dirty="0">
                <a:solidFill>
                  <a:schemeClr val="tx2">
                    <a:lumMod val="75000"/>
                  </a:schemeClr>
                </a:solidFill>
              </a:rPr>
              <a:t> et al., </a:t>
            </a:r>
            <a:r>
              <a:rPr lang="en-US" sz="2000" b="1" i="1" dirty="0" err="1">
                <a:solidFill>
                  <a:schemeClr val="tx2">
                    <a:lumMod val="75000"/>
                  </a:schemeClr>
                </a:solidFill>
              </a:rPr>
              <a:t>Radiother</a:t>
            </a:r>
            <a:r>
              <a:rPr lang="en-US" sz="2000" b="1" i="1" dirty="0">
                <a:solidFill>
                  <a:schemeClr val="tx2">
                    <a:lumMod val="75000"/>
                  </a:schemeClr>
                </a:solidFill>
              </a:rPr>
              <a:t> and Oncol</a:t>
            </a:r>
            <a:r>
              <a:rPr lang="en-US" sz="2000" b="1" dirty="0">
                <a:solidFill>
                  <a:schemeClr val="tx2">
                    <a:lumMod val="75000"/>
                  </a:schemeClr>
                </a:solidFill>
              </a:rPr>
              <a:t>, 2016</a:t>
            </a:r>
            <a:r>
              <a:rPr lang="en-US" sz="2000" b="1" dirty="0">
                <a:solidFill>
                  <a:schemeClr val="accent3">
                    <a:lumMod val="75000"/>
                  </a:schemeClr>
                </a:solidFill>
              </a:rPr>
              <a:t> for a detailed analysis of spinal cord toxicity</a:t>
            </a:r>
            <a:endParaRPr lang="en-US" sz="2000" dirty="0"/>
          </a:p>
        </p:txBody>
      </p:sp>
      <p:sp>
        <p:nvSpPr>
          <p:cNvPr id="4" name="Rectangle 3">
            <a:extLst>
              <a:ext uri="{FF2B5EF4-FFF2-40B4-BE49-F238E27FC236}">
                <a16:creationId xmlns:a16="http://schemas.microsoft.com/office/drawing/2014/main" id="{76559051-25EA-3042-9D7C-3660EBDC051E}"/>
              </a:ext>
            </a:extLst>
          </p:cNvPr>
          <p:cNvSpPr/>
          <p:nvPr/>
        </p:nvSpPr>
        <p:spPr>
          <a:xfrm>
            <a:off x="8570496" y="6488668"/>
            <a:ext cx="3621504" cy="369332"/>
          </a:xfrm>
          <a:prstGeom prst="rect">
            <a:avLst/>
          </a:prstGeom>
        </p:spPr>
        <p:txBody>
          <a:bodyPr wrap="none">
            <a:spAutoFit/>
          </a:bodyPr>
          <a:lstStyle/>
          <a:p>
            <a:r>
              <a:rPr lang="en-US" dirty="0" err="1"/>
              <a:t>Kabolizadeh</a:t>
            </a:r>
            <a:r>
              <a:rPr lang="en-US" dirty="0"/>
              <a:t> et al., </a:t>
            </a:r>
            <a:r>
              <a:rPr lang="en-US" i="1" dirty="0"/>
              <a:t>IJROBP</a:t>
            </a:r>
            <a:r>
              <a:rPr lang="en-US" dirty="0"/>
              <a:t>, 2017</a:t>
            </a:r>
          </a:p>
        </p:txBody>
      </p:sp>
    </p:spTree>
    <p:extLst>
      <p:ext uri="{BB962C8B-B14F-4D97-AF65-F5344CB8AC3E}">
        <p14:creationId xmlns:p14="http://schemas.microsoft.com/office/powerpoint/2010/main" val="430920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CCB7-B1F9-9E4D-8734-201D4A3FD665}"/>
              </a:ext>
            </a:extLst>
          </p:cNvPr>
          <p:cNvSpPr>
            <a:spLocks noGrp="1"/>
          </p:cNvSpPr>
          <p:nvPr>
            <p:ph type="title"/>
          </p:nvPr>
        </p:nvSpPr>
        <p:spPr/>
        <p:txBody>
          <a:bodyPr/>
          <a:lstStyle/>
          <a:p>
            <a:r>
              <a:rPr lang="en-US" dirty="0"/>
              <a:t>Retroperitoneal Sarcoma</a:t>
            </a:r>
          </a:p>
        </p:txBody>
      </p:sp>
      <p:sp>
        <p:nvSpPr>
          <p:cNvPr id="4" name="Text Placeholder 3">
            <a:extLst>
              <a:ext uri="{FF2B5EF4-FFF2-40B4-BE49-F238E27FC236}">
                <a16:creationId xmlns:a16="http://schemas.microsoft.com/office/drawing/2014/main" id="{68663744-5EDD-C24C-8FF1-3B6CE645A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5374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AF13F-FA48-A549-93A4-E6FC9D6AA7D3}"/>
              </a:ext>
            </a:extLst>
          </p:cNvPr>
          <p:cNvSpPr>
            <a:spLocks noGrp="1"/>
          </p:cNvSpPr>
          <p:nvPr>
            <p:ph type="title"/>
          </p:nvPr>
        </p:nvSpPr>
        <p:spPr/>
        <p:txBody>
          <a:bodyPr/>
          <a:lstStyle/>
          <a:p>
            <a:r>
              <a:rPr lang="en-US" dirty="0"/>
              <a:t>RP Sarcoma Basics</a:t>
            </a:r>
          </a:p>
        </p:txBody>
      </p:sp>
      <p:sp>
        <p:nvSpPr>
          <p:cNvPr id="5" name="Content Placeholder 4">
            <a:extLst>
              <a:ext uri="{FF2B5EF4-FFF2-40B4-BE49-F238E27FC236}">
                <a16:creationId xmlns:a16="http://schemas.microsoft.com/office/drawing/2014/main" id="{F3D78B19-4023-4147-BBDF-FA38866AA9A6}"/>
              </a:ext>
            </a:extLst>
          </p:cNvPr>
          <p:cNvSpPr>
            <a:spLocks noGrp="1"/>
          </p:cNvSpPr>
          <p:nvPr>
            <p:ph idx="1"/>
          </p:nvPr>
        </p:nvSpPr>
        <p:spPr>
          <a:xfrm>
            <a:off x="609600" y="1417639"/>
            <a:ext cx="10972800" cy="4708526"/>
          </a:xfrm>
        </p:spPr>
        <p:txBody>
          <a:bodyPr/>
          <a:lstStyle/>
          <a:p>
            <a:r>
              <a:rPr lang="en-US" dirty="0"/>
              <a:t>Relatively asymptomatic, often present large (median &gt;15 cm)</a:t>
            </a:r>
          </a:p>
          <a:p>
            <a:r>
              <a:rPr lang="en-US" dirty="0"/>
              <a:t>Mix of </a:t>
            </a:r>
            <a:r>
              <a:rPr lang="en-US" dirty="0" err="1"/>
              <a:t>histologies</a:t>
            </a:r>
            <a:r>
              <a:rPr lang="en-US" dirty="0"/>
              <a:t>: 60% liposarcoma, 20% leiomyosarcoma, 20% other</a:t>
            </a:r>
          </a:p>
          <a:p>
            <a:r>
              <a:rPr lang="en-US" dirty="0"/>
              <a:t>Liposarcoma versus Leiomyosarcoma</a:t>
            </a:r>
          </a:p>
        </p:txBody>
      </p:sp>
      <p:pic>
        <p:nvPicPr>
          <p:cNvPr id="2" name="Picture 1">
            <a:extLst>
              <a:ext uri="{FF2B5EF4-FFF2-40B4-BE49-F238E27FC236}">
                <a16:creationId xmlns:a16="http://schemas.microsoft.com/office/drawing/2014/main" id="{D3B7F35B-CAE3-C94C-B4B2-8005CDFF0D46}"/>
              </a:ext>
            </a:extLst>
          </p:cNvPr>
          <p:cNvPicPr>
            <a:picLocks noChangeAspect="1"/>
          </p:cNvPicPr>
          <p:nvPr/>
        </p:nvPicPr>
        <p:blipFill>
          <a:blip r:embed="rId3"/>
          <a:stretch>
            <a:fillRect/>
          </a:stretch>
        </p:blipFill>
        <p:spPr>
          <a:xfrm>
            <a:off x="935990" y="3199009"/>
            <a:ext cx="3636010" cy="3384353"/>
          </a:xfrm>
          <a:prstGeom prst="rect">
            <a:avLst/>
          </a:prstGeom>
        </p:spPr>
      </p:pic>
      <p:pic>
        <p:nvPicPr>
          <p:cNvPr id="3" name="Picture 2">
            <a:extLst>
              <a:ext uri="{FF2B5EF4-FFF2-40B4-BE49-F238E27FC236}">
                <a16:creationId xmlns:a16="http://schemas.microsoft.com/office/drawing/2014/main" id="{59FC31FB-5F41-7248-839B-710A93CFE9E5}"/>
              </a:ext>
            </a:extLst>
          </p:cNvPr>
          <p:cNvPicPr>
            <a:picLocks noChangeAspect="1"/>
          </p:cNvPicPr>
          <p:nvPr/>
        </p:nvPicPr>
        <p:blipFill>
          <a:blip r:embed="rId4"/>
          <a:stretch>
            <a:fillRect/>
          </a:stretch>
        </p:blipFill>
        <p:spPr>
          <a:xfrm>
            <a:off x="4898390" y="3199009"/>
            <a:ext cx="3636010" cy="3407109"/>
          </a:xfrm>
          <a:prstGeom prst="rect">
            <a:avLst/>
          </a:prstGeom>
        </p:spPr>
      </p:pic>
      <p:sp>
        <p:nvSpPr>
          <p:cNvPr id="6" name="TextBox 5">
            <a:extLst>
              <a:ext uri="{FF2B5EF4-FFF2-40B4-BE49-F238E27FC236}">
                <a16:creationId xmlns:a16="http://schemas.microsoft.com/office/drawing/2014/main" id="{AF37BD6B-B175-1343-BBD6-762064238596}"/>
              </a:ext>
            </a:extLst>
          </p:cNvPr>
          <p:cNvSpPr txBox="1"/>
          <p:nvPr/>
        </p:nvSpPr>
        <p:spPr>
          <a:xfrm>
            <a:off x="8860790" y="6398696"/>
            <a:ext cx="2973763" cy="369332"/>
          </a:xfrm>
          <a:prstGeom prst="rect">
            <a:avLst/>
          </a:prstGeom>
          <a:noFill/>
        </p:spPr>
        <p:txBody>
          <a:bodyPr wrap="none" rtlCol="0">
            <a:spAutoFit/>
          </a:bodyPr>
          <a:lstStyle/>
          <a:p>
            <a:r>
              <a:rPr lang="en-US" dirty="0" err="1"/>
              <a:t>Gronchi</a:t>
            </a:r>
            <a:r>
              <a:rPr lang="en-US" dirty="0"/>
              <a:t> et al., </a:t>
            </a:r>
            <a:r>
              <a:rPr lang="en-US" i="1" dirty="0"/>
              <a:t>Ann Surg, </a:t>
            </a:r>
            <a:r>
              <a:rPr lang="en-US" dirty="0"/>
              <a:t>2016</a:t>
            </a:r>
          </a:p>
        </p:txBody>
      </p:sp>
      <p:sp>
        <p:nvSpPr>
          <p:cNvPr id="7" name="TextBox 6">
            <a:extLst>
              <a:ext uri="{FF2B5EF4-FFF2-40B4-BE49-F238E27FC236}">
                <a16:creationId xmlns:a16="http://schemas.microsoft.com/office/drawing/2014/main" id="{0F5D0920-CB1E-1B48-B7CB-BC74C470DAE1}"/>
              </a:ext>
            </a:extLst>
          </p:cNvPr>
          <p:cNvSpPr txBox="1"/>
          <p:nvPr/>
        </p:nvSpPr>
        <p:spPr>
          <a:xfrm>
            <a:off x="8860790" y="6029364"/>
            <a:ext cx="2821735" cy="369332"/>
          </a:xfrm>
          <a:prstGeom prst="rect">
            <a:avLst/>
          </a:prstGeom>
          <a:noFill/>
        </p:spPr>
        <p:txBody>
          <a:bodyPr wrap="none" rtlCol="0">
            <a:spAutoFit/>
          </a:bodyPr>
          <a:lstStyle/>
          <a:p>
            <a:r>
              <a:rPr lang="en-US" dirty="0" err="1"/>
              <a:t>Stoechle</a:t>
            </a:r>
            <a:r>
              <a:rPr lang="en-US" dirty="0"/>
              <a:t> et al., </a:t>
            </a:r>
            <a:r>
              <a:rPr lang="en-US" i="1" dirty="0"/>
              <a:t>Cancer, </a:t>
            </a:r>
            <a:r>
              <a:rPr lang="en-US" dirty="0"/>
              <a:t>2001</a:t>
            </a:r>
          </a:p>
        </p:txBody>
      </p:sp>
    </p:spTree>
    <p:extLst>
      <p:ext uri="{BB962C8B-B14F-4D97-AF65-F5344CB8AC3E}">
        <p14:creationId xmlns:p14="http://schemas.microsoft.com/office/powerpoint/2010/main" val="330310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CC5E7-94BE-6945-BF6F-013B578988B8}"/>
              </a:ext>
            </a:extLst>
          </p:cNvPr>
          <p:cNvSpPr>
            <a:spLocks noGrp="1"/>
          </p:cNvSpPr>
          <p:nvPr>
            <p:ph type="title"/>
          </p:nvPr>
        </p:nvSpPr>
        <p:spPr/>
        <p:txBody>
          <a:bodyPr/>
          <a:lstStyle/>
          <a:p>
            <a:r>
              <a:rPr lang="en-US" dirty="0"/>
              <a:t>Diagnostic Challenges in RP Sarcoma</a:t>
            </a:r>
          </a:p>
        </p:txBody>
      </p:sp>
      <p:sp>
        <p:nvSpPr>
          <p:cNvPr id="7" name="Content Placeholder 6">
            <a:extLst>
              <a:ext uri="{FF2B5EF4-FFF2-40B4-BE49-F238E27FC236}">
                <a16:creationId xmlns:a16="http://schemas.microsoft.com/office/drawing/2014/main" id="{5D21AA7C-54EC-7D43-9FA6-96D51AE9F34E}"/>
              </a:ext>
            </a:extLst>
          </p:cNvPr>
          <p:cNvSpPr>
            <a:spLocks noGrp="1"/>
          </p:cNvSpPr>
          <p:nvPr>
            <p:ph idx="1"/>
          </p:nvPr>
        </p:nvSpPr>
        <p:spPr/>
        <p:txBody>
          <a:bodyPr/>
          <a:lstStyle/>
          <a:p>
            <a:r>
              <a:rPr lang="en-US" dirty="0"/>
              <a:t>Biopsy prior to resection is strongly recommended (TARPSWG)</a:t>
            </a:r>
          </a:p>
          <a:p>
            <a:r>
              <a:rPr lang="en-US" dirty="0"/>
              <a:t>Can be high </a:t>
            </a:r>
            <a:r>
              <a:rPr lang="en-US" b="1" u="sng" dirty="0"/>
              <a:t>grade</a:t>
            </a:r>
            <a:r>
              <a:rPr lang="en-US" dirty="0"/>
              <a:t> discordance between biopsy and resection (&gt;30%)</a:t>
            </a:r>
          </a:p>
          <a:p>
            <a:r>
              <a:rPr lang="en-US" dirty="0"/>
              <a:t>Image-guided biopsy improves accuracy</a:t>
            </a:r>
          </a:p>
          <a:p>
            <a:pPr lvl="1"/>
            <a:r>
              <a:rPr lang="en-US" dirty="0"/>
              <a:t>Solid portion</a:t>
            </a:r>
          </a:p>
          <a:p>
            <a:pPr lvl="1"/>
            <a:r>
              <a:rPr lang="en-US" dirty="0"/>
              <a:t>PET avid portion</a:t>
            </a:r>
          </a:p>
        </p:txBody>
      </p:sp>
      <p:pic>
        <p:nvPicPr>
          <p:cNvPr id="6" name="Picture 5">
            <a:extLst>
              <a:ext uri="{FF2B5EF4-FFF2-40B4-BE49-F238E27FC236}">
                <a16:creationId xmlns:a16="http://schemas.microsoft.com/office/drawing/2014/main" id="{A5A30950-447D-C84A-B5F6-CA989227563D}"/>
              </a:ext>
            </a:extLst>
          </p:cNvPr>
          <p:cNvPicPr>
            <a:picLocks noChangeAspect="1"/>
          </p:cNvPicPr>
          <p:nvPr/>
        </p:nvPicPr>
        <p:blipFill>
          <a:blip r:embed="rId3"/>
          <a:stretch>
            <a:fillRect/>
          </a:stretch>
        </p:blipFill>
        <p:spPr>
          <a:xfrm>
            <a:off x="4288970" y="3677020"/>
            <a:ext cx="7903029" cy="3168279"/>
          </a:xfrm>
          <a:prstGeom prst="rect">
            <a:avLst/>
          </a:prstGeom>
        </p:spPr>
      </p:pic>
      <p:sp>
        <p:nvSpPr>
          <p:cNvPr id="8" name="TextBox 7">
            <a:extLst>
              <a:ext uri="{FF2B5EF4-FFF2-40B4-BE49-F238E27FC236}">
                <a16:creationId xmlns:a16="http://schemas.microsoft.com/office/drawing/2014/main" id="{11811FD9-35C0-3F4C-A0D7-85519795D406}"/>
              </a:ext>
            </a:extLst>
          </p:cNvPr>
          <p:cNvSpPr txBox="1"/>
          <p:nvPr/>
        </p:nvSpPr>
        <p:spPr>
          <a:xfrm>
            <a:off x="0" y="6398696"/>
            <a:ext cx="3275448" cy="369332"/>
          </a:xfrm>
          <a:prstGeom prst="rect">
            <a:avLst/>
          </a:prstGeom>
          <a:noFill/>
        </p:spPr>
        <p:txBody>
          <a:bodyPr wrap="none" rtlCol="0">
            <a:spAutoFit/>
          </a:bodyPr>
          <a:lstStyle/>
          <a:p>
            <a:r>
              <a:rPr lang="en-US" dirty="0" err="1"/>
              <a:t>Tirotta</a:t>
            </a:r>
            <a:r>
              <a:rPr lang="en-US" dirty="0"/>
              <a:t> et al., </a:t>
            </a:r>
            <a:r>
              <a:rPr lang="en-US" i="1" dirty="0"/>
              <a:t>Ann Surg </a:t>
            </a:r>
            <a:r>
              <a:rPr lang="en-US" i="1" dirty="0" err="1"/>
              <a:t>Onc</a:t>
            </a:r>
            <a:r>
              <a:rPr lang="en-US" dirty="0"/>
              <a:t>, 2020</a:t>
            </a:r>
          </a:p>
        </p:txBody>
      </p:sp>
    </p:spTree>
    <p:extLst>
      <p:ext uri="{BB962C8B-B14F-4D97-AF65-F5344CB8AC3E}">
        <p14:creationId xmlns:p14="http://schemas.microsoft.com/office/powerpoint/2010/main" val="235897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cs typeface="Arial" panose="020B0604020202020204" pitchFamily="34" charset="0"/>
              </a:rPr>
              <a:t>Preamble to “Sarcoma”</a:t>
            </a:r>
          </a:p>
        </p:txBody>
      </p:sp>
      <p:sp>
        <p:nvSpPr>
          <p:cNvPr id="3" name="Content Placeholder 2"/>
          <p:cNvSpPr>
            <a:spLocks noGrp="1"/>
          </p:cNvSpPr>
          <p:nvPr>
            <p:ph idx="1"/>
          </p:nvPr>
        </p:nvSpPr>
        <p:spPr/>
        <p:txBody>
          <a:bodyPr>
            <a:normAutofit fontScale="92500" lnSpcReduction="20000"/>
          </a:bodyPr>
          <a:lstStyle/>
          <a:p>
            <a:r>
              <a:rPr lang="en-US" dirty="0">
                <a:latin typeface="+mj-lt"/>
                <a:ea typeface="Verdana" pitchFamily="34" charset="0"/>
                <a:cs typeface="Verdana" pitchFamily="34" charset="0"/>
              </a:rPr>
              <a:t>Sarcomas are a rare group of cancers, </a:t>
            </a:r>
            <a:r>
              <a:rPr lang="en-US" i="0" u="none" dirty="0">
                <a:effectLst/>
                <a:latin typeface="+mj-lt"/>
                <a:ea typeface="Verdana" pitchFamily="34" charset="0"/>
                <a:cs typeface="Verdana" pitchFamily="34" charset="0"/>
              </a:rPr>
              <a:t>13,000+ estimated new cases in 2020</a:t>
            </a:r>
            <a:endParaRPr lang="en-US" dirty="0">
              <a:latin typeface="+mj-lt"/>
              <a:ea typeface="Verdana" pitchFamily="34" charset="0"/>
              <a:cs typeface="Verdana" pitchFamily="34" charset="0"/>
            </a:endParaRPr>
          </a:p>
          <a:p>
            <a:pPr lvl="1"/>
            <a:endParaRPr lang="en-US" dirty="0">
              <a:latin typeface="+mj-lt"/>
              <a:ea typeface="Verdana" pitchFamily="34" charset="0"/>
              <a:cs typeface="Verdana" pitchFamily="34" charset="0"/>
            </a:endParaRPr>
          </a:p>
          <a:p>
            <a:r>
              <a:rPr lang="en-US" dirty="0">
                <a:latin typeface="+mj-lt"/>
                <a:ea typeface="Verdana" pitchFamily="34" charset="0"/>
                <a:cs typeface="Verdana" pitchFamily="34" charset="0"/>
              </a:rPr>
              <a:t>Sarcomas are highly heterogeneous</a:t>
            </a:r>
          </a:p>
          <a:p>
            <a:pPr lvl="1"/>
            <a:r>
              <a:rPr lang="en-US" dirty="0">
                <a:latin typeface="+mj-lt"/>
                <a:ea typeface="Verdana" pitchFamily="34" charset="0"/>
                <a:cs typeface="Verdana" pitchFamily="34" charset="0"/>
              </a:rPr>
              <a:t>More than 100 subtypes</a:t>
            </a:r>
          </a:p>
          <a:p>
            <a:pPr lvl="1"/>
            <a:r>
              <a:rPr lang="en-US" i="0" u="none" dirty="0">
                <a:effectLst/>
                <a:latin typeface="+mj-lt"/>
                <a:ea typeface="Verdana" pitchFamily="34" charset="0"/>
                <a:cs typeface="Verdana" pitchFamily="34" charset="0"/>
              </a:rPr>
              <a:t>Indolent (</a:t>
            </a:r>
            <a:r>
              <a:rPr lang="en-US" dirty="0">
                <a:latin typeface="+mj-lt"/>
                <a:ea typeface="Verdana" pitchFamily="34" charset="0"/>
                <a:cs typeface="Verdana" pitchFamily="34" charset="0"/>
              </a:rPr>
              <a:t>ex. Desmoid) to aggressive (ex. Angiosarcoma) behavior</a:t>
            </a:r>
          </a:p>
          <a:p>
            <a:pPr lvl="1"/>
            <a:r>
              <a:rPr lang="en-US" dirty="0">
                <a:latin typeface="+mj-lt"/>
                <a:ea typeface="Verdana" pitchFamily="34" charset="0"/>
                <a:cs typeface="Verdana" pitchFamily="34" charset="0"/>
              </a:rPr>
              <a:t>Many locations:</a:t>
            </a:r>
          </a:p>
          <a:p>
            <a:pPr lvl="2"/>
            <a:r>
              <a:rPr lang="en-US" dirty="0">
                <a:latin typeface="+mj-lt"/>
                <a:ea typeface="Verdana" pitchFamily="34" charset="0"/>
                <a:cs typeface="Verdana" pitchFamily="34" charset="0"/>
              </a:rPr>
              <a:t>59% - extremity, 18% torso/chest wall, 17% retroperitoneum, 9% head and neck</a:t>
            </a:r>
          </a:p>
          <a:p>
            <a:endParaRPr lang="en-US" i="0" u="none" dirty="0">
              <a:effectLst/>
              <a:latin typeface="+mj-lt"/>
              <a:ea typeface="Verdana" pitchFamily="34" charset="0"/>
              <a:cs typeface="Verdana" pitchFamily="34" charset="0"/>
            </a:endParaRPr>
          </a:p>
          <a:p>
            <a:r>
              <a:rPr lang="en-US" i="0" u="none" dirty="0">
                <a:effectLst/>
                <a:latin typeface="+mj-lt"/>
                <a:ea typeface="Verdana" pitchFamily="34" charset="0"/>
                <a:cs typeface="Verdana" pitchFamily="34" charset="0"/>
              </a:rPr>
              <a:t>Sarcoma is hard to diagnose, benign soft tissue masses are 100x more common</a:t>
            </a:r>
          </a:p>
        </p:txBody>
      </p:sp>
    </p:spTree>
    <p:extLst>
      <p:ext uri="{BB962C8B-B14F-4D97-AF65-F5344CB8AC3E}">
        <p14:creationId xmlns:p14="http://schemas.microsoft.com/office/powerpoint/2010/main" val="1486591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03497-9CFA-E447-8CD8-33D23746062D}"/>
              </a:ext>
            </a:extLst>
          </p:cNvPr>
          <p:cNvSpPr>
            <a:spLocks noGrp="1"/>
          </p:cNvSpPr>
          <p:nvPr>
            <p:ph type="title"/>
          </p:nvPr>
        </p:nvSpPr>
        <p:spPr/>
        <p:txBody>
          <a:bodyPr/>
          <a:lstStyle/>
          <a:p>
            <a:r>
              <a:rPr lang="en-US" dirty="0"/>
              <a:t>Retroperitoneal Sarcoma Therapy</a:t>
            </a:r>
          </a:p>
        </p:txBody>
      </p:sp>
      <p:sp>
        <p:nvSpPr>
          <p:cNvPr id="5" name="Content Placeholder 4">
            <a:extLst>
              <a:ext uri="{FF2B5EF4-FFF2-40B4-BE49-F238E27FC236}">
                <a16:creationId xmlns:a16="http://schemas.microsoft.com/office/drawing/2014/main" id="{E55056B3-0FCC-6543-B25C-3495BB1F8BA0}"/>
              </a:ext>
            </a:extLst>
          </p:cNvPr>
          <p:cNvSpPr>
            <a:spLocks noGrp="1"/>
          </p:cNvSpPr>
          <p:nvPr>
            <p:ph idx="1"/>
          </p:nvPr>
        </p:nvSpPr>
        <p:spPr/>
        <p:txBody>
          <a:bodyPr/>
          <a:lstStyle/>
          <a:p>
            <a:r>
              <a:rPr lang="en-US" dirty="0"/>
              <a:t>Surgical resection is the cornerstone of therapy</a:t>
            </a:r>
          </a:p>
          <a:p>
            <a:pPr lvl="1"/>
            <a:r>
              <a:rPr lang="en-US" dirty="0"/>
              <a:t>Often includes resection of involved visceral organs (mean 1-2)</a:t>
            </a:r>
          </a:p>
          <a:p>
            <a:pPr lvl="1"/>
            <a:r>
              <a:rPr lang="en-US" dirty="0"/>
              <a:t>Positive margins are common</a:t>
            </a:r>
          </a:p>
          <a:p>
            <a:endParaRPr lang="en-US" dirty="0"/>
          </a:p>
          <a:p>
            <a:r>
              <a:rPr lang="en-US" dirty="0"/>
              <a:t>Adjuvant radiotherapy and chemotherapy are </a:t>
            </a:r>
            <a:r>
              <a:rPr lang="en-US" i="1" u="sng" dirty="0"/>
              <a:t>controversial</a:t>
            </a:r>
            <a:endParaRPr lang="en-US" dirty="0"/>
          </a:p>
          <a:p>
            <a:endParaRPr lang="en-US" dirty="0"/>
          </a:p>
          <a:p>
            <a:r>
              <a:rPr lang="en-US" dirty="0"/>
              <a:t>Radiotherapy is delivered before or perioperatively with brachytherapy</a:t>
            </a:r>
          </a:p>
          <a:p>
            <a:pPr marL="0" indent="0">
              <a:buNone/>
            </a:pPr>
            <a:endParaRPr lang="en-US" dirty="0"/>
          </a:p>
          <a:p>
            <a:r>
              <a:rPr lang="en-US" b="1" u="sng" dirty="0"/>
              <a:t>Post-op radiotherapy is strongly discouraged </a:t>
            </a:r>
            <a:r>
              <a:rPr lang="en-US" dirty="0"/>
              <a:t>except in select cases</a:t>
            </a:r>
          </a:p>
        </p:txBody>
      </p:sp>
    </p:spTree>
    <p:extLst>
      <p:ext uri="{BB962C8B-B14F-4D97-AF65-F5344CB8AC3E}">
        <p14:creationId xmlns:p14="http://schemas.microsoft.com/office/powerpoint/2010/main" val="1902462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7E91-8BE4-FB4D-BF16-0CDC3106544A}"/>
              </a:ext>
            </a:extLst>
          </p:cNvPr>
          <p:cNvSpPr>
            <a:spLocks noGrp="1"/>
          </p:cNvSpPr>
          <p:nvPr>
            <p:ph type="title"/>
          </p:nvPr>
        </p:nvSpPr>
        <p:spPr/>
        <p:txBody>
          <a:bodyPr/>
          <a:lstStyle/>
          <a:p>
            <a:r>
              <a:rPr lang="en-US" dirty="0"/>
              <a:t>Surgical Resection of RP Sarcoma</a:t>
            </a:r>
          </a:p>
        </p:txBody>
      </p:sp>
      <p:sp>
        <p:nvSpPr>
          <p:cNvPr id="3" name="Content Placeholder 2">
            <a:extLst>
              <a:ext uri="{FF2B5EF4-FFF2-40B4-BE49-F238E27FC236}">
                <a16:creationId xmlns:a16="http://schemas.microsoft.com/office/drawing/2014/main" id="{DFF9DEE0-E94A-3949-83F8-10B556D4F2D4}"/>
              </a:ext>
            </a:extLst>
          </p:cNvPr>
          <p:cNvSpPr>
            <a:spLocks noGrp="1"/>
          </p:cNvSpPr>
          <p:nvPr>
            <p:ph idx="1"/>
          </p:nvPr>
        </p:nvSpPr>
        <p:spPr>
          <a:xfrm>
            <a:off x="609600" y="1402081"/>
            <a:ext cx="10972800" cy="4525963"/>
          </a:xfrm>
        </p:spPr>
        <p:txBody>
          <a:bodyPr/>
          <a:lstStyle/>
          <a:p>
            <a:r>
              <a:rPr lang="en-US" dirty="0"/>
              <a:t>Complicated resections, best outcomes at high-volume centers</a:t>
            </a:r>
          </a:p>
          <a:p>
            <a:pPr lvl="1"/>
            <a:r>
              <a:rPr lang="en-US" dirty="0"/>
              <a:t>Significant (but acceptable) serious toxicity at high volume centers </a:t>
            </a:r>
          </a:p>
          <a:p>
            <a:pPr lvl="2"/>
            <a:r>
              <a:rPr lang="en-US" dirty="0"/>
              <a:t>Grade 3 13% | Grade 4 5% | Grade 5 2%</a:t>
            </a:r>
          </a:p>
          <a:p>
            <a:pPr lvl="1"/>
            <a:r>
              <a:rPr lang="en-US" dirty="0"/>
              <a:t>R1, R2 resection, and tumor spill strongly associated with poor survival</a:t>
            </a:r>
          </a:p>
        </p:txBody>
      </p:sp>
      <p:sp>
        <p:nvSpPr>
          <p:cNvPr id="4" name="TextBox 3">
            <a:extLst>
              <a:ext uri="{FF2B5EF4-FFF2-40B4-BE49-F238E27FC236}">
                <a16:creationId xmlns:a16="http://schemas.microsoft.com/office/drawing/2014/main" id="{4C005DA7-9B63-ED47-B5DA-48A50ADF3D79}"/>
              </a:ext>
            </a:extLst>
          </p:cNvPr>
          <p:cNvSpPr txBox="1"/>
          <p:nvPr/>
        </p:nvSpPr>
        <p:spPr>
          <a:xfrm>
            <a:off x="374547" y="6016339"/>
            <a:ext cx="2663293" cy="584775"/>
          </a:xfrm>
          <a:prstGeom prst="rect">
            <a:avLst/>
          </a:prstGeom>
          <a:noFill/>
        </p:spPr>
        <p:txBody>
          <a:bodyPr wrap="none" rtlCol="0">
            <a:spAutoFit/>
          </a:bodyPr>
          <a:lstStyle/>
          <a:p>
            <a:r>
              <a:rPr lang="en-US" sz="1600" dirty="0" err="1"/>
              <a:t>Bonvalot</a:t>
            </a:r>
            <a:r>
              <a:rPr lang="en-US" sz="1600" dirty="0"/>
              <a:t> et al., </a:t>
            </a:r>
            <a:r>
              <a:rPr lang="en-US" sz="1600" i="1" dirty="0"/>
              <a:t>JCO</a:t>
            </a:r>
            <a:r>
              <a:rPr lang="en-US" sz="1600" dirty="0"/>
              <a:t>,</a:t>
            </a:r>
            <a:r>
              <a:rPr lang="en-US" sz="1600" i="1" dirty="0"/>
              <a:t> </a:t>
            </a:r>
            <a:r>
              <a:rPr lang="en-US" sz="1600" dirty="0"/>
              <a:t>2009</a:t>
            </a:r>
          </a:p>
          <a:p>
            <a:r>
              <a:rPr lang="en-US" sz="1600" dirty="0" err="1"/>
              <a:t>Gronchi</a:t>
            </a:r>
            <a:r>
              <a:rPr lang="en-US" sz="1600" dirty="0"/>
              <a:t> et al., </a:t>
            </a:r>
            <a:r>
              <a:rPr lang="en-US" sz="1600" i="1" dirty="0"/>
              <a:t>Ann Surg, </a:t>
            </a:r>
            <a:r>
              <a:rPr lang="en-US" sz="1600" dirty="0"/>
              <a:t>2016</a:t>
            </a:r>
          </a:p>
        </p:txBody>
      </p:sp>
      <p:pic>
        <p:nvPicPr>
          <p:cNvPr id="5" name="Picture 4">
            <a:extLst>
              <a:ext uri="{FF2B5EF4-FFF2-40B4-BE49-F238E27FC236}">
                <a16:creationId xmlns:a16="http://schemas.microsoft.com/office/drawing/2014/main" id="{A512D054-6889-7C43-9EFF-C7A86F8A7DE3}"/>
              </a:ext>
            </a:extLst>
          </p:cNvPr>
          <p:cNvPicPr>
            <a:picLocks noChangeAspect="1"/>
          </p:cNvPicPr>
          <p:nvPr/>
        </p:nvPicPr>
        <p:blipFill>
          <a:blip r:embed="rId2"/>
          <a:stretch>
            <a:fillRect/>
          </a:stretch>
        </p:blipFill>
        <p:spPr>
          <a:xfrm>
            <a:off x="7032093" y="3374027"/>
            <a:ext cx="3785973" cy="3378002"/>
          </a:xfrm>
          <a:prstGeom prst="rect">
            <a:avLst/>
          </a:prstGeom>
        </p:spPr>
      </p:pic>
      <p:sp>
        <p:nvSpPr>
          <p:cNvPr id="6" name="Rectangle 5">
            <a:extLst>
              <a:ext uri="{FF2B5EF4-FFF2-40B4-BE49-F238E27FC236}">
                <a16:creationId xmlns:a16="http://schemas.microsoft.com/office/drawing/2014/main" id="{645354B1-07BC-AA40-A184-64D177A96B74}"/>
              </a:ext>
            </a:extLst>
          </p:cNvPr>
          <p:cNvSpPr/>
          <p:nvPr/>
        </p:nvSpPr>
        <p:spPr>
          <a:xfrm>
            <a:off x="1706193" y="4142940"/>
            <a:ext cx="5186680" cy="1785104"/>
          </a:xfrm>
          <a:prstGeom prst="rect">
            <a:avLst/>
          </a:prstGeom>
        </p:spPr>
        <p:txBody>
          <a:bodyPr wrap="square">
            <a:spAutoFit/>
          </a:bodyPr>
          <a:lstStyle/>
          <a:p>
            <a:pPr lvl="1" algn="r"/>
            <a:r>
              <a:rPr lang="en-US" sz="2200" b="1" dirty="0">
                <a:solidFill>
                  <a:schemeClr val="accent5">
                    <a:lumMod val="75000"/>
                  </a:schemeClr>
                </a:solidFill>
              </a:rPr>
              <a:t>“Compartmental resection” associated </a:t>
            </a:r>
          </a:p>
          <a:p>
            <a:pPr lvl="1" algn="r"/>
            <a:r>
              <a:rPr lang="en-US" sz="2200" b="1" dirty="0">
                <a:solidFill>
                  <a:schemeClr val="accent5">
                    <a:lumMod val="75000"/>
                  </a:schemeClr>
                </a:solidFill>
              </a:rPr>
              <a:t>with best disease control + survival</a:t>
            </a:r>
          </a:p>
          <a:p>
            <a:pPr lvl="1" algn="r"/>
            <a:endParaRPr lang="en-US" sz="2200" b="1" dirty="0">
              <a:solidFill>
                <a:schemeClr val="accent5">
                  <a:lumMod val="75000"/>
                </a:schemeClr>
              </a:solidFill>
            </a:endParaRPr>
          </a:p>
          <a:p>
            <a:pPr lvl="1" algn="r"/>
            <a:r>
              <a:rPr lang="en-US" sz="2200" b="1" dirty="0">
                <a:solidFill>
                  <a:schemeClr val="accent5">
                    <a:lumMod val="75000"/>
                  </a:schemeClr>
                </a:solidFill>
              </a:rPr>
              <a:t>Radiotherapy may benefit most in  expected close/+margin resections</a:t>
            </a:r>
          </a:p>
        </p:txBody>
      </p:sp>
    </p:spTree>
    <p:extLst>
      <p:ext uri="{BB962C8B-B14F-4D97-AF65-F5344CB8AC3E}">
        <p14:creationId xmlns:p14="http://schemas.microsoft.com/office/powerpoint/2010/main" val="2748811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629A-C091-8647-86C0-D94700814AB6}"/>
              </a:ext>
            </a:extLst>
          </p:cNvPr>
          <p:cNvSpPr>
            <a:spLocks noGrp="1"/>
          </p:cNvSpPr>
          <p:nvPr>
            <p:ph type="title"/>
          </p:nvPr>
        </p:nvSpPr>
        <p:spPr/>
        <p:txBody>
          <a:bodyPr/>
          <a:lstStyle/>
          <a:p>
            <a:r>
              <a:rPr lang="en-US" dirty="0"/>
              <a:t>Radiotherapy in RP Sarcoma</a:t>
            </a:r>
          </a:p>
        </p:txBody>
      </p:sp>
      <p:sp>
        <p:nvSpPr>
          <p:cNvPr id="3" name="Content Placeholder 2">
            <a:extLst>
              <a:ext uri="{FF2B5EF4-FFF2-40B4-BE49-F238E27FC236}">
                <a16:creationId xmlns:a16="http://schemas.microsoft.com/office/drawing/2014/main" id="{CDF370E5-017D-3E46-9D57-75FCC04547A6}"/>
              </a:ext>
            </a:extLst>
          </p:cNvPr>
          <p:cNvSpPr>
            <a:spLocks noGrp="1"/>
          </p:cNvSpPr>
          <p:nvPr>
            <p:ph idx="1"/>
          </p:nvPr>
        </p:nvSpPr>
        <p:spPr/>
        <p:txBody>
          <a:bodyPr/>
          <a:lstStyle/>
          <a:p>
            <a:r>
              <a:rPr lang="en-US" dirty="0"/>
              <a:t>Most studies have given pre-operative radiotherapy with or without perioperative brachytherapy </a:t>
            </a:r>
          </a:p>
          <a:p>
            <a:pPr lvl="1"/>
            <a:r>
              <a:rPr lang="en-US" dirty="0"/>
              <a:t>Generally, 45-50 </a:t>
            </a:r>
            <a:r>
              <a:rPr lang="en-US" dirty="0" err="1"/>
              <a:t>Gy</a:t>
            </a:r>
            <a:r>
              <a:rPr lang="en-US" dirty="0"/>
              <a:t> with 10-12 </a:t>
            </a:r>
            <a:r>
              <a:rPr lang="en-US" dirty="0" err="1"/>
              <a:t>Gy</a:t>
            </a:r>
            <a:r>
              <a:rPr lang="en-US" dirty="0"/>
              <a:t> brachytherapy (catheter, IORT)</a:t>
            </a:r>
          </a:p>
          <a:p>
            <a:endParaRPr lang="en-US" dirty="0"/>
          </a:p>
          <a:p>
            <a:r>
              <a:rPr lang="en-US" dirty="0"/>
              <a:t>ACOSOG Z9031 prospectively tested pre-op IMRT with IORT</a:t>
            </a:r>
          </a:p>
          <a:p>
            <a:pPr lvl="1"/>
            <a:r>
              <a:rPr lang="en-US" dirty="0"/>
              <a:t>5 year local recurrence and overall survival 26% and 72% respectively</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9824EBD-CA6A-7F4C-A2C1-B8429543E96C}"/>
              </a:ext>
            </a:extLst>
          </p:cNvPr>
          <p:cNvPicPr>
            <a:picLocks noChangeAspect="1"/>
          </p:cNvPicPr>
          <p:nvPr/>
        </p:nvPicPr>
        <p:blipFill>
          <a:blip r:embed="rId2"/>
          <a:stretch>
            <a:fillRect/>
          </a:stretch>
        </p:blipFill>
        <p:spPr>
          <a:xfrm>
            <a:off x="2437946" y="4590091"/>
            <a:ext cx="7316107" cy="2267909"/>
          </a:xfrm>
          <a:prstGeom prst="rect">
            <a:avLst/>
          </a:prstGeom>
        </p:spPr>
      </p:pic>
    </p:spTree>
    <p:extLst>
      <p:ext uri="{BB962C8B-B14F-4D97-AF65-F5344CB8AC3E}">
        <p14:creationId xmlns:p14="http://schemas.microsoft.com/office/powerpoint/2010/main" val="1059274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9B04-F17B-644F-808E-A2777D7CCCF8}"/>
              </a:ext>
            </a:extLst>
          </p:cNvPr>
          <p:cNvSpPr>
            <a:spLocks noGrp="1"/>
          </p:cNvSpPr>
          <p:nvPr>
            <p:ph type="title"/>
          </p:nvPr>
        </p:nvSpPr>
        <p:spPr/>
        <p:txBody>
          <a:bodyPr/>
          <a:lstStyle/>
          <a:p>
            <a:r>
              <a:rPr lang="en-US" dirty="0"/>
              <a:t>IMRT or Proton Therapy with SIB</a:t>
            </a:r>
          </a:p>
        </p:txBody>
      </p:sp>
      <p:sp>
        <p:nvSpPr>
          <p:cNvPr id="3" name="Content Placeholder 2">
            <a:extLst>
              <a:ext uri="{FF2B5EF4-FFF2-40B4-BE49-F238E27FC236}">
                <a16:creationId xmlns:a16="http://schemas.microsoft.com/office/drawing/2014/main" id="{9DD69855-AAE3-6347-990F-E497EB46F4BC}"/>
              </a:ext>
            </a:extLst>
          </p:cNvPr>
          <p:cNvSpPr>
            <a:spLocks noGrp="1"/>
          </p:cNvSpPr>
          <p:nvPr>
            <p:ph idx="1"/>
          </p:nvPr>
        </p:nvSpPr>
        <p:spPr>
          <a:xfrm>
            <a:off x="609601" y="1600201"/>
            <a:ext cx="6598920" cy="4525963"/>
          </a:xfrm>
        </p:spPr>
        <p:txBody>
          <a:bodyPr>
            <a:normAutofit fontScale="92500" lnSpcReduction="20000"/>
          </a:bodyPr>
          <a:lstStyle/>
          <a:p>
            <a:r>
              <a:rPr lang="en-US" dirty="0"/>
              <a:t>Modern approach uses 25 fraction EBRT with SIB</a:t>
            </a:r>
          </a:p>
          <a:p>
            <a:pPr lvl="1"/>
            <a:r>
              <a:rPr lang="en-US" dirty="0"/>
              <a:t>50 </a:t>
            </a:r>
            <a:r>
              <a:rPr lang="en-US" dirty="0" err="1"/>
              <a:t>Gy</a:t>
            </a:r>
            <a:r>
              <a:rPr lang="en-US" dirty="0"/>
              <a:t> in 25 fractions with SIB to high-risk CTV of 57.5 </a:t>
            </a:r>
            <a:r>
              <a:rPr lang="en-US" dirty="0" err="1"/>
              <a:t>Gy</a:t>
            </a:r>
            <a:r>
              <a:rPr lang="en-US" dirty="0"/>
              <a:t> (Tzeng et al., 2006)</a:t>
            </a:r>
          </a:p>
          <a:p>
            <a:pPr lvl="1"/>
            <a:endParaRPr lang="en-US" dirty="0"/>
          </a:p>
          <a:p>
            <a:r>
              <a:rPr lang="en-US" dirty="0"/>
              <a:t>High-risk CTV must be defined with surgeon</a:t>
            </a:r>
          </a:p>
          <a:p>
            <a:pPr lvl="1"/>
            <a:r>
              <a:rPr lang="en-US" dirty="0"/>
              <a:t>High variability between Rad </a:t>
            </a:r>
            <a:r>
              <a:rPr lang="en-US" dirty="0" err="1"/>
              <a:t>Oncs</a:t>
            </a:r>
            <a:r>
              <a:rPr lang="en-US" dirty="0"/>
              <a:t> (</a:t>
            </a:r>
            <a:r>
              <a:rPr lang="en-US" dirty="0" err="1"/>
              <a:t>Baldini</a:t>
            </a:r>
            <a:r>
              <a:rPr lang="en-US" dirty="0"/>
              <a:t> et al., </a:t>
            </a:r>
            <a:r>
              <a:rPr lang="en-US" i="1" dirty="0"/>
              <a:t>Ann Surg </a:t>
            </a:r>
            <a:r>
              <a:rPr lang="en-US" i="1" dirty="0" err="1"/>
              <a:t>Onc</a:t>
            </a:r>
            <a:r>
              <a:rPr lang="en-US" dirty="0"/>
              <a:t>, 2015)</a:t>
            </a:r>
          </a:p>
          <a:p>
            <a:endParaRPr lang="en-US" dirty="0"/>
          </a:p>
          <a:p>
            <a:r>
              <a:rPr lang="en-US" dirty="0"/>
              <a:t>Multicenter phase I/II trial seeking to escalate dose to high-risk CTV with IMRT or protons (NCT01659203)</a:t>
            </a:r>
          </a:p>
          <a:p>
            <a:endParaRPr lang="en-US" dirty="0"/>
          </a:p>
        </p:txBody>
      </p:sp>
      <p:pic>
        <p:nvPicPr>
          <p:cNvPr id="4" name="Picture 3">
            <a:extLst>
              <a:ext uri="{FF2B5EF4-FFF2-40B4-BE49-F238E27FC236}">
                <a16:creationId xmlns:a16="http://schemas.microsoft.com/office/drawing/2014/main" id="{76A3CCF4-D398-774C-958F-C97EC618CE12}"/>
              </a:ext>
            </a:extLst>
          </p:cNvPr>
          <p:cNvPicPr>
            <a:picLocks noChangeAspect="1"/>
          </p:cNvPicPr>
          <p:nvPr/>
        </p:nvPicPr>
        <p:blipFill>
          <a:blip r:embed="rId3"/>
          <a:stretch>
            <a:fillRect/>
          </a:stretch>
        </p:blipFill>
        <p:spPr>
          <a:xfrm>
            <a:off x="7419702" y="2072641"/>
            <a:ext cx="4421778" cy="3170332"/>
          </a:xfrm>
          <a:prstGeom prst="rect">
            <a:avLst/>
          </a:prstGeom>
        </p:spPr>
      </p:pic>
    </p:spTree>
    <p:extLst>
      <p:ext uri="{BB962C8B-B14F-4D97-AF65-F5344CB8AC3E}">
        <p14:creationId xmlns:p14="http://schemas.microsoft.com/office/powerpoint/2010/main" val="4157056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661C-400A-B541-AA4F-1677A6096B8F}"/>
              </a:ext>
            </a:extLst>
          </p:cNvPr>
          <p:cNvSpPr>
            <a:spLocks noGrp="1"/>
          </p:cNvSpPr>
          <p:nvPr>
            <p:ph type="title"/>
          </p:nvPr>
        </p:nvSpPr>
        <p:spPr/>
        <p:txBody>
          <a:bodyPr/>
          <a:lstStyle/>
          <a:p>
            <a:pPr algn="ctr"/>
            <a:r>
              <a:rPr lang="en-US" dirty="0"/>
              <a:t>The STRASS Trial</a:t>
            </a:r>
          </a:p>
        </p:txBody>
      </p:sp>
      <p:sp>
        <p:nvSpPr>
          <p:cNvPr id="4" name="Content Placeholder 3">
            <a:extLst>
              <a:ext uri="{FF2B5EF4-FFF2-40B4-BE49-F238E27FC236}">
                <a16:creationId xmlns:a16="http://schemas.microsoft.com/office/drawing/2014/main" id="{C02C3B32-DC5C-AD4C-8401-FDCEE0723FFB}"/>
              </a:ext>
            </a:extLst>
          </p:cNvPr>
          <p:cNvSpPr>
            <a:spLocks noGrp="1"/>
          </p:cNvSpPr>
          <p:nvPr>
            <p:ph idx="1"/>
          </p:nvPr>
        </p:nvSpPr>
        <p:spPr/>
        <p:txBody>
          <a:bodyPr>
            <a:normAutofit fontScale="85000" lnSpcReduction="20000"/>
          </a:bodyPr>
          <a:lstStyle/>
          <a:p>
            <a:r>
              <a:rPr lang="en-US" dirty="0"/>
              <a:t>Randomized trial of pre-op RT (50.4 </a:t>
            </a:r>
            <a:r>
              <a:rPr lang="en-US" dirty="0" err="1"/>
              <a:t>Gy</a:t>
            </a:r>
            <a:r>
              <a:rPr lang="en-US" dirty="0"/>
              <a:t> with IMRT) + surgery versus surgery alone</a:t>
            </a:r>
          </a:p>
          <a:p>
            <a:r>
              <a:rPr lang="en-US" dirty="0"/>
              <a:t>N=266, de novo RP sarcoma of any histology, deemed </a:t>
            </a:r>
            <a:r>
              <a:rPr lang="en-US" dirty="0" err="1"/>
              <a:t>resectable</a:t>
            </a:r>
            <a:endParaRPr lang="en-US" dirty="0"/>
          </a:p>
          <a:p>
            <a:r>
              <a:rPr lang="en-US" dirty="0"/>
              <a:t>Primary endpoint composite ARFS</a:t>
            </a:r>
          </a:p>
          <a:p>
            <a:pPr lvl="1"/>
            <a:r>
              <a:rPr lang="en-US" dirty="0"/>
              <a:t>Radiographic local progression during RT (this was later changed)*</a:t>
            </a:r>
          </a:p>
          <a:p>
            <a:pPr lvl="1"/>
            <a:r>
              <a:rPr lang="en-US" dirty="0"/>
              <a:t>Radiographic distant progression during RT</a:t>
            </a:r>
          </a:p>
          <a:p>
            <a:pPr lvl="1"/>
            <a:r>
              <a:rPr lang="en-US" dirty="0"/>
              <a:t>Peritoneal metastasis found at surgery</a:t>
            </a:r>
          </a:p>
          <a:p>
            <a:pPr lvl="1"/>
            <a:r>
              <a:rPr lang="en-US" dirty="0"/>
              <a:t>Macroscopic residual disease left in at surgery</a:t>
            </a:r>
          </a:p>
          <a:p>
            <a:pPr lvl="1"/>
            <a:r>
              <a:rPr lang="en-US" dirty="0"/>
              <a:t>Local relapse</a:t>
            </a:r>
          </a:p>
          <a:p>
            <a:r>
              <a:rPr lang="en-US" dirty="0"/>
              <a:t>*At the first unplanned interim sensitivity analysis, outcome was changed so that local progression on RT was not considered progression if R0/R1 resection possible</a:t>
            </a:r>
          </a:p>
          <a:p>
            <a:r>
              <a:rPr lang="en-US" dirty="0"/>
              <a:t>A second unplanned interim sensitivity analysis defined no event if the surgery was R0/R1 despite local progression on radiotherapy </a:t>
            </a:r>
            <a:r>
              <a:rPr lang="en-US" b="1" dirty="0"/>
              <a:t>OR</a:t>
            </a:r>
            <a:r>
              <a:rPr lang="en-US" dirty="0"/>
              <a:t> medically unfit according to the surgery operability criteria </a:t>
            </a:r>
          </a:p>
          <a:p>
            <a:endParaRPr lang="en-US" dirty="0"/>
          </a:p>
        </p:txBody>
      </p:sp>
    </p:spTree>
    <p:extLst>
      <p:ext uri="{BB962C8B-B14F-4D97-AF65-F5344CB8AC3E}">
        <p14:creationId xmlns:p14="http://schemas.microsoft.com/office/powerpoint/2010/main" val="1606440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A661C-400A-B541-AA4F-1677A6096B8F}"/>
              </a:ext>
            </a:extLst>
          </p:cNvPr>
          <p:cNvSpPr>
            <a:spLocks noGrp="1"/>
          </p:cNvSpPr>
          <p:nvPr>
            <p:ph type="title"/>
          </p:nvPr>
        </p:nvSpPr>
        <p:spPr/>
        <p:txBody>
          <a:bodyPr/>
          <a:lstStyle/>
          <a:p>
            <a:r>
              <a:rPr lang="en-US" dirty="0"/>
              <a:t>The STRASS Trial</a:t>
            </a:r>
          </a:p>
        </p:txBody>
      </p:sp>
      <p:sp>
        <p:nvSpPr>
          <p:cNvPr id="4" name="Content Placeholder 3">
            <a:extLst>
              <a:ext uri="{FF2B5EF4-FFF2-40B4-BE49-F238E27FC236}">
                <a16:creationId xmlns:a16="http://schemas.microsoft.com/office/drawing/2014/main" id="{C02C3B32-DC5C-AD4C-8401-FDCEE0723FFB}"/>
              </a:ext>
            </a:extLst>
          </p:cNvPr>
          <p:cNvSpPr>
            <a:spLocks noGrp="1"/>
          </p:cNvSpPr>
          <p:nvPr>
            <p:ph sz="half" idx="1"/>
          </p:nvPr>
        </p:nvSpPr>
        <p:spPr/>
        <p:txBody>
          <a:bodyPr>
            <a:normAutofit fontScale="85000" lnSpcReduction="20000"/>
          </a:bodyPr>
          <a:lstStyle/>
          <a:p>
            <a:r>
              <a:rPr lang="en-US" dirty="0"/>
              <a:t>Similar outcome in both groups (no RT vs RT)</a:t>
            </a:r>
          </a:p>
          <a:p>
            <a:pPr lvl="1"/>
            <a:r>
              <a:rPr lang="en-US" dirty="0"/>
              <a:t>3 </a:t>
            </a:r>
            <a:r>
              <a:rPr lang="en-US" dirty="0" err="1"/>
              <a:t>yr</a:t>
            </a:r>
            <a:r>
              <a:rPr lang="en-US" dirty="0"/>
              <a:t> ARFS: 58.7% vs 60.4%</a:t>
            </a:r>
          </a:p>
          <a:p>
            <a:pPr lvl="1"/>
            <a:r>
              <a:rPr lang="en-US" dirty="0"/>
              <a:t>3 </a:t>
            </a:r>
            <a:r>
              <a:rPr lang="en-US" dirty="0" err="1"/>
              <a:t>yr</a:t>
            </a:r>
            <a:r>
              <a:rPr lang="en-US" dirty="0"/>
              <a:t> modified ARFS: 58.7% vs 66%</a:t>
            </a:r>
          </a:p>
          <a:p>
            <a:pPr lvl="1"/>
            <a:r>
              <a:rPr lang="en-US" dirty="0"/>
              <a:t>Fit for surgery only: 62.2% vs 71.3%</a:t>
            </a:r>
          </a:p>
          <a:p>
            <a:pPr lvl="1"/>
            <a:r>
              <a:rPr lang="en-US" dirty="0"/>
              <a:t>Liposarcoma subgroup: 60.4% vs 71.6%</a:t>
            </a:r>
          </a:p>
          <a:p>
            <a:r>
              <a:rPr lang="en-US" dirty="0"/>
              <a:t>3 year OS: 84.6% vs 84%</a:t>
            </a:r>
          </a:p>
          <a:p>
            <a:r>
              <a:rPr lang="en-US" dirty="0"/>
              <a:t>Important critiques: lower dose RT, high rate of protocol violations/toxicity, confusing composite endpoint</a:t>
            </a:r>
          </a:p>
          <a:p>
            <a:r>
              <a:rPr lang="en-US" dirty="0"/>
              <a:t>Possible benefit in certain patients with </a:t>
            </a:r>
            <a:r>
              <a:rPr lang="en-US" dirty="0" err="1"/>
              <a:t>liposarcoma</a:t>
            </a:r>
            <a:r>
              <a:rPr lang="en-US" dirty="0"/>
              <a:t>, but longer follow-up is required</a:t>
            </a:r>
          </a:p>
          <a:p>
            <a:endParaRPr lang="en-US" dirty="0"/>
          </a:p>
        </p:txBody>
      </p:sp>
      <p:pic>
        <p:nvPicPr>
          <p:cNvPr id="5" name="Content Placeholder 4">
            <a:extLst>
              <a:ext uri="{FF2B5EF4-FFF2-40B4-BE49-F238E27FC236}">
                <a16:creationId xmlns:a16="http://schemas.microsoft.com/office/drawing/2014/main" id="{F9FEC2C4-D7FD-8C48-B560-927F8EDE24B4}"/>
              </a:ext>
            </a:extLst>
          </p:cNvPr>
          <p:cNvPicPr>
            <a:picLocks noGrp="1" noChangeAspect="1"/>
          </p:cNvPicPr>
          <p:nvPr>
            <p:ph sz="half" idx="2"/>
          </p:nvPr>
        </p:nvPicPr>
        <p:blipFill>
          <a:blip r:embed="rId3"/>
          <a:stretch>
            <a:fillRect/>
          </a:stretch>
        </p:blipFill>
        <p:spPr>
          <a:xfrm>
            <a:off x="6953693" y="2694509"/>
            <a:ext cx="4628707" cy="3766579"/>
          </a:xfrm>
          <a:prstGeom prst="rect">
            <a:avLst/>
          </a:prstGeom>
        </p:spPr>
      </p:pic>
      <p:sp>
        <p:nvSpPr>
          <p:cNvPr id="6" name="Rectangle 5">
            <a:extLst>
              <a:ext uri="{FF2B5EF4-FFF2-40B4-BE49-F238E27FC236}">
                <a16:creationId xmlns:a16="http://schemas.microsoft.com/office/drawing/2014/main" id="{E4000A86-3EE8-EE47-B63F-1F33ED1B2F56}"/>
              </a:ext>
            </a:extLst>
          </p:cNvPr>
          <p:cNvSpPr/>
          <p:nvPr/>
        </p:nvSpPr>
        <p:spPr>
          <a:xfrm>
            <a:off x="6953692" y="1502075"/>
            <a:ext cx="4628708" cy="1107996"/>
          </a:xfrm>
          <a:prstGeom prst="rect">
            <a:avLst/>
          </a:prstGeom>
        </p:spPr>
        <p:txBody>
          <a:bodyPr wrap="square">
            <a:spAutoFit/>
          </a:bodyPr>
          <a:lstStyle/>
          <a:p>
            <a:r>
              <a:rPr lang="en-US" sz="2200" b="1" dirty="0">
                <a:solidFill>
                  <a:schemeClr val="accent5">
                    <a:lumMod val="75000"/>
                  </a:schemeClr>
                </a:solidFill>
              </a:rPr>
              <a:t>Conventional pre-op RT (50 </a:t>
            </a:r>
            <a:r>
              <a:rPr lang="en-US" sz="2200" b="1" dirty="0" err="1">
                <a:solidFill>
                  <a:schemeClr val="accent5">
                    <a:lumMod val="75000"/>
                  </a:schemeClr>
                </a:solidFill>
              </a:rPr>
              <a:t>Gy</a:t>
            </a:r>
            <a:r>
              <a:rPr lang="en-US" sz="2200" b="1" dirty="0">
                <a:solidFill>
                  <a:schemeClr val="accent5">
                    <a:lumMod val="75000"/>
                  </a:schemeClr>
                </a:solidFill>
              </a:rPr>
              <a:t>) should not be offered on a routine basis</a:t>
            </a:r>
          </a:p>
        </p:txBody>
      </p:sp>
    </p:spTree>
    <p:extLst>
      <p:ext uri="{BB962C8B-B14F-4D97-AF65-F5344CB8AC3E}">
        <p14:creationId xmlns:p14="http://schemas.microsoft.com/office/powerpoint/2010/main" val="21669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6292-F384-E747-8A57-9E12FE1D5A6D}"/>
              </a:ext>
            </a:extLst>
          </p:cNvPr>
          <p:cNvSpPr>
            <a:spLocks noGrp="1"/>
          </p:cNvSpPr>
          <p:nvPr>
            <p:ph type="title"/>
          </p:nvPr>
        </p:nvSpPr>
        <p:spPr/>
        <p:txBody>
          <a:bodyPr/>
          <a:lstStyle/>
          <a:p>
            <a:r>
              <a:rPr lang="en-US" dirty="0"/>
              <a:t>Desmoid tumor</a:t>
            </a:r>
          </a:p>
        </p:txBody>
      </p:sp>
    </p:spTree>
    <p:extLst>
      <p:ext uri="{BB962C8B-B14F-4D97-AF65-F5344CB8AC3E}">
        <p14:creationId xmlns:p14="http://schemas.microsoft.com/office/powerpoint/2010/main" val="237857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17991-33AA-7342-9E40-26408DD88A6B}"/>
              </a:ext>
            </a:extLst>
          </p:cNvPr>
          <p:cNvSpPr>
            <a:spLocks noGrp="1"/>
          </p:cNvSpPr>
          <p:nvPr>
            <p:ph type="title"/>
          </p:nvPr>
        </p:nvSpPr>
        <p:spPr/>
        <p:txBody>
          <a:bodyPr/>
          <a:lstStyle/>
          <a:p>
            <a:r>
              <a:rPr lang="en-US" dirty="0"/>
              <a:t>Desmoid Tumor Basics</a:t>
            </a:r>
          </a:p>
        </p:txBody>
      </p:sp>
      <p:sp>
        <p:nvSpPr>
          <p:cNvPr id="5" name="Content Placeholder 4">
            <a:extLst>
              <a:ext uri="{FF2B5EF4-FFF2-40B4-BE49-F238E27FC236}">
                <a16:creationId xmlns:a16="http://schemas.microsoft.com/office/drawing/2014/main" id="{734B9DEF-EDF0-F746-A0D6-ABB08D4147E0}"/>
              </a:ext>
            </a:extLst>
          </p:cNvPr>
          <p:cNvSpPr>
            <a:spLocks noGrp="1"/>
          </p:cNvSpPr>
          <p:nvPr>
            <p:ph idx="1"/>
          </p:nvPr>
        </p:nvSpPr>
        <p:spPr/>
        <p:txBody>
          <a:bodyPr/>
          <a:lstStyle/>
          <a:p>
            <a:r>
              <a:rPr lang="en-US" dirty="0"/>
              <a:t>Rare cancers, 3% of soft tissue tumors</a:t>
            </a:r>
          </a:p>
          <a:p>
            <a:r>
              <a:rPr lang="en-US" dirty="0"/>
              <a:t>Most are sporadic, but 5-15% of desmoids due to FAP or Gardner </a:t>
            </a:r>
            <a:r>
              <a:rPr lang="en-US" dirty="0" err="1"/>
              <a:t>Sx</a:t>
            </a:r>
            <a:endParaRPr lang="en-US" dirty="0"/>
          </a:p>
          <a:p>
            <a:r>
              <a:rPr lang="en-US" dirty="0"/>
              <a:t>Can be associated with high-estrogen states, such as pregnancy</a:t>
            </a:r>
          </a:p>
          <a:p>
            <a:pPr lvl="1"/>
            <a:r>
              <a:rPr lang="en-US" dirty="0"/>
              <a:t>10-15% can regress spontaneously, no OB complications reported in literature</a:t>
            </a:r>
          </a:p>
          <a:p>
            <a:r>
              <a:rPr lang="en-US" dirty="0"/>
              <a:t>Some may be driven by APC gene and beta-catenin mutations (</a:t>
            </a:r>
            <a:r>
              <a:rPr lang="en-US" i="1" dirty="0" err="1"/>
              <a:t>Wnt</a:t>
            </a:r>
            <a:r>
              <a:rPr lang="en-US" dirty="0"/>
              <a:t> pathway)</a:t>
            </a:r>
          </a:p>
        </p:txBody>
      </p:sp>
      <p:pic>
        <p:nvPicPr>
          <p:cNvPr id="2" name="Picture 1">
            <a:extLst>
              <a:ext uri="{FF2B5EF4-FFF2-40B4-BE49-F238E27FC236}">
                <a16:creationId xmlns:a16="http://schemas.microsoft.com/office/drawing/2014/main" id="{AF9B7190-99FE-144F-9CC2-F6AFF2514826}"/>
              </a:ext>
            </a:extLst>
          </p:cNvPr>
          <p:cNvPicPr>
            <a:picLocks noChangeAspect="1"/>
          </p:cNvPicPr>
          <p:nvPr/>
        </p:nvPicPr>
        <p:blipFill>
          <a:blip r:embed="rId2"/>
          <a:stretch>
            <a:fillRect/>
          </a:stretch>
        </p:blipFill>
        <p:spPr>
          <a:xfrm>
            <a:off x="6918960" y="4075144"/>
            <a:ext cx="5071110" cy="2709688"/>
          </a:xfrm>
          <a:prstGeom prst="rect">
            <a:avLst/>
          </a:prstGeom>
        </p:spPr>
      </p:pic>
      <p:sp>
        <p:nvSpPr>
          <p:cNvPr id="3" name="TextBox 2">
            <a:extLst>
              <a:ext uri="{FF2B5EF4-FFF2-40B4-BE49-F238E27FC236}">
                <a16:creationId xmlns:a16="http://schemas.microsoft.com/office/drawing/2014/main" id="{A58B5F9E-FC23-CF4C-AB9A-DD6829E2536F}"/>
              </a:ext>
            </a:extLst>
          </p:cNvPr>
          <p:cNvSpPr txBox="1"/>
          <p:nvPr/>
        </p:nvSpPr>
        <p:spPr>
          <a:xfrm>
            <a:off x="3718064" y="6036369"/>
            <a:ext cx="3109954" cy="646331"/>
          </a:xfrm>
          <a:prstGeom prst="rect">
            <a:avLst/>
          </a:prstGeom>
          <a:noFill/>
        </p:spPr>
        <p:txBody>
          <a:bodyPr wrap="none" rtlCol="0">
            <a:spAutoFit/>
          </a:bodyPr>
          <a:lstStyle/>
          <a:p>
            <a:r>
              <a:rPr lang="en-US" dirty="0"/>
              <a:t>Cleveland Clinic Staging System</a:t>
            </a:r>
          </a:p>
          <a:p>
            <a:r>
              <a:rPr lang="en-US" dirty="0" err="1"/>
              <a:t>Quintini</a:t>
            </a:r>
            <a:r>
              <a:rPr lang="en-US" dirty="0"/>
              <a:t> et al., </a:t>
            </a:r>
            <a:r>
              <a:rPr lang="en-US" i="1" dirty="0"/>
              <a:t>Ann Surg</a:t>
            </a:r>
            <a:r>
              <a:rPr lang="en-US" dirty="0"/>
              <a:t>, 2012</a:t>
            </a:r>
          </a:p>
        </p:txBody>
      </p:sp>
    </p:spTree>
    <p:extLst>
      <p:ext uri="{BB962C8B-B14F-4D97-AF65-F5344CB8AC3E}">
        <p14:creationId xmlns:p14="http://schemas.microsoft.com/office/powerpoint/2010/main" val="2692718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6F3F-5796-0241-8BD1-A545B9F45C81}"/>
              </a:ext>
            </a:extLst>
          </p:cNvPr>
          <p:cNvSpPr>
            <a:spLocks noGrp="1"/>
          </p:cNvSpPr>
          <p:nvPr>
            <p:ph type="title"/>
          </p:nvPr>
        </p:nvSpPr>
        <p:spPr/>
        <p:txBody>
          <a:bodyPr/>
          <a:lstStyle/>
          <a:p>
            <a:r>
              <a:rPr lang="en-US" dirty="0"/>
              <a:t>Therapy for Desmoid Tumors</a:t>
            </a:r>
          </a:p>
        </p:txBody>
      </p:sp>
      <p:sp>
        <p:nvSpPr>
          <p:cNvPr id="3" name="Content Placeholder 2">
            <a:extLst>
              <a:ext uri="{FF2B5EF4-FFF2-40B4-BE49-F238E27FC236}">
                <a16:creationId xmlns:a16="http://schemas.microsoft.com/office/drawing/2014/main" id="{DFEA6B92-C7AF-4D44-971D-15B67114E0CC}"/>
              </a:ext>
            </a:extLst>
          </p:cNvPr>
          <p:cNvSpPr>
            <a:spLocks noGrp="1"/>
          </p:cNvSpPr>
          <p:nvPr>
            <p:ph idx="1"/>
          </p:nvPr>
        </p:nvSpPr>
        <p:spPr>
          <a:xfrm>
            <a:off x="609600" y="1600201"/>
            <a:ext cx="10748963" cy="4525963"/>
          </a:xfrm>
        </p:spPr>
        <p:txBody>
          <a:bodyPr/>
          <a:lstStyle/>
          <a:p>
            <a:r>
              <a:rPr lang="en-US" dirty="0"/>
              <a:t>Treatment highly individualized, multidisciplinary management </a:t>
            </a:r>
            <a:r>
              <a:rPr lang="en-US" u="sng" dirty="0"/>
              <a:t>strongly</a:t>
            </a:r>
            <a:r>
              <a:rPr lang="en-US" dirty="0"/>
              <a:t> recommended</a:t>
            </a:r>
          </a:p>
          <a:p>
            <a:r>
              <a:rPr lang="en-US" dirty="0"/>
              <a:t>Many can be managed with active surveillance </a:t>
            </a:r>
          </a:p>
        </p:txBody>
      </p:sp>
      <p:pic>
        <p:nvPicPr>
          <p:cNvPr id="5" name="Picture 4">
            <a:extLst>
              <a:ext uri="{FF2B5EF4-FFF2-40B4-BE49-F238E27FC236}">
                <a16:creationId xmlns:a16="http://schemas.microsoft.com/office/drawing/2014/main" id="{85E85AD4-89E5-AB40-98FE-C53AD73FCDC4}"/>
              </a:ext>
            </a:extLst>
          </p:cNvPr>
          <p:cNvPicPr>
            <a:picLocks noChangeAspect="1"/>
          </p:cNvPicPr>
          <p:nvPr/>
        </p:nvPicPr>
        <p:blipFill>
          <a:blip r:embed="rId3"/>
          <a:stretch>
            <a:fillRect/>
          </a:stretch>
        </p:blipFill>
        <p:spPr>
          <a:xfrm>
            <a:off x="340451" y="3668681"/>
            <a:ext cx="5674451" cy="2974955"/>
          </a:xfrm>
          <a:prstGeom prst="rect">
            <a:avLst/>
          </a:prstGeom>
        </p:spPr>
      </p:pic>
      <p:pic>
        <p:nvPicPr>
          <p:cNvPr id="6" name="Picture 5">
            <a:extLst>
              <a:ext uri="{FF2B5EF4-FFF2-40B4-BE49-F238E27FC236}">
                <a16:creationId xmlns:a16="http://schemas.microsoft.com/office/drawing/2014/main" id="{ED176AB6-8314-E545-818F-6D0404DFB50D}"/>
              </a:ext>
            </a:extLst>
          </p:cNvPr>
          <p:cNvPicPr>
            <a:picLocks noChangeAspect="1"/>
          </p:cNvPicPr>
          <p:nvPr/>
        </p:nvPicPr>
        <p:blipFill>
          <a:blip r:embed="rId4"/>
          <a:stretch>
            <a:fillRect/>
          </a:stretch>
        </p:blipFill>
        <p:spPr>
          <a:xfrm>
            <a:off x="6365149" y="3663641"/>
            <a:ext cx="5486400" cy="2771676"/>
          </a:xfrm>
          <a:prstGeom prst="rect">
            <a:avLst/>
          </a:prstGeom>
        </p:spPr>
      </p:pic>
      <p:sp>
        <p:nvSpPr>
          <p:cNvPr id="7" name="TextBox 6">
            <a:extLst>
              <a:ext uri="{FF2B5EF4-FFF2-40B4-BE49-F238E27FC236}">
                <a16:creationId xmlns:a16="http://schemas.microsoft.com/office/drawing/2014/main" id="{D56D89A4-1F6B-5E48-A2B6-B552BB24B5AB}"/>
              </a:ext>
            </a:extLst>
          </p:cNvPr>
          <p:cNvSpPr txBox="1"/>
          <p:nvPr/>
        </p:nvSpPr>
        <p:spPr>
          <a:xfrm>
            <a:off x="340451" y="3222369"/>
            <a:ext cx="1742785" cy="430887"/>
          </a:xfrm>
          <a:prstGeom prst="rect">
            <a:avLst/>
          </a:prstGeom>
          <a:noFill/>
        </p:spPr>
        <p:txBody>
          <a:bodyPr wrap="none" rtlCol="0">
            <a:spAutoFit/>
          </a:bodyPr>
          <a:lstStyle/>
          <a:p>
            <a:r>
              <a:rPr lang="en-US" sz="2200" b="1" dirty="0">
                <a:solidFill>
                  <a:schemeClr val="accent5">
                    <a:lumMod val="75000"/>
                  </a:schemeClr>
                </a:solidFill>
              </a:rPr>
              <a:t>On diagnosis </a:t>
            </a:r>
          </a:p>
        </p:txBody>
      </p:sp>
      <p:sp>
        <p:nvSpPr>
          <p:cNvPr id="8" name="TextBox 7">
            <a:extLst>
              <a:ext uri="{FF2B5EF4-FFF2-40B4-BE49-F238E27FC236}">
                <a16:creationId xmlns:a16="http://schemas.microsoft.com/office/drawing/2014/main" id="{90F1E1F4-99B8-F545-875F-623E0110A8E5}"/>
              </a:ext>
            </a:extLst>
          </p:cNvPr>
          <p:cNvSpPr txBox="1"/>
          <p:nvPr/>
        </p:nvSpPr>
        <p:spPr>
          <a:xfrm>
            <a:off x="6365149" y="3213556"/>
            <a:ext cx="2024721" cy="430887"/>
          </a:xfrm>
          <a:prstGeom prst="rect">
            <a:avLst/>
          </a:prstGeom>
          <a:noFill/>
        </p:spPr>
        <p:txBody>
          <a:bodyPr wrap="none" rtlCol="0">
            <a:spAutoFit/>
          </a:bodyPr>
          <a:lstStyle/>
          <a:p>
            <a:r>
              <a:rPr lang="en-US" sz="2200" b="1" dirty="0">
                <a:solidFill>
                  <a:schemeClr val="accent5">
                    <a:lumMod val="75000"/>
                  </a:schemeClr>
                </a:solidFill>
              </a:rPr>
              <a:t>On progression </a:t>
            </a:r>
          </a:p>
        </p:txBody>
      </p:sp>
      <p:sp>
        <p:nvSpPr>
          <p:cNvPr id="9" name="TextBox 8">
            <a:extLst>
              <a:ext uri="{FF2B5EF4-FFF2-40B4-BE49-F238E27FC236}">
                <a16:creationId xmlns:a16="http://schemas.microsoft.com/office/drawing/2014/main" id="{BF9ED9E6-AEE9-DF42-B937-50585DEF8797}"/>
              </a:ext>
            </a:extLst>
          </p:cNvPr>
          <p:cNvSpPr txBox="1"/>
          <p:nvPr/>
        </p:nvSpPr>
        <p:spPr>
          <a:xfrm>
            <a:off x="8702134" y="6488668"/>
            <a:ext cx="3489866" cy="369332"/>
          </a:xfrm>
          <a:prstGeom prst="rect">
            <a:avLst/>
          </a:prstGeom>
          <a:noFill/>
        </p:spPr>
        <p:txBody>
          <a:bodyPr wrap="none" rtlCol="0">
            <a:spAutoFit/>
          </a:bodyPr>
          <a:lstStyle/>
          <a:p>
            <a:r>
              <a:rPr lang="en-US" dirty="0"/>
              <a:t>NCCN Soft Tissue Sarcoma v.2.2020</a:t>
            </a:r>
          </a:p>
        </p:txBody>
      </p:sp>
    </p:spTree>
    <p:extLst>
      <p:ext uri="{BB962C8B-B14F-4D97-AF65-F5344CB8AC3E}">
        <p14:creationId xmlns:p14="http://schemas.microsoft.com/office/powerpoint/2010/main" val="885970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E453-0717-2E4B-98CD-514169B2246D}"/>
              </a:ext>
            </a:extLst>
          </p:cNvPr>
          <p:cNvSpPr>
            <a:spLocks noGrp="1"/>
          </p:cNvSpPr>
          <p:nvPr>
            <p:ph type="title"/>
          </p:nvPr>
        </p:nvSpPr>
        <p:spPr>
          <a:xfrm>
            <a:off x="609600" y="289878"/>
            <a:ext cx="10972800" cy="1143000"/>
          </a:xfrm>
        </p:spPr>
        <p:txBody>
          <a:bodyPr/>
          <a:lstStyle/>
          <a:p>
            <a:r>
              <a:rPr lang="en-US" dirty="0"/>
              <a:t>Therapy for Desmoid Tumors</a:t>
            </a:r>
          </a:p>
        </p:txBody>
      </p:sp>
      <p:pic>
        <p:nvPicPr>
          <p:cNvPr id="4" name="Picture 3">
            <a:extLst>
              <a:ext uri="{FF2B5EF4-FFF2-40B4-BE49-F238E27FC236}">
                <a16:creationId xmlns:a16="http://schemas.microsoft.com/office/drawing/2014/main" id="{C6377355-0122-0944-AD5A-A38986455739}"/>
              </a:ext>
            </a:extLst>
          </p:cNvPr>
          <p:cNvPicPr>
            <a:picLocks noChangeAspect="1"/>
          </p:cNvPicPr>
          <p:nvPr/>
        </p:nvPicPr>
        <p:blipFill>
          <a:blip r:embed="rId2"/>
          <a:stretch>
            <a:fillRect/>
          </a:stretch>
        </p:blipFill>
        <p:spPr>
          <a:xfrm>
            <a:off x="275550" y="1409634"/>
            <a:ext cx="7420650" cy="5158488"/>
          </a:xfrm>
          <a:prstGeom prst="rect">
            <a:avLst/>
          </a:prstGeom>
        </p:spPr>
      </p:pic>
      <p:sp>
        <p:nvSpPr>
          <p:cNvPr id="5" name="TextBox 4">
            <a:extLst>
              <a:ext uri="{FF2B5EF4-FFF2-40B4-BE49-F238E27FC236}">
                <a16:creationId xmlns:a16="http://schemas.microsoft.com/office/drawing/2014/main" id="{02FBD66A-CE05-174E-A2AB-CED32AFC2EAA}"/>
              </a:ext>
            </a:extLst>
          </p:cNvPr>
          <p:cNvSpPr txBox="1"/>
          <p:nvPr/>
        </p:nvSpPr>
        <p:spPr>
          <a:xfrm>
            <a:off x="7833360" y="2938671"/>
            <a:ext cx="4220250" cy="1785104"/>
          </a:xfrm>
          <a:prstGeom prst="rect">
            <a:avLst/>
          </a:prstGeom>
          <a:noFill/>
        </p:spPr>
        <p:txBody>
          <a:bodyPr wrap="square" rtlCol="0">
            <a:spAutoFit/>
          </a:bodyPr>
          <a:lstStyle/>
          <a:p>
            <a:r>
              <a:rPr lang="en-US" sz="2200" dirty="0"/>
              <a:t>Desmoid Tumor Foundation international consensus document:</a:t>
            </a:r>
          </a:p>
          <a:p>
            <a:pPr marL="285750" indent="-285750">
              <a:buFont typeface="Arial" panose="020B0604020202020204" pitchFamily="34" charset="0"/>
              <a:buChar char="•"/>
            </a:pPr>
            <a:r>
              <a:rPr lang="en-US" sz="2200" dirty="0"/>
              <a:t>Excellent literature review</a:t>
            </a:r>
          </a:p>
          <a:p>
            <a:pPr marL="285750" indent="-285750">
              <a:buFont typeface="Arial" panose="020B0604020202020204" pitchFamily="34" charset="0"/>
              <a:buChar char="•"/>
            </a:pPr>
            <a:r>
              <a:rPr lang="en-US" sz="2200" dirty="0"/>
              <a:t>Treatment guidelines</a:t>
            </a:r>
          </a:p>
          <a:p>
            <a:pPr marL="285750" indent="-285750">
              <a:buFont typeface="Arial" panose="020B0604020202020204" pitchFamily="34" charset="0"/>
              <a:buChar char="•"/>
            </a:pPr>
            <a:endParaRPr lang="en-US" sz="2200" dirty="0"/>
          </a:p>
        </p:txBody>
      </p:sp>
      <p:sp>
        <p:nvSpPr>
          <p:cNvPr id="3" name="Rectangle 2">
            <a:extLst>
              <a:ext uri="{FF2B5EF4-FFF2-40B4-BE49-F238E27FC236}">
                <a16:creationId xmlns:a16="http://schemas.microsoft.com/office/drawing/2014/main" id="{56D7D86B-9B5E-1744-8A77-339B6D9C162E}"/>
              </a:ext>
            </a:extLst>
          </p:cNvPr>
          <p:cNvSpPr/>
          <p:nvPr/>
        </p:nvSpPr>
        <p:spPr>
          <a:xfrm>
            <a:off x="8547522" y="6383456"/>
            <a:ext cx="350608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dtrf.org</a:t>
            </a:r>
            <a:r>
              <a:rPr lang="en-US" dirty="0">
                <a:latin typeface="Arial" panose="020B0604020202020204" pitchFamily="34" charset="0"/>
                <a:cs typeface="Arial" panose="020B0604020202020204" pitchFamily="34" charset="0"/>
              </a:rPr>
              <a:t>/consensus-paper/</a:t>
            </a:r>
          </a:p>
        </p:txBody>
      </p:sp>
    </p:spTree>
    <p:extLst>
      <p:ext uri="{BB962C8B-B14F-4D97-AF65-F5344CB8AC3E}">
        <p14:creationId xmlns:p14="http://schemas.microsoft.com/office/powerpoint/2010/main" val="45164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0CAE-059A-5749-9B67-64E6073E084A}"/>
              </a:ext>
            </a:extLst>
          </p:cNvPr>
          <p:cNvSpPr>
            <a:spLocks noGrp="1"/>
          </p:cNvSpPr>
          <p:nvPr>
            <p:ph type="title"/>
          </p:nvPr>
        </p:nvSpPr>
        <p:spPr/>
        <p:txBody>
          <a:bodyPr/>
          <a:lstStyle/>
          <a:p>
            <a:pPr algn="ctr"/>
            <a:r>
              <a:rPr lang="en-US" dirty="0"/>
              <a:t>Outline to Slides</a:t>
            </a:r>
          </a:p>
        </p:txBody>
      </p:sp>
      <p:sp>
        <p:nvSpPr>
          <p:cNvPr id="3" name="Content Placeholder 2">
            <a:extLst>
              <a:ext uri="{FF2B5EF4-FFF2-40B4-BE49-F238E27FC236}">
                <a16:creationId xmlns:a16="http://schemas.microsoft.com/office/drawing/2014/main" id="{62E92541-CBB5-7F4F-95CD-F8194E70A0CB}"/>
              </a:ext>
            </a:extLst>
          </p:cNvPr>
          <p:cNvSpPr>
            <a:spLocks noGrp="1"/>
          </p:cNvSpPr>
          <p:nvPr>
            <p:ph idx="1"/>
          </p:nvPr>
        </p:nvSpPr>
        <p:spPr/>
        <p:txBody>
          <a:bodyPr>
            <a:normAutofit lnSpcReduction="10000"/>
          </a:bodyPr>
          <a:lstStyle/>
          <a:p>
            <a:r>
              <a:rPr lang="en-US" dirty="0"/>
              <a:t>Diagnosing and Staging Sarcoma</a:t>
            </a:r>
          </a:p>
          <a:p>
            <a:r>
              <a:rPr lang="en-US" dirty="0"/>
              <a:t>Extremity Sarcoma</a:t>
            </a:r>
          </a:p>
          <a:p>
            <a:r>
              <a:rPr lang="en-US" dirty="0"/>
              <a:t>Retroperitoneal Sarcoma</a:t>
            </a:r>
          </a:p>
          <a:p>
            <a:r>
              <a:rPr lang="en-US" dirty="0"/>
              <a:t>Desmoid Tumors</a:t>
            </a:r>
          </a:p>
          <a:p>
            <a:r>
              <a:rPr lang="en-US" dirty="0"/>
              <a:t>Palliative Radiation and SBRT</a:t>
            </a:r>
          </a:p>
          <a:p>
            <a:r>
              <a:rPr lang="en-US" dirty="0"/>
              <a:t>Current Cooperative Group Trials for Sarcoma</a:t>
            </a:r>
          </a:p>
          <a:p>
            <a:endParaRPr lang="en-US" dirty="0"/>
          </a:p>
          <a:p>
            <a:endParaRPr lang="en-US" dirty="0"/>
          </a:p>
          <a:p>
            <a:pPr marL="0" indent="0">
              <a:buNone/>
            </a:pPr>
            <a:r>
              <a:rPr lang="en-US" u="sng" dirty="0"/>
              <a:t>NOT</a:t>
            </a:r>
            <a:r>
              <a:rPr lang="en-US" dirty="0"/>
              <a:t> covered: Ewing’s sarcoma, rhabdomyosarcoma and many rare types</a:t>
            </a:r>
          </a:p>
        </p:txBody>
      </p:sp>
    </p:spTree>
    <p:extLst>
      <p:ext uri="{BB962C8B-B14F-4D97-AF65-F5344CB8AC3E}">
        <p14:creationId xmlns:p14="http://schemas.microsoft.com/office/powerpoint/2010/main" val="1448821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4CE1-7946-9945-85E6-CD6CF189FB8B}"/>
              </a:ext>
            </a:extLst>
          </p:cNvPr>
          <p:cNvSpPr>
            <a:spLocks noGrp="1"/>
          </p:cNvSpPr>
          <p:nvPr>
            <p:ph type="title"/>
          </p:nvPr>
        </p:nvSpPr>
        <p:spPr/>
        <p:txBody>
          <a:bodyPr/>
          <a:lstStyle/>
          <a:p>
            <a:r>
              <a:rPr lang="en-US" dirty="0"/>
              <a:t>Sorafenib for Desmoid Tumors</a:t>
            </a:r>
          </a:p>
        </p:txBody>
      </p:sp>
      <p:sp>
        <p:nvSpPr>
          <p:cNvPr id="3" name="Content Placeholder 2">
            <a:extLst>
              <a:ext uri="{FF2B5EF4-FFF2-40B4-BE49-F238E27FC236}">
                <a16:creationId xmlns:a16="http://schemas.microsoft.com/office/drawing/2014/main" id="{C99393EA-73AC-F44B-9A11-941AA5840B0C}"/>
              </a:ext>
            </a:extLst>
          </p:cNvPr>
          <p:cNvSpPr>
            <a:spLocks noGrp="1"/>
          </p:cNvSpPr>
          <p:nvPr>
            <p:ph idx="1"/>
          </p:nvPr>
        </p:nvSpPr>
        <p:spPr>
          <a:xfrm>
            <a:off x="609600" y="1600201"/>
            <a:ext cx="7350177" cy="4525963"/>
          </a:xfrm>
        </p:spPr>
        <p:txBody>
          <a:bodyPr>
            <a:normAutofit/>
          </a:bodyPr>
          <a:lstStyle/>
          <a:p>
            <a:r>
              <a:rPr lang="en-US" dirty="0"/>
              <a:t>Double-blind phase III multicenter trial</a:t>
            </a:r>
          </a:p>
          <a:p>
            <a:r>
              <a:rPr lang="en-US" dirty="0"/>
              <a:t>87 patients with inoperable or recurrent/progressive desmoid</a:t>
            </a:r>
          </a:p>
          <a:p>
            <a:r>
              <a:rPr lang="en-US" dirty="0"/>
              <a:t>Sorafenib 400 mg daily versus placebo (with cross-over at progression)</a:t>
            </a:r>
          </a:p>
          <a:p>
            <a:r>
              <a:rPr lang="en-US" dirty="0"/>
              <a:t>Primary end point: PFS</a:t>
            </a:r>
          </a:p>
          <a:p>
            <a:r>
              <a:rPr lang="en-US" dirty="0"/>
              <a:t>Objective response rate 33%, median time to response 9.6 </a:t>
            </a:r>
            <a:r>
              <a:rPr lang="en-US" dirty="0" err="1"/>
              <a:t>mos</a:t>
            </a:r>
            <a:endParaRPr lang="en-US" dirty="0"/>
          </a:p>
          <a:p>
            <a:r>
              <a:rPr lang="en-US" dirty="0"/>
              <a:t>47% grade 3+ toxicity (rash, fatigue, GI)</a:t>
            </a:r>
          </a:p>
          <a:p>
            <a:endParaRPr lang="en-US" dirty="0"/>
          </a:p>
        </p:txBody>
      </p:sp>
      <p:pic>
        <p:nvPicPr>
          <p:cNvPr id="4" name="Picture 3">
            <a:extLst>
              <a:ext uri="{FF2B5EF4-FFF2-40B4-BE49-F238E27FC236}">
                <a16:creationId xmlns:a16="http://schemas.microsoft.com/office/drawing/2014/main" id="{C7CBBE07-A9F9-3B41-9D0F-F53970FDD37D}"/>
              </a:ext>
            </a:extLst>
          </p:cNvPr>
          <p:cNvPicPr>
            <a:picLocks noChangeAspect="1"/>
          </p:cNvPicPr>
          <p:nvPr/>
        </p:nvPicPr>
        <p:blipFill>
          <a:blip r:embed="rId3"/>
          <a:stretch>
            <a:fillRect/>
          </a:stretch>
        </p:blipFill>
        <p:spPr>
          <a:xfrm>
            <a:off x="8823960" y="2179637"/>
            <a:ext cx="3246120" cy="4267077"/>
          </a:xfrm>
          <a:prstGeom prst="rect">
            <a:avLst/>
          </a:prstGeom>
        </p:spPr>
      </p:pic>
      <p:sp>
        <p:nvSpPr>
          <p:cNvPr id="5" name="TextBox 4">
            <a:extLst>
              <a:ext uri="{FF2B5EF4-FFF2-40B4-BE49-F238E27FC236}">
                <a16:creationId xmlns:a16="http://schemas.microsoft.com/office/drawing/2014/main" id="{9FB36909-DCC7-5342-8EC5-E8C08113373D}"/>
              </a:ext>
            </a:extLst>
          </p:cNvPr>
          <p:cNvSpPr txBox="1"/>
          <p:nvPr/>
        </p:nvSpPr>
        <p:spPr>
          <a:xfrm>
            <a:off x="121920" y="6431387"/>
            <a:ext cx="2753061" cy="369332"/>
          </a:xfrm>
          <a:prstGeom prst="rect">
            <a:avLst/>
          </a:prstGeom>
          <a:noFill/>
        </p:spPr>
        <p:txBody>
          <a:bodyPr wrap="none" rtlCol="0">
            <a:spAutoFit/>
          </a:bodyPr>
          <a:lstStyle/>
          <a:p>
            <a:r>
              <a:rPr lang="en-US" dirty="0" err="1"/>
              <a:t>Gounder</a:t>
            </a:r>
            <a:r>
              <a:rPr lang="en-US" dirty="0"/>
              <a:t> et al., </a:t>
            </a:r>
            <a:r>
              <a:rPr lang="en-US" i="1" dirty="0"/>
              <a:t>NEJM</a:t>
            </a:r>
            <a:r>
              <a:rPr lang="en-US" dirty="0"/>
              <a:t>, 2018</a:t>
            </a:r>
          </a:p>
        </p:txBody>
      </p:sp>
    </p:spTree>
    <p:extLst>
      <p:ext uri="{BB962C8B-B14F-4D97-AF65-F5344CB8AC3E}">
        <p14:creationId xmlns:p14="http://schemas.microsoft.com/office/powerpoint/2010/main" val="3039564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590A-A009-4941-8882-0612E4B58573}"/>
              </a:ext>
            </a:extLst>
          </p:cNvPr>
          <p:cNvSpPr>
            <a:spLocks noGrp="1"/>
          </p:cNvSpPr>
          <p:nvPr>
            <p:ph type="title"/>
          </p:nvPr>
        </p:nvSpPr>
        <p:spPr>
          <a:xfrm>
            <a:off x="487590" y="167323"/>
            <a:ext cx="10972800" cy="1143000"/>
          </a:xfrm>
        </p:spPr>
        <p:txBody>
          <a:bodyPr/>
          <a:lstStyle/>
          <a:p>
            <a:pPr algn="l"/>
            <a:r>
              <a:rPr lang="en-US" dirty="0"/>
              <a:t>Radiotherapy for Desmoid Tumor</a:t>
            </a:r>
          </a:p>
        </p:txBody>
      </p:sp>
      <p:sp>
        <p:nvSpPr>
          <p:cNvPr id="3" name="Content Placeholder 2">
            <a:extLst>
              <a:ext uri="{FF2B5EF4-FFF2-40B4-BE49-F238E27FC236}">
                <a16:creationId xmlns:a16="http://schemas.microsoft.com/office/drawing/2014/main" id="{5BD52A8D-E5FD-C146-81E7-268476968753}"/>
              </a:ext>
            </a:extLst>
          </p:cNvPr>
          <p:cNvSpPr>
            <a:spLocks noGrp="1"/>
          </p:cNvSpPr>
          <p:nvPr>
            <p:ph idx="1"/>
          </p:nvPr>
        </p:nvSpPr>
        <p:spPr>
          <a:xfrm>
            <a:off x="487590" y="1380226"/>
            <a:ext cx="6456218" cy="4795386"/>
          </a:xfrm>
        </p:spPr>
        <p:txBody>
          <a:bodyPr>
            <a:noAutofit/>
          </a:bodyPr>
          <a:lstStyle/>
          <a:p>
            <a:pPr lvl="0"/>
            <a:r>
              <a:rPr lang="en-US" sz="2000" dirty="0"/>
              <a:t>Radiotherapy (RT): Definitive or neoadjuvant/adjuvant RT</a:t>
            </a:r>
          </a:p>
          <a:p>
            <a:pPr lvl="1"/>
            <a:r>
              <a:rPr lang="en-US" sz="2000" dirty="0"/>
              <a:t>Preferred dose is </a:t>
            </a:r>
            <a:r>
              <a:rPr lang="en-US" sz="2000" b="1" u="sng" dirty="0"/>
              <a:t>50-56 </a:t>
            </a:r>
            <a:r>
              <a:rPr lang="en-US" sz="2000" b="1" u="sng" dirty="0" err="1"/>
              <a:t>Gy</a:t>
            </a:r>
            <a:r>
              <a:rPr lang="en-US" sz="2000" b="1" u="sng" dirty="0"/>
              <a:t> in 1.8-2 </a:t>
            </a:r>
            <a:r>
              <a:rPr lang="en-US" sz="2000" b="1" u="sng" dirty="0" err="1"/>
              <a:t>Gy</a:t>
            </a:r>
            <a:r>
              <a:rPr lang="en-US" sz="2000" b="1" u="sng" dirty="0"/>
              <a:t> fractions</a:t>
            </a:r>
            <a:endParaRPr lang="en-US" sz="2000" dirty="0"/>
          </a:p>
          <a:p>
            <a:pPr lvl="0"/>
            <a:r>
              <a:rPr lang="en-US" sz="2000" dirty="0"/>
              <a:t>Addition of RT likely does not improve local control when resected with </a:t>
            </a:r>
            <a:r>
              <a:rPr lang="en-US" sz="2000" b="1" dirty="0"/>
              <a:t>negative margins</a:t>
            </a:r>
            <a:r>
              <a:rPr lang="en-US" sz="2000" dirty="0"/>
              <a:t>, </a:t>
            </a:r>
            <a:r>
              <a:rPr lang="en-US" sz="2000" b="1" dirty="0"/>
              <a:t>BUT</a:t>
            </a:r>
            <a:r>
              <a:rPr lang="en-US" sz="2000" dirty="0"/>
              <a:t>…</a:t>
            </a:r>
          </a:p>
          <a:p>
            <a:pPr lvl="1"/>
            <a:r>
              <a:rPr lang="en-US" sz="2000" dirty="0"/>
              <a:t>Close/positive margins: Surgery +RT &gt; Surgery alone</a:t>
            </a:r>
          </a:p>
          <a:p>
            <a:pPr lvl="1"/>
            <a:r>
              <a:rPr lang="en-US" sz="2000" dirty="0"/>
              <a:t>5y LC: Surgery + RT = RT alone (75-85%) </a:t>
            </a:r>
          </a:p>
          <a:p>
            <a:pPr lvl="1"/>
            <a:r>
              <a:rPr lang="en-US" sz="2000" dirty="0"/>
              <a:t>Surgical management of desmoids requires consideration of extent of the tumor, symptom burden from the tumor, and potential morbidity of surgery and is best handled by a surgeon experienced in management of these tumors</a:t>
            </a:r>
          </a:p>
          <a:p>
            <a:r>
              <a:rPr lang="en-US" sz="2000" dirty="0"/>
              <a:t>Radiotherapy for intra-abdominal desmoid tumor </a:t>
            </a:r>
            <a:r>
              <a:rPr lang="en-US" sz="2000" b="1" dirty="0"/>
              <a:t>should be avoided</a:t>
            </a:r>
            <a:endParaRPr lang="en-US" sz="2000" dirty="0"/>
          </a:p>
        </p:txBody>
      </p:sp>
      <p:pic>
        <p:nvPicPr>
          <p:cNvPr id="4" name="Picture 3">
            <a:extLst>
              <a:ext uri="{FF2B5EF4-FFF2-40B4-BE49-F238E27FC236}">
                <a16:creationId xmlns:a16="http://schemas.microsoft.com/office/drawing/2014/main" id="{F9FE5DEA-BD06-2549-995B-249B45A21795}"/>
              </a:ext>
            </a:extLst>
          </p:cNvPr>
          <p:cNvPicPr>
            <a:picLocks noChangeAspect="1"/>
          </p:cNvPicPr>
          <p:nvPr/>
        </p:nvPicPr>
        <p:blipFill>
          <a:blip r:embed="rId3"/>
          <a:stretch>
            <a:fillRect/>
          </a:stretch>
        </p:blipFill>
        <p:spPr>
          <a:xfrm>
            <a:off x="8169076" y="427354"/>
            <a:ext cx="3591970" cy="3001646"/>
          </a:xfrm>
          <a:prstGeom prst="rect">
            <a:avLst/>
          </a:prstGeom>
        </p:spPr>
      </p:pic>
      <p:pic>
        <p:nvPicPr>
          <p:cNvPr id="5" name="Picture 4">
            <a:extLst>
              <a:ext uri="{FF2B5EF4-FFF2-40B4-BE49-F238E27FC236}">
                <a16:creationId xmlns:a16="http://schemas.microsoft.com/office/drawing/2014/main" id="{DE304ABA-1F19-4049-8F4F-D7116FC120E9}"/>
              </a:ext>
            </a:extLst>
          </p:cNvPr>
          <p:cNvPicPr>
            <a:picLocks noChangeAspect="1"/>
          </p:cNvPicPr>
          <p:nvPr/>
        </p:nvPicPr>
        <p:blipFill>
          <a:blip r:embed="rId4"/>
          <a:stretch>
            <a:fillRect/>
          </a:stretch>
        </p:blipFill>
        <p:spPr>
          <a:xfrm>
            <a:off x="7257439" y="3905805"/>
            <a:ext cx="4682253" cy="2703988"/>
          </a:xfrm>
          <a:prstGeom prst="rect">
            <a:avLst/>
          </a:prstGeom>
        </p:spPr>
      </p:pic>
      <p:sp>
        <p:nvSpPr>
          <p:cNvPr id="6" name="TextBox 5">
            <a:extLst>
              <a:ext uri="{FF2B5EF4-FFF2-40B4-BE49-F238E27FC236}">
                <a16:creationId xmlns:a16="http://schemas.microsoft.com/office/drawing/2014/main" id="{520C6806-50FD-C94E-A7C3-6FA9C40F5AFF}"/>
              </a:ext>
            </a:extLst>
          </p:cNvPr>
          <p:cNvSpPr txBox="1"/>
          <p:nvPr/>
        </p:nvSpPr>
        <p:spPr>
          <a:xfrm>
            <a:off x="7608991" y="5867835"/>
            <a:ext cx="1752916" cy="307777"/>
          </a:xfrm>
          <a:prstGeom prst="rect">
            <a:avLst/>
          </a:prstGeom>
          <a:noFill/>
        </p:spPr>
        <p:txBody>
          <a:bodyPr wrap="none" rtlCol="0">
            <a:spAutoFit/>
          </a:bodyPr>
          <a:lstStyle/>
          <a:p>
            <a:r>
              <a:rPr lang="en-US" sz="1400" dirty="0" err="1"/>
              <a:t>Ballo</a:t>
            </a:r>
            <a:r>
              <a:rPr lang="en-US" sz="1400" dirty="0"/>
              <a:t> et al., </a:t>
            </a:r>
            <a:r>
              <a:rPr lang="en-US" sz="1400" i="1" dirty="0"/>
              <a:t>JCO</a:t>
            </a:r>
            <a:r>
              <a:rPr lang="en-US" sz="1400" dirty="0"/>
              <a:t>, 1999</a:t>
            </a:r>
          </a:p>
        </p:txBody>
      </p:sp>
      <p:sp>
        <p:nvSpPr>
          <p:cNvPr id="7" name="TextBox 6">
            <a:extLst>
              <a:ext uri="{FF2B5EF4-FFF2-40B4-BE49-F238E27FC236}">
                <a16:creationId xmlns:a16="http://schemas.microsoft.com/office/drawing/2014/main" id="{9872ED2F-1541-4A41-9F85-F7137416819E}"/>
              </a:ext>
            </a:extLst>
          </p:cNvPr>
          <p:cNvSpPr txBox="1"/>
          <p:nvPr/>
        </p:nvSpPr>
        <p:spPr>
          <a:xfrm>
            <a:off x="8796338" y="2291338"/>
            <a:ext cx="2593980" cy="307777"/>
          </a:xfrm>
          <a:prstGeom prst="rect">
            <a:avLst/>
          </a:prstGeom>
          <a:noFill/>
        </p:spPr>
        <p:txBody>
          <a:bodyPr wrap="none" rtlCol="0">
            <a:spAutoFit/>
          </a:bodyPr>
          <a:lstStyle/>
          <a:p>
            <a:r>
              <a:rPr lang="en-US" sz="1400" dirty="0"/>
              <a:t>Sherman et al., </a:t>
            </a:r>
            <a:r>
              <a:rPr lang="en-US" sz="1400" i="1" dirty="0"/>
              <a:t>IJROBP</a:t>
            </a:r>
            <a:r>
              <a:rPr lang="en-US" sz="1400" dirty="0"/>
              <a:t>, 1990</a:t>
            </a:r>
          </a:p>
        </p:txBody>
      </p:sp>
    </p:spTree>
    <p:extLst>
      <p:ext uri="{BB962C8B-B14F-4D97-AF65-F5344CB8AC3E}">
        <p14:creationId xmlns:p14="http://schemas.microsoft.com/office/powerpoint/2010/main" val="3199979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590A-A009-4941-8882-0612E4B58573}"/>
              </a:ext>
            </a:extLst>
          </p:cNvPr>
          <p:cNvSpPr>
            <a:spLocks noGrp="1"/>
          </p:cNvSpPr>
          <p:nvPr>
            <p:ph type="title"/>
          </p:nvPr>
        </p:nvSpPr>
        <p:spPr/>
        <p:txBody>
          <a:bodyPr/>
          <a:lstStyle/>
          <a:p>
            <a:pPr algn="ctr"/>
            <a:r>
              <a:rPr lang="en-US" dirty="0"/>
              <a:t>Radiotherapy for Desmoid Tumor</a:t>
            </a:r>
          </a:p>
        </p:txBody>
      </p:sp>
      <p:sp>
        <p:nvSpPr>
          <p:cNvPr id="3" name="Content Placeholder 2">
            <a:extLst>
              <a:ext uri="{FF2B5EF4-FFF2-40B4-BE49-F238E27FC236}">
                <a16:creationId xmlns:a16="http://schemas.microsoft.com/office/drawing/2014/main" id="{5BD52A8D-E5FD-C146-81E7-268476968753}"/>
              </a:ext>
            </a:extLst>
          </p:cNvPr>
          <p:cNvSpPr>
            <a:spLocks noGrp="1"/>
          </p:cNvSpPr>
          <p:nvPr>
            <p:ph idx="1"/>
          </p:nvPr>
        </p:nvSpPr>
        <p:spPr>
          <a:xfrm>
            <a:off x="838199" y="1625598"/>
            <a:ext cx="10456165" cy="4351338"/>
          </a:xfrm>
        </p:spPr>
        <p:txBody>
          <a:bodyPr/>
          <a:lstStyle/>
          <a:p>
            <a:r>
              <a:rPr lang="en-US" dirty="0"/>
              <a:t>Strong evidence for age disparity in local control</a:t>
            </a:r>
          </a:p>
          <a:p>
            <a:r>
              <a:rPr lang="en-US" dirty="0"/>
              <a:t>Not RT-related, seen in surgical series </a:t>
            </a:r>
          </a:p>
          <a:p>
            <a:r>
              <a:rPr lang="en-US" dirty="0"/>
              <a:t>No obvious connection to tumor mutational status</a:t>
            </a:r>
          </a:p>
        </p:txBody>
      </p:sp>
      <p:pic>
        <p:nvPicPr>
          <p:cNvPr id="8" name="Picture 7">
            <a:extLst>
              <a:ext uri="{FF2B5EF4-FFF2-40B4-BE49-F238E27FC236}">
                <a16:creationId xmlns:a16="http://schemas.microsoft.com/office/drawing/2014/main" id="{B990A25B-B8A4-4649-A3BF-D182376B1D54}"/>
              </a:ext>
            </a:extLst>
          </p:cNvPr>
          <p:cNvPicPr>
            <a:picLocks noChangeAspect="1"/>
          </p:cNvPicPr>
          <p:nvPr/>
        </p:nvPicPr>
        <p:blipFill>
          <a:blip r:embed="rId3"/>
          <a:stretch>
            <a:fillRect/>
          </a:stretch>
        </p:blipFill>
        <p:spPr>
          <a:xfrm>
            <a:off x="4397290" y="3256555"/>
            <a:ext cx="3848558" cy="3342420"/>
          </a:xfrm>
          <a:prstGeom prst="rect">
            <a:avLst/>
          </a:prstGeom>
        </p:spPr>
      </p:pic>
      <p:pic>
        <p:nvPicPr>
          <p:cNvPr id="9" name="Picture 8">
            <a:extLst>
              <a:ext uri="{FF2B5EF4-FFF2-40B4-BE49-F238E27FC236}">
                <a16:creationId xmlns:a16="http://schemas.microsoft.com/office/drawing/2014/main" id="{A7CF520C-F8F3-F247-A453-8C857501820E}"/>
              </a:ext>
            </a:extLst>
          </p:cNvPr>
          <p:cNvPicPr>
            <a:picLocks noChangeAspect="1"/>
          </p:cNvPicPr>
          <p:nvPr/>
        </p:nvPicPr>
        <p:blipFill>
          <a:blip r:embed="rId4"/>
          <a:stretch>
            <a:fillRect/>
          </a:stretch>
        </p:blipFill>
        <p:spPr>
          <a:xfrm>
            <a:off x="8694925" y="3256555"/>
            <a:ext cx="3250829" cy="3428665"/>
          </a:xfrm>
          <a:prstGeom prst="rect">
            <a:avLst/>
          </a:prstGeom>
        </p:spPr>
      </p:pic>
      <p:sp>
        <p:nvSpPr>
          <p:cNvPr id="10" name="TextBox 9">
            <a:extLst>
              <a:ext uri="{FF2B5EF4-FFF2-40B4-BE49-F238E27FC236}">
                <a16:creationId xmlns:a16="http://schemas.microsoft.com/office/drawing/2014/main" id="{60D943E9-9DE0-7846-9F9A-3644734B9738}"/>
              </a:ext>
            </a:extLst>
          </p:cNvPr>
          <p:cNvSpPr txBox="1"/>
          <p:nvPr/>
        </p:nvSpPr>
        <p:spPr>
          <a:xfrm>
            <a:off x="531119" y="3855861"/>
            <a:ext cx="2828925" cy="1446550"/>
          </a:xfrm>
          <a:prstGeom prst="rect">
            <a:avLst/>
          </a:prstGeom>
          <a:noFill/>
        </p:spPr>
        <p:txBody>
          <a:bodyPr wrap="square" rtlCol="0">
            <a:spAutoFit/>
          </a:bodyPr>
          <a:lstStyle/>
          <a:p>
            <a:r>
              <a:rPr lang="en-US" sz="2200" b="1" dirty="0">
                <a:solidFill>
                  <a:schemeClr val="accent3">
                    <a:lumMod val="75000"/>
                  </a:schemeClr>
                </a:solidFill>
              </a:rPr>
              <a:t>Strong motivation to save RT as a “last resort” in young patients!</a:t>
            </a:r>
          </a:p>
        </p:txBody>
      </p:sp>
      <p:sp>
        <p:nvSpPr>
          <p:cNvPr id="7" name="TextBox 6">
            <a:extLst>
              <a:ext uri="{FF2B5EF4-FFF2-40B4-BE49-F238E27FC236}">
                <a16:creationId xmlns:a16="http://schemas.microsoft.com/office/drawing/2014/main" id="{9872ED2F-1541-4A41-9F85-F7137416819E}"/>
              </a:ext>
            </a:extLst>
          </p:cNvPr>
          <p:cNvSpPr txBox="1"/>
          <p:nvPr/>
        </p:nvSpPr>
        <p:spPr>
          <a:xfrm>
            <a:off x="199460" y="6488210"/>
            <a:ext cx="2123338" cy="307777"/>
          </a:xfrm>
          <a:prstGeom prst="rect">
            <a:avLst/>
          </a:prstGeom>
          <a:noFill/>
        </p:spPr>
        <p:txBody>
          <a:bodyPr wrap="none" rtlCol="0">
            <a:spAutoFit/>
          </a:bodyPr>
          <a:lstStyle/>
          <a:p>
            <a:r>
              <a:rPr lang="en-US" sz="1400" dirty="0"/>
              <a:t>Bishop et al., </a:t>
            </a:r>
            <a:r>
              <a:rPr lang="en-US" sz="1400" i="1" dirty="0"/>
              <a:t>IJROBP</a:t>
            </a:r>
            <a:r>
              <a:rPr lang="en-US" sz="1400" dirty="0"/>
              <a:t>, 2018</a:t>
            </a:r>
          </a:p>
        </p:txBody>
      </p:sp>
      <p:sp>
        <p:nvSpPr>
          <p:cNvPr id="4" name="Right Arrow 3">
            <a:extLst>
              <a:ext uri="{FF2B5EF4-FFF2-40B4-BE49-F238E27FC236}">
                <a16:creationId xmlns:a16="http://schemas.microsoft.com/office/drawing/2014/main" id="{9E5BD8BF-1426-814E-A88D-7E6C53AEBD61}"/>
              </a:ext>
            </a:extLst>
          </p:cNvPr>
          <p:cNvSpPr/>
          <p:nvPr/>
        </p:nvSpPr>
        <p:spPr>
          <a:xfrm rot="1079029">
            <a:off x="2936786" y="44526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652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5727-A002-1142-8CEE-DCA5CCF8A6AA}"/>
              </a:ext>
            </a:extLst>
          </p:cNvPr>
          <p:cNvSpPr>
            <a:spLocks noGrp="1"/>
          </p:cNvSpPr>
          <p:nvPr>
            <p:ph type="title"/>
          </p:nvPr>
        </p:nvSpPr>
        <p:spPr/>
        <p:txBody>
          <a:bodyPr/>
          <a:lstStyle/>
          <a:p>
            <a:r>
              <a:rPr lang="en-US" dirty="0"/>
              <a:t>Radiotherapy use in metastatic sarcoma</a:t>
            </a:r>
          </a:p>
        </p:txBody>
      </p:sp>
    </p:spTree>
    <p:extLst>
      <p:ext uri="{BB962C8B-B14F-4D97-AF65-F5344CB8AC3E}">
        <p14:creationId xmlns:p14="http://schemas.microsoft.com/office/powerpoint/2010/main" val="351972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380EB-AC58-9949-B596-B74D9D3E182A}"/>
              </a:ext>
            </a:extLst>
          </p:cNvPr>
          <p:cNvSpPr>
            <a:spLocks noGrp="1"/>
          </p:cNvSpPr>
          <p:nvPr>
            <p:ph type="title"/>
          </p:nvPr>
        </p:nvSpPr>
        <p:spPr/>
        <p:txBody>
          <a:bodyPr/>
          <a:lstStyle/>
          <a:p>
            <a:r>
              <a:rPr lang="en-US" dirty="0"/>
              <a:t>Radiotherapy for Oligometastatic Disease</a:t>
            </a:r>
          </a:p>
        </p:txBody>
      </p:sp>
      <p:sp>
        <p:nvSpPr>
          <p:cNvPr id="5" name="Content Placeholder 4">
            <a:extLst>
              <a:ext uri="{FF2B5EF4-FFF2-40B4-BE49-F238E27FC236}">
                <a16:creationId xmlns:a16="http://schemas.microsoft.com/office/drawing/2014/main" id="{67C01029-D8DE-C14B-92C1-E3BC1EA1010C}"/>
              </a:ext>
            </a:extLst>
          </p:cNvPr>
          <p:cNvSpPr>
            <a:spLocks noGrp="1"/>
          </p:cNvSpPr>
          <p:nvPr>
            <p:ph idx="1"/>
          </p:nvPr>
        </p:nvSpPr>
        <p:spPr>
          <a:xfrm>
            <a:off x="609600" y="1600201"/>
            <a:ext cx="6129130" cy="4525963"/>
          </a:xfrm>
        </p:spPr>
        <p:txBody>
          <a:bodyPr/>
          <a:lstStyle/>
          <a:p>
            <a:r>
              <a:rPr lang="en-US" dirty="0"/>
              <a:t>Retrospective data supports use of ablative therapy for patients with sarcoma and 1-5 metastasis</a:t>
            </a:r>
          </a:p>
          <a:p>
            <a:pPr marL="0" indent="0">
              <a:buNone/>
            </a:pPr>
            <a:endParaRPr lang="en-US" dirty="0"/>
          </a:p>
          <a:p>
            <a:r>
              <a:rPr lang="en-US" dirty="0"/>
              <a:t>Local therapies should be selected via multi-disciplinary discussion</a:t>
            </a:r>
          </a:p>
          <a:p>
            <a:pPr lvl="1"/>
            <a:r>
              <a:rPr lang="en-US" dirty="0"/>
              <a:t>Surgery</a:t>
            </a:r>
          </a:p>
          <a:p>
            <a:pPr lvl="1"/>
            <a:r>
              <a:rPr lang="en-US" dirty="0"/>
              <a:t>SBRT</a:t>
            </a:r>
          </a:p>
          <a:p>
            <a:pPr lvl="1"/>
            <a:r>
              <a:rPr lang="en-US" dirty="0"/>
              <a:t>IR ablation</a:t>
            </a:r>
          </a:p>
        </p:txBody>
      </p:sp>
      <p:pic>
        <p:nvPicPr>
          <p:cNvPr id="6" name="Picture 5">
            <a:extLst>
              <a:ext uri="{FF2B5EF4-FFF2-40B4-BE49-F238E27FC236}">
                <a16:creationId xmlns:a16="http://schemas.microsoft.com/office/drawing/2014/main" id="{E851C85D-36AE-6347-A77C-81822921CD86}"/>
              </a:ext>
            </a:extLst>
          </p:cNvPr>
          <p:cNvPicPr>
            <a:picLocks noChangeAspect="1"/>
          </p:cNvPicPr>
          <p:nvPr/>
        </p:nvPicPr>
        <p:blipFill>
          <a:blip r:embed="rId2"/>
          <a:stretch>
            <a:fillRect/>
          </a:stretch>
        </p:blipFill>
        <p:spPr>
          <a:xfrm>
            <a:off x="6611679" y="1600200"/>
            <a:ext cx="5245041" cy="4525963"/>
          </a:xfrm>
          <a:prstGeom prst="rect">
            <a:avLst/>
          </a:prstGeom>
        </p:spPr>
      </p:pic>
      <p:sp>
        <p:nvSpPr>
          <p:cNvPr id="7" name="TextBox 6">
            <a:extLst>
              <a:ext uri="{FF2B5EF4-FFF2-40B4-BE49-F238E27FC236}">
                <a16:creationId xmlns:a16="http://schemas.microsoft.com/office/drawing/2014/main" id="{A5F962DF-B7EF-0B4A-904E-B5298B6F63D5}"/>
              </a:ext>
            </a:extLst>
          </p:cNvPr>
          <p:cNvSpPr txBox="1"/>
          <p:nvPr/>
        </p:nvSpPr>
        <p:spPr>
          <a:xfrm>
            <a:off x="199460" y="6488210"/>
            <a:ext cx="2137893" cy="307777"/>
          </a:xfrm>
          <a:prstGeom prst="rect">
            <a:avLst/>
          </a:prstGeom>
          <a:noFill/>
        </p:spPr>
        <p:txBody>
          <a:bodyPr wrap="none" rtlCol="0">
            <a:spAutoFit/>
          </a:bodyPr>
          <a:lstStyle/>
          <a:p>
            <a:r>
              <a:rPr lang="en-US" sz="1400" dirty="0"/>
              <a:t>Falk et al., </a:t>
            </a:r>
            <a:r>
              <a:rPr lang="en-US" sz="1400" i="1" dirty="0"/>
              <a:t>Clin Oncol</a:t>
            </a:r>
            <a:r>
              <a:rPr lang="en-US" sz="1400" dirty="0"/>
              <a:t>, 2015</a:t>
            </a:r>
          </a:p>
        </p:txBody>
      </p:sp>
    </p:spTree>
    <p:extLst>
      <p:ext uri="{BB962C8B-B14F-4D97-AF65-F5344CB8AC3E}">
        <p14:creationId xmlns:p14="http://schemas.microsoft.com/office/powerpoint/2010/main" val="178259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0AD1-3D20-A040-8BDC-30B6A18D4433}"/>
              </a:ext>
            </a:extLst>
          </p:cNvPr>
          <p:cNvSpPr>
            <a:spLocks noGrp="1"/>
          </p:cNvSpPr>
          <p:nvPr>
            <p:ph type="title"/>
          </p:nvPr>
        </p:nvSpPr>
        <p:spPr>
          <a:xfrm>
            <a:off x="592975" y="0"/>
            <a:ext cx="10972800" cy="1143000"/>
          </a:xfrm>
        </p:spPr>
        <p:txBody>
          <a:bodyPr/>
          <a:lstStyle/>
          <a:p>
            <a:r>
              <a:rPr lang="en-US" dirty="0"/>
              <a:t>SBRT in Metastatic Sarcoma</a:t>
            </a:r>
          </a:p>
        </p:txBody>
      </p:sp>
      <p:sp>
        <p:nvSpPr>
          <p:cNvPr id="3" name="Content Placeholder 2">
            <a:extLst>
              <a:ext uri="{FF2B5EF4-FFF2-40B4-BE49-F238E27FC236}">
                <a16:creationId xmlns:a16="http://schemas.microsoft.com/office/drawing/2014/main" id="{E564C1DD-F054-F449-867C-DF98A7C6E94B}"/>
              </a:ext>
            </a:extLst>
          </p:cNvPr>
          <p:cNvSpPr>
            <a:spLocks noGrp="1"/>
          </p:cNvSpPr>
          <p:nvPr>
            <p:ph idx="1"/>
          </p:nvPr>
        </p:nvSpPr>
        <p:spPr>
          <a:xfrm>
            <a:off x="376843" y="951808"/>
            <a:ext cx="10972800" cy="4525963"/>
          </a:xfrm>
        </p:spPr>
        <p:txBody>
          <a:bodyPr>
            <a:normAutofit fontScale="77500" lnSpcReduction="20000"/>
          </a:bodyPr>
          <a:lstStyle/>
          <a:p>
            <a:r>
              <a:rPr lang="en-US" dirty="0"/>
              <a:t>Growing excitement for SBRT in (oligo)metastatic disease</a:t>
            </a:r>
          </a:p>
          <a:p>
            <a:endParaRPr lang="en-US" dirty="0"/>
          </a:p>
          <a:p>
            <a:r>
              <a:rPr lang="en-US" dirty="0"/>
              <a:t>Numerous case series show SBRT is safe and effective for sarcoma lung metastases</a:t>
            </a:r>
          </a:p>
          <a:p>
            <a:pPr lvl="1">
              <a:buFont typeface="Wingdings" charset="2"/>
              <a:buChar char="§"/>
            </a:pPr>
            <a:r>
              <a:rPr lang="en-US" dirty="0"/>
              <a:t>Lung </a:t>
            </a:r>
            <a:r>
              <a:rPr lang="en-US" dirty="0" err="1"/>
              <a:t>mets</a:t>
            </a:r>
            <a:r>
              <a:rPr lang="en-US" dirty="0"/>
              <a:t>: many consider BED &gt;100 (a/b 10) (</a:t>
            </a:r>
            <a:r>
              <a:rPr lang="en-US" dirty="0" err="1"/>
              <a:t>Navarria</a:t>
            </a:r>
            <a:r>
              <a:rPr lang="en-US" dirty="0"/>
              <a:t> et al., 2015), but doses as low as 50Gy/10fractions provide &gt;90%LC (Lindsay et al., 2018)</a:t>
            </a:r>
          </a:p>
          <a:p>
            <a:pPr lvl="1">
              <a:buFont typeface="Wingdings" charset="2"/>
              <a:buChar char="§"/>
            </a:pPr>
            <a:r>
              <a:rPr lang="en-US" dirty="0"/>
              <a:t>EQD2 ≥50Gy considered ablative(Falk et al., 2015)</a:t>
            </a:r>
          </a:p>
          <a:p>
            <a:pPr lvl="1">
              <a:buFont typeface="Wingdings" charset="2"/>
              <a:buChar char="§"/>
            </a:pPr>
            <a:r>
              <a:rPr lang="en-US" dirty="0"/>
              <a:t>BED (a/b 10) &gt;48 associated with 2 year local control of spine sarcoma (66 vs 20%) (Bishop et al., 2017)</a:t>
            </a:r>
          </a:p>
          <a:p>
            <a:pPr lvl="1">
              <a:buFont typeface="Wingdings" charset="2"/>
              <a:buChar char="§"/>
            </a:pPr>
            <a:r>
              <a:rPr lang="en-US" dirty="0"/>
              <a:t>BED (a/b 4) &gt;=50 associated with improved pain relief in sarcoma (Tween et al 2019)</a:t>
            </a:r>
          </a:p>
          <a:p>
            <a:endParaRPr lang="en-US" dirty="0"/>
          </a:p>
          <a:p>
            <a:r>
              <a:rPr lang="en-US" dirty="0"/>
              <a:t>Local control 80-90+% at 1-2 years</a:t>
            </a:r>
          </a:p>
          <a:p>
            <a:pPr marL="457200" lvl="1" indent="0">
              <a:buNone/>
            </a:pPr>
            <a:endParaRPr lang="en-US" dirty="0"/>
          </a:p>
          <a:p>
            <a:pPr marL="457200" lvl="1" indent="0">
              <a:buNone/>
            </a:pPr>
            <a:r>
              <a:rPr lang="en-US" b="1" dirty="0">
                <a:solidFill>
                  <a:schemeClr val="bg2">
                    <a:lumMod val="75000"/>
                  </a:schemeClr>
                </a:solidFill>
              </a:rPr>
              <a:t>Mehta et al., </a:t>
            </a:r>
            <a:r>
              <a:rPr lang="en-US" b="1" i="1" dirty="0">
                <a:solidFill>
                  <a:schemeClr val="bg2">
                    <a:lumMod val="75000"/>
                  </a:schemeClr>
                </a:solidFill>
              </a:rPr>
              <a:t>Sarcoma</a:t>
            </a:r>
            <a:r>
              <a:rPr lang="en-US" b="1" dirty="0">
                <a:solidFill>
                  <a:schemeClr val="bg2">
                    <a:lumMod val="75000"/>
                  </a:schemeClr>
                </a:solidFill>
              </a:rPr>
              <a:t>, 2013</a:t>
            </a:r>
          </a:p>
          <a:p>
            <a:pPr marL="457200" lvl="1" indent="0">
              <a:buNone/>
            </a:pPr>
            <a:r>
              <a:rPr lang="en-US" b="1" dirty="0" err="1">
                <a:solidFill>
                  <a:schemeClr val="bg2">
                    <a:lumMod val="75000"/>
                  </a:schemeClr>
                </a:solidFill>
              </a:rPr>
              <a:t>Navarria</a:t>
            </a:r>
            <a:r>
              <a:rPr lang="en-US" b="1" dirty="0">
                <a:solidFill>
                  <a:schemeClr val="bg2">
                    <a:lumMod val="75000"/>
                  </a:schemeClr>
                </a:solidFill>
              </a:rPr>
              <a:t> et al., Eur J Cancer, 2015 </a:t>
            </a:r>
          </a:p>
          <a:p>
            <a:pPr marL="457200" lvl="1" indent="0">
              <a:buNone/>
            </a:pPr>
            <a:r>
              <a:rPr lang="en-US" b="1" dirty="0">
                <a:solidFill>
                  <a:schemeClr val="bg2">
                    <a:lumMod val="75000"/>
                  </a:schemeClr>
                </a:solidFill>
              </a:rPr>
              <a:t>Baumann et al., </a:t>
            </a:r>
            <a:r>
              <a:rPr lang="en-US" b="1" i="1" dirty="0">
                <a:solidFill>
                  <a:schemeClr val="bg2">
                    <a:lumMod val="75000"/>
                  </a:schemeClr>
                </a:solidFill>
              </a:rPr>
              <a:t>JSO</a:t>
            </a:r>
            <a:r>
              <a:rPr lang="en-US" b="1" dirty="0">
                <a:solidFill>
                  <a:schemeClr val="bg2">
                    <a:lumMod val="75000"/>
                  </a:schemeClr>
                </a:solidFill>
              </a:rPr>
              <a:t>, 2016</a:t>
            </a:r>
          </a:p>
          <a:p>
            <a:pPr lvl="1"/>
            <a:endParaRPr lang="en-US" dirty="0"/>
          </a:p>
        </p:txBody>
      </p:sp>
      <p:pic>
        <p:nvPicPr>
          <p:cNvPr id="5" name="Picture 4">
            <a:extLst>
              <a:ext uri="{FF2B5EF4-FFF2-40B4-BE49-F238E27FC236}">
                <a16:creationId xmlns:a16="http://schemas.microsoft.com/office/drawing/2014/main" id="{E7BB7253-8B79-3244-A7BA-0DB6ABCB3ACF}"/>
              </a:ext>
            </a:extLst>
          </p:cNvPr>
          <p:cNvPicPr>
            <a:picLocks noChangeAspect="1"/>
          </p:cNvPicPr>
          <p:nvPr/>
        </p:nvPicPr>
        <p:blipFill>
          <a:blip r:embed="rId3"/>
          <a:stretch>
            <a:fillRect/>
          </a:stretch>
        </p:blipFill>
        <p:spPr>
          <a:xfrm>
            <a:off x="7656542" y="3075708"/>
            <a:ext cx="3909233" cy="3782291"/>
          </a:xfrm>
          <a:prstGeom prst="rect">
            <a:avLst/>
          </a:prstGeom>
        </p:spPr>
      </p:pic>
    </p:spTree>
    <p:extLst>
      <p:ext uri="{BB962C8B-B14F-4D97-AF65-F5344CB8AC3E}">
        <p14:creationId xmlns:p14="http://schemas.microsoft.com/office/powerpoint/2010/main" val="2916358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64C9-F746-E542-B095-1A6258B76CB6}"/>
              </a:ext>
            </a:extLst>
          </p:cNvPr>
          <p:cNvSpPr>
            <a:spLocks noGrp="1"/>
          </p:cNvSpPr>
          <p:nvPr>
            <p:ph type="title"/>
          </p:nvPr>
        </p:nvSpPr>
        <p:spPr/>
        <p:txBody>
          <a:bodyPr/>
          <a:lstStyle/>
          <a:p>
            <a:r>
              <a:rPr lang="en-US" dirty="0"/>
              <a:t>Chemoradiotherapy in Metastatic Sarcoma</a:t>
            </a:r>
          </a:p>
        </p:txBody>
      </p:sp>
      <p:sp>
        <p:nvSpPr>
          <p:cNvPr id="3" name="Content Placeholder 2">
            <a:extLst>
              <a:ext uri="{FF2B5EF4-FFF2-40B4-BE49-F238E27FC236}">
                <a16:creationId xmlns:a16="http://schemas.microsoft.com/office/drawing/2014/main" id="{06EF0806-BAF8-C045-8036-E8143AEA02CC}"/>
              </a:ext>
            </a:extLst>
          </p:cNvPr>
          <p:cNvSpPr>
            <a:spLocks noGrp="1"/>
          </p:cNvSpPr>
          <p:nvPr>
            <p:ph idx="1"/>
          </p:nvPr>
        </p:nvSpPr>
        <p:spPr/>
        <p:txBody>
          <a:bodyPr/>
          <a:lstStyle/>
          <a:p>
            <a:r>
              <a:rPr lang="en-US" dirty="0"/>
              <a:t>TRASTS - Phase I/II prospective study of </a:t>
            </a:r>
            <a:r>
              <a:rPr lang="en-US" dirty="0" err="1"/>
              <a:t>Trabectadin</a:t>
            </a:r>
            <a:r>
              <a:rPr lang="en-US" dirty="0"/>
              <a:t> and Radiotherapy </a:t>
            </a:r>
          </a:p>
          <a:p>
            <a:r>
              <a:rPr lang="en-US" dirty="0"/>
              <a:t>Eligibility: Metastatic STS progressed on 1 line of chemotherapy</a:t>
            </a:r>
          </a:p>
          <a:p>
            <a:r>
              <a:rPr lang="en-US" dirty="0" err="1"/>
              <a:t>Trabectadin</a:t>
            </a:r>
            <a:r>
              <a:rPr lang="en-US" dirty="0"/>
              <a:t> 1.5 mg/m</a:t>
            </a:r>
            <a:r>
              <a:rPr lang="en-US" baseline="30000" dirty="0"/>
              <a:t>2</a:t>
            </a:r>
            <a:r>
              <a:rPr lang="en-US" dirty="0"/>
              <a:t> with radiotherapy 30 </a:t>
            </a:r>
            <a:r>
              <a:rPr lang="en-US" dirty="0" err="1"/>
              <a:t>Gy</a:t>
            </a:r>
            <a:r>
              <a:rPr lang="en-US" dirty="0"/>
              <a:t> in 10 fractions</a:t>
            </a:r>
          </a:p>
          <a:p>
            <a:r>
              <a:rPr lang="en-US" dirty="0"/>
              <a:t>60% ORR (central review), median PFS of 9.9 months</a:t>
            </a:r>
          </a:p>
          <a:p>
            <a:r>
              <a:rPr lang="en-US" dirty="0"/>
              <a:t>Up to 40% grade 3-4 hem toxicity</a:t>
            </a:r>
          </a:p>
          <a:p>
            <a:endParaRPr lang="en-US" dirty="0"/>
          </a:p>
          <a:p>
            <a:pPr marL="0" indent="0">
              <a:buNone/>
            </a:pPr>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5262ED95-A580-B849-A4CD-8DC16BC86487}"/>
              </a:ext>
            </a:extLst>
          </p:cNvPr>
          <p:cNvPicPr>
            <a:picLocks noChangeAspect="1"/>
          </p:cNvPicPr>
          <p:nvPr/>
        </p:nvPicPr>
        <p:blipFill>
          <a:blip r:embed="rId3"/>
          <a:stretch>
            <a:fillRect/>
          </a:stretch>
        </p:blipFill>
        <p:spPr>
          <a:xfrm>
            <a:off x="6720841" y="3810135"/>
            <a:ext cx="5172634" cy="2773227"/>
          </a:xfrm>
          <a:prstGeom prst="rect">
            <a:avLst/>
          </a:prstGeom>
        </p:spPr>
      </p:pic>
      <p:sp>
        <p:nvSpPr>
          <p:cNvPr id="5" name="Rectangle 4">
            <a:extLst>
              <a:ext uri="{FF2B5EF4-FFF2-40B4-BE49-F238E27FC236}">
                <a16:creationId xmlns:a16="http://schemas.microsoft.com/office/drawing/2014/main" id="{E59D2581-E05E-E446-9EDC-0315C5963984}"/>
              </a:ext>
            </a:extLst>
          </p:cNvPr>
          <p:cNvSpPr/>
          <p:nvPr/>
        </p:nvSpPr>
        <p:spPr>
          <a:xfrm>
            <a:off x="857831" y="4679614"/>
            <a:ext cx="4613329" cy="1446550"/>
          </a:xfrm>
          <a:prstGeom prst="rect">
            <a:avLst/>
          </a:prstGeom>
        </p:spPr>
        <p:txBody>
          <a:bodyPr wrap="square">
            <a:spAutoFit/>
          </a:bodyPr>
          <a:lstStyle/>
          <a:p>
            <a:r>
              <a:rPr lang="en-US" sz="2200" b="1" dirty="0">
                <a:solidFill>
                  <a:schemeClr val="accent4">
                    <a:lumMod val="75000"/>
                  </a:schemeClr>
                </a:solidFill>
              </a:rPr>
              <a:t>Good option to start/continue chemo or for multiple </a:t>
            </a:r>
            <a:r>
              <a:rPr lang="en-US" sz="2200" b="1" dirty="0" err="1">
                <a:solidFill>
                  <a:schemeClr val="accent4">
                    <a:lumMod val="75000"/>
                  </a:schemeClr>
                </a:solidFill>
              </a:rPr>
              <a:t>mets</a:t>
            </a:r>
            <a:endParaRPr lang="en-US" sz="2200" b="1" dirty="0">
              <a:solidFill>
                <a:schemeClr val="accent4">
                  <a:lumMod val="75000"/>
                </a:schemeClr>
              </a:solidFill>
            </a:endParaRPr>
          </a:p>
          <a:p>
            <a:endParaRPr lang="en-US" sz="2200" b="1" dirty="0">
              <a:solidFill>
                <a:schemeClr val="accent4">
                  <a:lumMod val="75000"/>
                </a:schemeClr>
              </a:solidFill>
            </a:endParaRPr>
          </a:p>
          <a:p>
            <a:r>
              <a:rPr lang="en-US" sz="2200" b="1" dirty="0">
                <a:solidFill>
                  <a:schemeClr val="accent4">
                    <a:lumMod val="75000"/>
                  </a:schemeClr>
                </a:solidFill>
              </a:rPr>
              <a:t>Beware: no OS data, no QoL data</a:t>
            </a:r>
          </a:p>
        </p:txBody>
      </p:sp>
      <p:sp>
        <p:nvSpPr>
          <p:cNvPr id="6" name="TextBox 5">
            <a:extLst>
              <a:ext uri="{FF2B5EF4-FFF2-40B4-BE49-F238E27FC236}">
                <a16:creationId xmlns:a16="http://schemas.microsoft.com/office/drawing/2014/main" id="{5AD33CBB-F385-114A-9B62-C162597B2BA6}"/>
              </a:ext>
            </a:extLst>
          </p:cNvPr>
          <p:cNvSpPr txBox="1"/>
          <p:nvPr/>
        </p:nvSpPr>
        <p:spPr>
          <a:xfrm>
            <a:off x="199460" y="6488210"/>
            <a:ext cx="2918619" cy="307777"/>
          </a:xfrm>
          <a:prstGeom prst="rect">
            <a:avLst/>
          </a:prstGeom>
          <a:noFill/>
        </p:spPr>
        <p:txBody>
          <a:bodyPr wrap="none" rtlCol="0">
            <a:spAutoFit/>
          </a:bodyPr>
          <a:lstStyle/>
          <a:p>
            <a:r>
              <a:rPr lang="en-US" sz="1400" dirty="0"/>
              <a:t>Martin-</a:t>
            </a:r>
            <a:r>
              <a:rPr lang="en-US" sz="1400" dirty="0" err="1"/>
              <a:t>Bronto</a:t>
            </a:r>
            <a:r>
              <a:rPr lang="en-US" sz="1400" dirty="0"/>
              <a:t> et al., </a:t>
            </a:r>
            <a:r>
              <a:rPr lang="en-US" sz="1400" i="1" dirty="0"/>
              <a:t>JAMA </a:t>
            </a:r>
            <a:r>
              <a:rPr lang="en-US" sz="1400" i="1" dirty="0" err="1"/>
              <a:t>Onc</a:t>
            </a:r>
            <a:r>
              <a:rPr lang="en-US" sz="1400" dirty="0"/>
              <a:t>, 2019</a:t>
            </a:r>
          </a:p>
        </p:txBody>
      </p:sp>
    </p:spTree>
    <p:extLst>
      <p:ext uri="{BB962C8B-B14F-4D97-AF65-F5344CB8AC3E}">
        <p14:creationId xmlns:p14="http://schemas.microsoft.com/office/powerpoint/2010/main" val="1351890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D6BD-8186-CD44-AD6F-4FB8FC86D554}"/>
              </a:ext>
            </a:extLst>
          </p:cNvPr>
          <p:cNvSpPr>
            <a:spLocks noGrp="1"/>
          </p:cNvSpPr>
          <p:nvPr>
            <p:ph type="title"/>
          </p:nvPr>
        </p:nvSpPr>
        <p:spPr/>
        <p:txBody>
          <a:bodyPr/>
          <a:lstStyle/>
          <a:p>
            <a:r>
              <a:rPr lang="en-US" dirty="0" err="1"/>
              <a:t>MultiCenter</a:t>
            </a:r>
            <a:r>
              <a:rPr lang="en-US" dirty="0"/>
              <a:t> “National” studies of radiation for sarcomas</a:t>
            </a:r>
          </a:p>
        </p:txBody>
      </p:sp>
      <p:sp>
        <p:nvSpPr>
          <p:cNvPr id="3" name="Text Placeholder 2">
            <a:extLst>
              <a:ext uri="{FF2B5EF4-FFF2-40B4-BE49-F238E27FC236}">
                <a16:creationId xmlns:a16="http://schemas.microsoft.com/office/drawing/2014/main" id="{B6925924-D342-0D4B-B820-F15A210AC5D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9192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9C134C3-AC8D-0A42-9417-A9341FB759C2}"/>
              </a:ext>
            </a:extLst>
          </p:cNvPr>
          <p:cNvSpPr>
            <a:spLocks noGrp="1"/>
          </p:cNvSpPr>
          <p:nvPr>
            <p:ph idx="1"/>
          </p:nvPr>
        </p:nvSpPr>
        <p:spPr>
          <a:xfrm>
            <a:off x="609600" y="701675"/>
            <a:ext cx="10972800" cy="5424488"/>
          </a:xfrm>
        </p:spPr>
        <p:txBody>
          <a:bodyPr>
            <a:normAutofit/>
          </a:bodyPr>
          <a:lstStyle/>
          <a:p>
            <a:r>
              <a:rPr lang="en-US" dirty="0" err="1"/>
              <a:t>Sarc</a:t>
            </a:r>
            <a:r>
              <a:rPr lang="en-US" dirty="0"/>
              <a:t> 032 – randomized phase II study of adding immunotherapy</a:t>
            </a:r>
          </a:p>
          <a:p>
            <a:pPr lvl="1"/>
            <a:r>
              <a:rPr lang="en-US" dirty="0"/>
              <a:t>Extremity and “Limb girdle”/shoulder eligible</a:t>
            </a:r>
          </a:p>
          <a:p>
            <a:pPr lvl="1"/>
            <a:r>
              <a:rPr lang="en-US" u="sng" dirty="0"/>
              <a:t>Histology restricted</a:t>
            </a:r>
            <a:r>
              <a:rPr lang="en-US" dirty="0"/>
              <a:t>: pleomorphic sarcoma, undifferentiated sarcoma, myxofibrosarcoma</a:t>
            </a:r>
          </a:p>
          <a:p>
            <a:pPr marL="0" indent="0">
              <a:buNone/>
            </a:pPr>
            <a:endParaRPr lang="en-US" dirty="0"/>
          </a:p>
          <a:p>
            <a:pPr marL="0" indent="0">
              <a:buNone/>
            </a:pPr>
            <a:endParaRPr lang="en-US" dirty="0"/>
          </a:p>
          <a:p>
            <a:pPr marL="0" indent="0">
              <a:buNone/>
            </a:pPr>
            <a:endParaRPr lang="en-US" dirty="0"/>
          </a:p>
          <a:p>
            <a:r>
              <a:rPr lang="en-US" dirty="0"/>
              <a:t>NRG DT-001 – phase I-II study of adding AMG-232</a:t>
            </a:r>
          </a:p>
          <a:p>
            <a:pPr lvl="1"/>
            <a:r>
              <a:rPr lang="en-US" dirty="0"/>
              <a:t>Extremity and Retroperitoneal Cohorts</a:t>
            </a:r>
          </a:p>
          <a:p>
            <a:pPr lvl="1"/>
            <a:r>
              <a:rPr lang="en-US" dirty="0"/>
              <a:t>Genotype-directed therapy</a:t>
            </a:r>
          </a:p>
          <a:p>
            <a:pPr lvl="1"/>
            <a:endParaRPr lang="en-US" dirty="0"/>
          </a:p>
        </p:txBody>
      </p:sp>
      <p:sp>
        <p:nvSpPr>
          <p:cNvPr id="5" name="Rectangle 4">
            <a:extLst>
              <a:ext uri="{FF2B5EF4-FFF2-40B4-BE49-F238E27FC236}">
                <a16:creationId xmlns:a16="http://schemas.microsoft.com/office/drawing/2014/main" id="{A7B5B4FC-921D-F045-883D-A9FB6A4CCDAA}"/>
              </a:ext>
            </a:extLst>
          </p:cNvPr>
          <p:cNvSpPr/>
          <p:nvPr/>
        </p:nvSpPr>
        <p:spPr>
          <a:xfrm>
            <a:off x="4423991" y="2122884"/>
            <a:ext cx="4613329" cy="1107996"/>
          </a:xfrm>
          <a:prstGeom prst="rect">
            <a:avLst/>
          </a:prstGeom>
        </p:spPr>
        <p:txBody>
          <a:bodyPr wrap="square">
            <a:spAutoFit/>
          </a:bodyPr>
          <a:lstStyle/>
          <a:p>
            <a:r>
              <a:rPr lang="en-US" sz="2200" b="1" dirty="0">
                <a:solidFill>
                  <a:schemeClr val="accent4">
                    <a:lumMod val="75000"/>
                  </a:schemeClr>
                </a:solidFill>
              </a:rPr>
              <a:t>Randomized:</a:t>
            </a:r>
          </a:p>
          <a:p>
            <a:pPr marL="342900" indent="-342900">
              <a:buFont typeface="Arial" panose="020B0604020202020204" pitchFamily="34" charset="0"/>
              <a:buChar char="•"/>
            </a:pPr>
            <a:r>
              <a:rPr lang="en-US" sz="2200" b="1" dirty="0">
                <a:solidFill>
                  <a:schemeClr val="accent4">
                    <a:lumMod val="75000"/>
                  </a:schemeClr>
                </a:solidFill>
              </a:rPr>
              <a:t>RT </a:t>
            </a:r>
            <a:r>
              <a:rPr lang="en-US" sz="2200" b="1" dirty="0">
                <a:solidFill>
                  <a:schemeClr val="accent4">
                    <a:lumMod val="75000"/>
                  </a:schemeClr>
                </a:solidFill>
                <a:sym typeface="Wingdings" pitchFamily="2" charset="2"/>
              </a:rPr>
              <a:t> Surgery</a:t>
            </a:r>
          </a:p>
          <a:p>
            <a:pPr marL="342900" indent="-342900">
              <a:buFont typeface="Arial" panose="020B0604020202020204" pitchFamily="34" charset="0"/>
              <a:buChar char="•"/>
            </a:pPr>
            <a:r>
              <a:rPr lang="en-US" sz="2200" b="1" dirty="0">
                <a:solidFill>
                  <a:schemeClr val="accent4">
                    <a:lumMod val="75000"/>
                  </a:schemeClr>
                </a:solidFill>
                <a:sym typeface="Wingdings" pitchFamily="2" charset="2"/>
              </a:rPr>
              <a:t>RT + </a:t>
            </a:r>
            <a:r>
              <a:rPr lang="en-US" sz="2200" b="1" dirty="0" err="1">
                <a:solidFill>
                  <a:schemeClr val="accent4">
                    <a:lumMod val="75000"/>
                  </a:schemeClr>
                </a:solidFill>
                <a:sym typeface="Wingdings" pitchFamily="2" charset="2"/>
              </a:rPr>
              <a:t>Pembro</a:t>
            </a:r>
            <a:r>
              <a:rPr lang="en-US" sz="2200" b="1" dirty="0">
                <a:solidFill>
                  <a:schemeClr val="accent4">
                    <a:lumMod val="75000"/>
                  </a:schemeClr>
                </a:solidFill>
                <a:sym typeface="Wingdings" pitchFamily="2" charset="2"/>
              </a:rPr>
              <a:t>  Surgery  </a:t>
            </a:r>
            <a:r>
              <a:rPr lang="en-US" sz="2200" b="1" dirty="0" err="1">
                <a:solidFill>
                  <a:schemeClr val="accent4">
                    <a:lumMod val="75000"/>
                  </a:schemeClr>
                </a:solidFill>
                <a:sym typeface="Wingdings" pitchFamily="2" charset="2"/>
              </a:rPr>
              <a:t>Pembro</a:t>
            </a:r>
            <a:endParaRPr lang="en-US" sz="2200" b="1" dirty="0">
              <a:solidFill>
                <a:schemeClr val="accent4">
                  <a:lumMod val="75000"/>
                </a:schemeClr>
              </a:solidFill>
            </a:endParaRPr>
          </a:p>
        </p:txBody>
      </p:sp>
      <p:sp>
        <p:nvSpPr>
          <p:cNvPr id="6" name="Rectangle 5">
            <a:extLst>
              <a:ext uri="{FF2B5EF4-FFF2-40B4-BE49-F238E27FC236}">
                <a16:creationId xmlns:a16="http://schemas.microsoft.com/office/drawing/2014/main" id="{FEF3F951-B3E4-F247-B9EF-95AAD81D7677}"/>
              </a:ext>
            </a:extLst>
          </p:cNvPr>
          <p:cNvSpPr/>
          <p:nvPr/>
        </p:nvSpPr>
        <p:spPr>
          <a:xfrm>
            <a:off x="5597471" y="5160685"/>
            <a:ext cx="4613329" cy="1107996"/>
          </a:xfrm>
          <a:prstGeom prst="rect">
            <a:avLst/>
          </a:prstGeom>
        </p:spPr>
        <p:txBody>
          <a:bodyPr wrap="square">
            <a:spAutoFit/>
          </a:bodyPr>
          <a:lstStyle/>
          <a:p>
            <a:r>
              <a:rPr lang="en-US" sz="2200" b="1" dirty="0">
                <a:solidFill>
                  <a:schemeClr val="accent4">
                    <a:lumMod val="75000"/>
                  </a:schemeClr>
                </a:solidFill>
              </a:rPr>
              <a:t>Single arm, dose escalation of drug:</a:t>
            </a:r>
          </a:p>
          <a:p>
            <a:pPr marL="342900" indent="-342900">
              <a:buFont typeface="Arial" panose="020B0604020202020204" pitchFamily="34" charset="0"/>
              <a:buChar char="•"/>
            </a:pPr>
            <a:r>
              <a:rPr lang="en-US" sz="2200" b="1" dirty="0">
                <a:solidFill>
                  <a:schemeClr val="accent4">
                    <a:lumMod val="75000"/>
                  </a:schemeClr>
                </a:solidFill>
              </a:rPr>
              <a:t>If wild-type p53 </a:t>
            </a:r>
            <a:r>
              <a:rPr lang="en-US" sz="2200" b="1" dirty="0">
                <a:solidFill>
                  <a:schemeClr val="accent4">
                    <a:lumMod val="75000"/>
                  </a:schemeClr>
                </a:solidFill>
                <a:sym typeface="Wingdings" pitchFamily="2" charset="2"/>
              </a:rPr>
              <a:t> stay on drug</a:t>
            </a:r>
          </a:p>
          <a:p>
            <a:pPr marL="342900" indent="-342900">
              <a:buFont typeface="Arial" panose="020B0604020202020204" pitchFamily="34" charset="0"/>
              <a:buChar char="•"/>
            </a:pPr>
            <a:r>
              <a:rPr lang="en-US" sz="2200" b="1" dirty="0">
                <a:solidFill>
                  <a:schemeClr val="accent4">
                    <a:lumMod val="75000"/>
                  </a:schemeClr>
                </a:solidFill>
                <a:sym typeface="Wingdings" pitchFamily="2" charset="2"/>
              </a:rPr>
              <a:t>If mutant p53  stop drug</a:t>
            </a:r>
            <a:endParaRPr lang="en-US" sz="2200" b="1" dirty="0">
              <a:solidFill>
                <a:schemeClr val="accent4">
                  <a:lumMod val="75000"/>
                </a:schemeClr>
              </a:solidFill>
            </a:endParaRPr>
          </a:p>
        </p:txBody>
      </p:sp>
    </p:spTree>
    <p:extLst>
      <p:ext uri="{BB962C8B-B14F-4D97-AF65-F5344CB8AC3E}">
        <p14:creationId xmlns:p14="http://schemas.microsoft.com/office/powerpoint/2010/main" val="2842181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9C134C3-AC8D-0A42-9417-A9341FB759C2}"/>
              </a:ext>
            </a:extLst>
          </p:cNvPr>
          <p:cNvSpPr>
            <a:spLocks noGrp="1"/>
          </p:cNvSpPr>
          <p:nvPr>
            <p:ph idx="1"/>
          </p:nvPr>
        </p:nvSpPr>
        <p:spPr>
          <a:xfrm>
            <a:off x="609600" y="701675"/>
            <a:ext cx="10972800" cy="5424488"/>
          </a:xfrm>
        </p:spPr>
        <p:txBody>
          <a:bodyPr>
            <a:normAutofit/>
          </a:bodyPr>
          <a:lstStyle/>
          <a:p>
            <a:r>
              <a:rPr lang="en-US" dirty="0"/>
              <a:t>MGH SIB for RP Sarcoma – phase I-II study of image-guided IMRT or IMPT dose-</a:t>
            </a:r>
            <a:r>
              <a:rPr lang="en-US" dirty="0" err="1"/>
              <a:t>escalationResectable</a:t>
            </a:r>
            <a:r>
              <a:rPr lang="en-US" dirty="0"/>
              <a:t> RP sarcoma eligible</a:t>
            </a:r>
          </a:p>
          <a:p>
            <a:pPr lvl="1"/>
            <a:r>
              <a:rPr lang="en-US" dirty="0"/>
              <a:t>Pre-op radiotherapy to 50.4 </a:t>
            </a:r>
            <a:r>
              <a:rPr lang="en-US" dirty="0" err="1"/>
              <a:t>Gy</a:t>
            </a:r>
            <a:r>
              <a:rPr lang="en-US" dirty="0"/>
              <a:t> in 28 fractions with SIB to high-risk CTV defined by Rad </a:t>
            </a:r>
            <a:r>
              <a:rPr lang="en-US" dirty="0" err="1"/>
              <a:t>Onc</a:t>
            </a:r>
            <a:r>
              <a:rPr lang="en-US" dirty="0"/>
              <a:t> and Surgeon</a:t>
            </a:r>
          </a:p>
          <a:p>
            <a:pPr marL="457200" lvl="1" indent="0">
              <a:buNone/>
            </a:pPr>
            <a:endParaRPr lang="en-US" dirty="0"/>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A7B5B4FC-921D-F045-883D-A9FB6A4CCDAA}"/>
              </a:ext>
            </a:extLst>
          </p:cNvPr>
          <p:cNvSpPr/>
          <p:nvPr/>
        </p:nvSpPr>
        <p:spPr>
          <a:xfrm>
            <a:off x="6223837" y="2186002"/>
            <a:ext cx="4613329" cy="1446550"/>
          </a:xfrm>
          <a:prstGeom prst="rect">
            <a:avLst/>
          </a:prstGeom>
        </p:spPr>
        <p:txBody>
          <a:bodyPr wrap="square">
            <a:spAutoFit/>
          </a:bodyPr>
          <a:lstStyle/>
          <a:p>
            <a:r>
              <a:rPr lang="en-US" sz="2200" b="1" dirty="0">
                <a:solidFill>
                  <a:schemeClr val="accent4">
                    <a:lumMod val="75000"/>
                  </a:schemeClr>
                </a:solidFill>
              </a:rPr>
              <a:t>Dose escalation: </a:t>
            </a:r>
          </a:p>
          <a:p>
            <a:pPr marL="342900" indent="-342900">
              <a:buFont typeface="Arial" panose="020B0604020202020204" pitchFamily="34" charset="0"/>
              <a:buChar char="•"/>
            </a:pPr>
            <a:r>
              <a:rPr lang="en-US" sz="2200" b="1" dirty="0">
                <a:solidFill>
                  <a:schemeClr val="accent4">
                    <a:lumMod val="75000"/>
                  </a:schemeClr>
                </a:solidFill>
              </a:rPr>
              <a:t>57.5 </a:t>
            </a:r>
            <a:r>
              <a:rPr lang="en-US" sz="2200" b="1" dirty="0" err="1">
                <a:solidFill>
                  <a:schemeClr val="accent4">
                    <a:lumMod val="75000"/>
                  </a:schemeClr>
                </a:solidFill>
              </a:rPr>
              <a:t>Gy</a:t>
            </a:r>
            <a:r>
              <a:rPr lang="en-US" sz="2200" b="1" dirty="0">
                <a:solidFill>
                  <a:schemeClr val="accent4">
                    <a:lumMod val="75000"/>
                  </a:schemeClr>
                </a:solidFill>
              </a:rPr>
              <a:t> --&gt; 63 </a:t>
            </a:r>
            <a:r>
              <a:rPr lang="en-US" sz="2200" b="1" dirty="0" err="1">
                <a:solidFill>
                  <a:schemeClr val="accent4">
                    <a:lumMod val="75000"/>
                  </a:schemeClr>
                </a:solidFill>
              </a:rPr>
              <a:t>Gy</a:t>
            </a:r>
            <a:r>
              <a:rPr lang="en-US" sz="2200" b="1" dirty="0">
                <a:solidFill>
                  <a:schemeClr val="accent4">
                    <a:lumMod val="75000"/>
                  </a:schemeClr>
                </a:solidFill>
              </a:rPr>
              <a:t> in 28 fractions</a:t>
            </a:r>
          </a:p>
          <a:p>
            <a:pPr marL="342900" indent="-342900">
              <a:buFont typeface="Arial" panose="020B0604020202020204" pitchFamily="34" charset="0"/>
              <a:buChar char="•"/>
            </a:pPr>
            <a:r>
              <a:rPr lang="en-US" sz="2200" b="1" dirty="0">
                <a:solidFill>
                  <a:schemeClr val="accent4">
                    <a:lumMod val="75000"/>
                  </a:schemeClr>
                </a:solidFill>
              </a:rPr>
              <a:t>63 </a:t>
            </a:r>
            <a:r>
              <a:rPr lang="en-US" sz="2200" b="1" dirty="0" err="1">
                <a:solidFill>
                  <a:schemeClr val="accent4">
                    <a:lumMod val="75000"/>
                  </a:schemeClr>
                </a:solidFill>
              </a:rPr>
              <a:t>Gy</a:t>
            </a:r>
            <a:r>
              <a:rPr lang="en-US" sz="2200" b="1" dirty="0">
                <a:solidFill>
                  <a:schemeClr val="accent4">
                    <a:lumMod val="75000"/>
                  </a:schemeClr>
                </a:solidFill>
              </a:rPr>
              <a:t> in 28 fractions deemed safe</a:t>
            </a:r>
          </a:p>
          <a:p>
            <a:pPr marL="342900" indent="-342900">
              <a:buFont typeface="Arial" panose="020B0604020202020204" pitchFamily="34" charset="0"/>
              <a:buChar char="•"/>
            </a:pPr>
            <a:endParaRPr lang="en-US" sz="2200" b="1" dirty="0">
              <a:solidFill>
                <a:schemeClr val="accent4">
                  <a:lumMod val="75000"/>
                </a:schemeClr>
              </a:solidFill>
            </a:endParaRPr>
          </a:p>
        </p:txBody>
      </p:sp>
      <p:pic>
        <p:nvPicPr>
          <p:cNvPr id="2" name="Picture 1">
            <a:extLst>
              <a:ext uri="{FF2B5EF4-FFF2-40B4-BE49-F238E27FC236}">
                <a16:creationId xmlns:a16="http://schemas.microsoft.com/office/drawing/2014/main" id="{625B4E36-63B1-1548-B6B6-82B4E7171D27}"/>
              </a:ext>
            </a:extLst>
          </p:cNvPr>
          <p:cNvPicPr>
            <a:picLocks noChangeAspect="1"/>
          </p:cNvPicPr>
          <p:nvPr/>
        </p:nvPicPr>
        <p:blipFill>
          <a:blip r:embed="rId3"/>
          <a:stretch>
            <a:fillRect/>
          </a:stretch>
        </p:blipFill>
        <p:spPr>
          <a:xfrm>
            <a:off x="460645" y="2909277"/>
            <a:ext cx="5547821" cy="3611444"/>
          </a:xfrm>
          <a:prstGeom prst="rect">
            <a:avLst/>
          </a:prstGeom>
        </p:spPr>
      </p:pic>
    </p:spTree>
    <p:extLst>
      <p:ext uri="{BB962C8B-B14F-4D97-AF65-F5344CB8AC3E}">
        <p14:creationId xmlns:p14="http://schemas.microsoft.com/office/powerpoint/2010/main" val="379089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858F-EFA2-FE43-898C-E79D469A0FF1}"/>
              </a:ext>
            </a:extLst>
          </p:cNvPr>
          <p:cNvSpPr>
            <a:spLocks noGrp="1"/>
          </p:cNvSpPr>
          <p:nvPr>
            <p:ph type="title"/>
          </p:nvPr>
        </p:nvSpPr>
        <p:spPr>
          <a:xfrm>
            <a:off x="776177" y="2727730"/>
            <a:ext cx="10749612" cy="1362075"/>
          </a:xfrm>
        </p:spPr>
        <p:txBody>
          <a:bodyPr/>
          <a:lstStyle/>
          <a:p>
            <a:pPr algn="ctr"/>
            <a:r>
              <a:rPr lang="en-US" dirty="0"/>
              <a:t>Diagnosing and staging sarcoma</a:t>
            </a:r>
          </a:p>
        </p:txBody>
      </p:sp>
    </p:spTree>
    <p:extLst>
      <p:ext uri="{BB962C8B-B14F-4D97-AF65-F5344CB8AC3E}">
        <p14:creationId xmlns:p14="http://schemas.microsoft.com/office/powerpoint/2010/main" val="2628190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A13F-08F6-4888-A83E-59F5F257B892}"/>
              </a:ext>
            </a:extLst>
          </p:cNvPr>
          <p:cNvSpPr>
            <a:spLocks noGrp="1"/>
          </p:cNvSpPr>
          <p:nvPr>
            <p:ph type="title"/>
          </p:nvPr>
        </p:nvSpPr>
        <p:spPr/>
        <p:txBody>
          <a:bodyPr/>
          <a:lstStyle/>
          <a:p>
            <a:r>
              <a:rPr lang="en-US" dirty="0"/>
              <a:t>Supplemental Slides</a:t>
            </a:r>
          </a:p>
        </p:txBody>
      </p:sp>
      <p:sp>
        <p:nvSpPr>
          <p:cNvPr id="3" name="Content Placeholder 2">
            <a:extLst>
              <a:ext uri="{FF2B5EF4-FFF2-40B4-BE49-F238E27FC236}">
                <a16:creationId xmlns:a16="http://schemas.microsoft.com/office/drawing/2014/main" id="{810D3076-5273-4BBE-9C4B-B766CDE444F2}"/>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725640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DD2E-991F-F341-9E9A-C639EB960B4C}"/>
              </a:ext>
            </a:extLst>
          </p:cNvPr>
          <p:cNvSpPr>
            <a:spLocks noGrp="1"/>
          </p:cNvSpPr>
          <p:nvPr>
            <p:ph type="title"/>
          </p:nvPr>
        </p:nvSpPr>
        <p:spPr/>
        <p:txBody>
          <a:bodyPr/>
          <a:lstStyle/>
          <a:p>
            <a:r>
              <a:rPr lang="en-US" dirty="0">
                <a:solidFill>
                  <a:schemeClr val="tx1"/>
                </a:solidFill>
              </a:rPr>
              <a:t>Hypofractionation Using 30 </a:t>
            </a:r>
            <a:r>
              <a:rPr lang="en-US" dirty="0" err="1">
                <a:solidFill>
                  <a:schemeClr val="tx1"/>
                </a:solidFill>
              </a:rPr>
              <a:t>Gy</a:t>
            </a:r>
            <a:r>
              <a:rPr lang="en-US" dirty="0">
                <a:solidFill>
                  <a:schemeClr val="tx1"/>
                </a:solidFill>
              </a:rPr>
              <a:t> in 5 Fractions</a:t>
            </a:r>
          </a:p>
        </p:txBody>
      </p:sp>
      <p:sp>
        <p:nvSpPr>
          <p:cNvPr id="3" name="Content Placeholder 2">
            <a:extLst>
              <a:ext uri="{FF2B5EF4-FFF2-40B4-BE49-F238E27FC236}">
                <a16:creationId xmlns:a16="http://schemas.microsoft.com/office/drawing/2014/main" id="{5F897299-322A-F048-B651-7F3613110884}"/>
              </a:ext>
            </a:extLst>
          </p:cNvPr>
          <p:cNvSpPr>
            <a:spLocks noGrp="1"/>
          </p:cNvSpPr>
          <p:nvPr>
            <p:ph sz="half" idx="1"/>
          </p:nvPr>
        </p:nvSpPr>
        <p:spPr/>
        <p:txBody>
          <a:bodyPr>
            <a:normAutofit fontScale="92500" lnSpcReduction="10000"/>
          </a:bodyPr>
          <a:lstStyle/>
          <a:p>
            <a:r>
              <a:rPr lang="en-US" dirty="0"/>
              <a:t>UCLA – single-arm phase II study of adult patients with STS planning neoadjuvant RT then surgical resection</a:t>
            </a:r>
          </a:p>
          <a:p>
            <a:endParaRPr lang="en-US" dirty="0"/>
          </a:p>
          <a:p>
            <a:r>
              <a:rPr lang="en-US" dirty="0"/>
              <a:t>Radiotherapy 30 </a:t>
            </a:r>
            <a:r>
              <a:rPr lang="en-US" dirty="0" err="1"/>
              <a:t>Gy</a:t>
            </a:r>
            <a:r>
              <a:rPr lang="en-US" dirty="0"/>
              <a:t> in 5 fractions daily, fields per RTOG 0630</a:t>
            </a:r>
          </a:p>
          <a:p>
            <a:endParaRPr lang="en-US" dirty="0"/>
          </a:p>
          <a:p>
            <a:r>
              <a:rPr lang="en-US" dirty="0"/>
              <a:t>Primary endpoint: grade ≥ 2 radiation-associated tox (i.e. fibrosis, lymphedema)</a:t>
            </a:r>
          </a:p>
        </p:txBody>
      </p:sp>
      <p:sp>
        <p:nvSpPr>
          <p:cNvPr id="4" name="Content Placeholder 3">
            <a:extLst>
              <a:ext uri="{FF2B5EF4-FFF2-40B4-BE49-F238E27FC236}">
                <a16:creationId xmlns:a16="http://schemas.microsoft.com/office/drawing/2014/main" id="{A9E10760-F492-9A44-B280-F5F1DF5B0951}"/>
              </a:ext>
            </a:extLst>
          </p:cNvPr>
          <p:cNvSpPr>
            <a:spLocks noGrp="1"/>
          </p:cNvSpPr>
          <p:nvPr>
            <p:ph sz="half" idx="2"/>
          </p:nvPr>
        </p:nvSpPr>
        <p:spPr>
          <a:xfrm>
            <a:off x="6670675" y="2505717"/>
            <a:ext cx="4908550" cy="2578762"/>
          </a:xfrm>
        </p:spPr>
        <p:txBody>
          <a:bodyPr>
            <a:normAutofit fontScale="92500" lnSpcReduction="10000"/>
          </a:bodyPr>
          <a:lstStyle/>
          <a:p>
            <a:r>
              <a:rPr lang="en-US" dirty="0"/>
              <a:t>2 year local recurrence: 5.7%</a:t>
            </a:r>
          </a:p>
          <a:p>
            <a:r>
              <a:rPr lang="en-US" dirty="0"/>
              <a:t>Grade 2 dermatitis: 8%</a:t>
            </a:r>
          </a:p>
          <a:p>
            <a:r>
              <a:rPr lang="en-US" dirty="0"/>
              <a:t>Grade 2 late tox: 16%</a:t>
            </a:r>
          </a:p>
          <a:p>
            <a:r>
              <a:rPr lang="en-US" dirty="0"/>
              <a:t>No grade 3 or greater toxicities</a:t>
            </a:r>
          </a:p>
          <a:p>
            <a:r>
              <a:rPr lang="en-US" dirty="0"/>
              <a:t>No significant decline in TESS or MSTS</a:t>
            </a:r>
          </a:p>
          <a:p>
            <a:endParaRPr lang="en-US" dirty="0"/>
          </a:p>
        </p:txBody>
      </p:sp>
      <p:sp>
        <p:nvSpPr>
          <p:cNvPr id="6" name="Rounded Rectangle 5">
            <a:extLst>
              <a:ext uri="{FF2B5EF4-FFF2-40B4-BE49-F238E27FC236}">
                <a16:creationId xmlns:a16="http://schemas.microsoft.com/office/drawing/2014/main" id="{99872DCA-1A0D-F248-8F89-E92F1B8487CF}"/>
              </a:ext>
            </a:extLst>
          </p:cNvPr>
          <p:cNvSpPr/>
          <p:nvPr/>
        </p:nvSpPr>
        <p:spPr>
          <a:xfrm>
            <a:off x="6534150" y="2295155"/>
            <a:ext cx="5181600" cy="2978594"/>
          </a:xfrm>
          <a:prstGeom prst="roundRect">
            <a:avLst/>
          </a:prstGeom>
          <a:no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163578-56BC-D644-B425-9249E8B6BE15}"/>
              </a:ext>
            </a:extLst>
          </p:cNvPr>
          <p:cNvSpPr/>
          <p:nvPr/>
        </p:nvSpPr>
        <p:spPr>
          <a:xfrm>
            <a:off x="6865620" y="1887211"/>
            <a:ext cx="1390124" cy="492443"/>
          </a:xfrm>
          <a:prstGeom prst="rect">
            <a:avLst/>
          </a:prstGeom>
        </p:spPr>
        <p:txBody>
          <a:bodyPr wrap="none">
            <a:spAutoFit/>
          </a:bodyPr>
          <a:lstStyle/>
          <a:p>
            <a:r>
              <a:rPr lang="en-US" sz="2600" b="1" dirty="0">
                <a:solidFill>
                  <a:schemeClr val="bg2">
                    <a:lumMod val="75000"/>
                  </a:schemeClr>
                </a:solidFill>
              </a:rPr>
              <a:t>Results</a:t>
            </a:r>
            <a:endParaRPr lang="en-US" sz="2600" dirty="0">
              <a:solidFill>
                <a:schemeClr val="bg2">
                  <a:lumMod val="75000"/>
                </a:schemeClr>
              </a:solidFill>
            </a:endParaRPr>
          </a:p>
        </p:txBody>
      </p:sp>
      <p:sp>
        <p:nvSpPr>
          <p:cNvPr id="11" name="TextBox 10">
            <a:extLst>
              <a:ext uri="{FF2B5EF4-FFF2-40B4-BE49-F238E27FC236}">
                <a16:creationId xmlns:a16="http://schemas.microsoft.com/office/drawing/2014/main" id="{66EB6726-093F-4942-9914-A00598DD8CA2}"/>
              </a:ext>
            </a:extLst>
          </p:cNvPr>
          <p:cNvSpPr txBox="1"/>
          <p:nvPr/>
        </p:nvSpPr>
        <p:spPr>
          <a:xfrm>
            <a:off x="8557672" y="6488668"/>
            <a:ext cx="3634328" cy="369332"/>
          </a:xfrm>
          <a:prstGeom prst="rect">
            <a:avLst/>
          </a:prstGeom>
          <a:noFill/>
        </p:spPr>
        <p:txBody>
          <a:bodyPr wrap="none" rtlCol="0">
            <a:spAutoFit/>
          </a:bodyPr>
          <a:lstStyle/>
          <a:p>
            <a:r>
              <a:rPr lang="en-US" dirty="0" err="1"/>
              <a:t>Kalbasi</a:t>
            </a:r>
            <a:r>
              <a:rPr lang="en-US" dirty="0"/>
              <a:t> et al., </a:t>
            </a:r>
            <a:r>
              <a:rPr lang="en-US" i="1" dirty="0"/>
              <a:t>Clin Can Res</a:t>
            </a:r>
            <a:r>
              <a:rPr lang="en-US" dirty="0"/>
              <a:t>, 2016</a:t>
            </a:r>
          </a:p>
        </p:txBody>
      </p:sp>
    </p:spTree>
    <p:extLst>
      <p:ext uri="{BB962C8B-B14F-4D97-AF65-F5344CB8AC3E}">
        <p14:creationId xmlns:p14="http://schemas.microsoft.com/office/powerpoint/2010/main" val="1844548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7B482C-72C9-3A42-A229-4BB1FF0ECF27}"/>
              </a:ext>
            </a:extLst>
          </p:cNvPr>
          <p:cNvSpPr>
            <a:spLocks noGrp="1"/>
          </p:cNvSpPr>
          <p:nvPr>
            <p:ph type="title"/>
          </p:nvPr>
        </p:nvSpPr>
        <p:spPr/>
        <p:txBody>
          <a:bodyPr>
            <a:normAutofit/>
          </a:bodyPr>
          <a:lstStyle/>
          <a:p>
            <a:r>
              <a:rPr lang="en-US" sz="4000" dirty="0">
                <a:solidFill>
                  <a:schemeClr val="tx1"/>
                </a:solidFill>
              </a:rPr>
              <a:t>Wound Complications Associated with Pre-op RT</a:t>
            </a:r>
          </a:p>
        </p:txBody>
      </p:sp>
      <p:pic>
        <p:nvPicPr>
          <p:cNvPr id="7" name="Content Placeholder 6">
            <a:extLst>
              <a:ext uri="{FF2B5EF4-FFF2-40B4-BE49-F238E27FC236}">
                <a16:creationId xmlns:a16="http://schemas.microsoft.com/office/drawing/2014/main" id="{F621D695-082E-E044-9F09-F34266F2C4B0}"/>
              </a:ext>
            </a:extLst>
          </p:cNvPr>
          <p:cNvPicPr>
            <a:picLocks noGrp="1" noChangeAspect="1"/>
          </p:cNvPicPr>
          <p:nvPr>
            <p:ph sz="half" idx="2"/>
          </p:nvPr>
        </p:nvPicPr>
        <p:blipFill>
          <a:blip r:embed="rId3"/>
          <a:stretch>
            <a:fillRect/>
          </a:stretch>
        </p:blipFill>
        <p:spPr>
          <a:xfrm>
            <a:off x="7076433" y="1600200"/>
            <a:ext cx="3627133" cy="4525963"/>
          </a:xfrm>
          <a:prstGeom prst="rect">
            <a:avLst/>
          </a:prstGeom>
        </p:spPr>
      </p:pic>
      <p:pic>
        <p:nvPicPr>
          <p:cNvPr id="8" name="Content Placeholder 7">
            <a:extLst>
              <a:ext uri="{FF2B5EF4-FFF2-40B4-BE49-F238E27FC236}">
                <a16:creationId xmlns:a16="http://schemas.microsoft.com/office/drawing/2014/main" id="{924891C5-D0C8-F746-8012-177DCA254941}"/>
              </a:ext>
            </a:extLst>
          </p:cNvPr>
          <p:cNvPicPr>
            <a:picLocks noGrp="1" noChangeAspect="1"/>
          </p:cNvPicPr>
          <p:nvPr>
            <p:ph sz="half" idx="1"/>
          </p:nvPr>
        </p:nvPicPr>
        <p:blipFill>
          <a:blip r:embed="rId4"/>
          <a:stretch>
            <a:fillRect/>
          </a:stretch>
        </p:blipFill>
        <p:spPr>
          <a:xfrm>
            <a:off x="865286" y="1600200"/>
            <a:ext cx="4873428" cy="4525963"/>
          </a:xfrm>
          <a:prstGeom prst="rect">
            <a:avLst/>
          </a:prstGeom>
        </p:spPr>
      </p:pic>
      <p:sp>
        <p:nvSpPr>
          <p:cNvPr id="9" name="TextBox 8">
            <a:extLst>
              <a:ext uri="{FF2B5EF4-FFF2-40B4-BE49-F238E27FC236}">
                <a16:creationId xmlns:a16="http://schemas.microsoft.com/office/drawing/2014/main" id="{6A33D03A-658F-C04A-AB90-E0528BD3D429}"/>
              </a:ext>
            </a:extLst>
          </p:cNvPr>
          <p:cNvSpPr txBox="1"/>
          <p:nvPr/>
        </p:nvSpPr>
        <p:spPr>
          <a:xfrm>
            <a:off x="8557672" y="6488668"/>
            <a:ext cx="3634328" cy="369332"/>
          </a:xfrm>
          <a:prstGeom prst="rect">
            <a:avLst/>
          </a:prstGeom>
          <a:noFill/>
        </p:spPr>
        <p:txBody>
          <a:bodyPr wrap="none" rtlCol="0">
            <a:spAutoFit/>
          </a:bodyPr>
          <a:lstStyle/>
          <a:p>
            <a:r>
              <a:rPr lang="en-US" dirty="0" err="1"/>
              <a:t>Kalbasi</a:t>
            </a:r>
            <a:r>
              <a:rPr lang="en-US" dirty="0"/>
              <a:t> et al., </a:t>
            </a:r>
            <a:r>
              <a:rPr lang="en-US" i="1" dirty="0"/>
              <a:t>Clin Can Res</a:t>
            </a:r>
            <a:r>
              <a:rPr lang="en-US" dirty="0"/>
              <a:t>, 2016</a:t>
            </a:r>
          </a:p>
        </p:txBody>
      </p:sp>
    </p:spTree>
    <p:extLst>
      <p:ext uri="{BB962C8B-B14F-4D97-AF65-F5344CB8AC3E}">
        <p14:creationId xmlns:p14="http://schemas.microsoft.com/office/powerpoint/2010/main" val="72811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A41B-02B9-5540-85E2-00E500DCB622}"/>
              </a:ext>
            </a:extLst>
          </p:cNvPr>
          <p:cNvSpPr>
            <a:spLocks noGrp="1"/>
          </p:cNvSpPr>
          <p:nvPr>
            <p:ph type="title"/>
          </p:nvPr>
        </p:nvSpPr>
        <p:spPr/>
        <p:txBody>
          <a:bodyPr/>
          <a:lstStyle/>
          <a:p>
            <a:r>
              <a:rPr lang="en-US" dirty="0">
                <a:solidFill>
                  <a:schemeClr val="tx1"/>
                </a:solidFill>
              </a:rPr>
              <a:t>Features of a “Bump” That is a Sarcoma</a:t>
            </a:r>
          </a:p>
        </p:txBody>
      </p:sp>
      <p:sp>
        <p:nvSpPr>
          <p:cNvPr id="3" name="Content Placeholder 2">
            <a:extLst>
              <a:ext uri="{FF2B5EF4-FFF2-40B4-BE49-F238E27FC236}">
                <a16:creationId xmlns:a16="http://schemas.microsoft.com/office/drawing/2014/main" id="{CB5BBE2F-6417-0D4D-B614-C3818E629CDD}"/>
              </a:ext>
            </a:extLst>
          </p:cNvPr>
          <p:cNvSpPr>
            <a:spLocks noGrp="1"/>
          </p:cNvSpPr>
          <p:nvPr>
            <p:ph idx="1"/>
          </p:nvPr>
        </p:nvSpPr>
        <p:spPr/>
        <p:txBody>
          <a:bodyPr/>
          <a:lstStyle/>
          <a:p>
            <a:r>
              <a:rPr lang="en-US" dirty="0"/>
              <a:t>526 patients who presented to a “lumps and bumps” clinic (UK)</a:t>
            </a:r>
          </a:p>
          <a:p>
            <a:endParaRPr lang="en-US" dirty="0"/>
          </a:p>
          <a:p>
            <a:r>
              <a:rPr lang="en-US" dirty="0"/>
              <a:t>Prognostic features for a malignant lesion:</a:t>
            </a:r>
          </a:p>
          <a:p>
            <a:pPr lvl="1"/>
            <a:r>
              <a:rPr lang="en-US" dirty="0"/>
              <a:t>Size &gt; 5 cm (&lt; 5cm best indicator of benign “bump”)</a:t>
            </a:r>
          </a:p>
          <a:p>
            <a:pPr lvl="1"/>
            <a:r>
              <a:rPr lang="en-US" dirty="0"/>
              <a:t>Report of increasing size (increasing size best indicator of “malignancy”)</a:t>
            </a:r>
          </a:p>
          <a:p>
            <a:pPr lvl="1"/>
            <a:r>
              <a:rPr lang="en-US" dirty="0"/>
              <a:t>Pain</a:t>
            </a:r>
          </a:p>
          <a:p>
            <a:pPr lvl="1"/>
            <a:r>
              <a:rPr lang="en-US" dirty="0"/>
              <a:t>Deep location</a:t>
            </a:r>
          </a:p>
          <a:p>
            <a:pPr lvl="1"/>
            <a:endParaRPr lang="en-US" dirty="0"/>
          </a:p>
          <a:p>
            <a:pPr lvl="1"/>
            <a:endParaRPr lang="en-US" dirty="0"/>
          </a:p>
        </p:txBody>
      </p:sp>
      <p:pic>
        <p:nvPicPr>
          <p:cNvPr id="4" name="Picture 3">
            <a:extLst>
              <a:ext uri="{FF2B5EF4-FFF2-40B4-BE49-F238E27FC236}">
                <a16:creationId xmlns:a16="http://schemas.microsoft.com/office/drawing/2014/main" id="{0C3DDC5A-1337-014E-AEEC-669325D5BEC2}"/>
              </a:ext>
            </a:extLst>
          </p:cNvPr>
          <p:cNvPicPr>
            <a:picLocks noChangeAspect="1"/>
          </p:cNvPicPr>
          <p:nvPr/>
        </p:nvPicPr>
        <p:blipFill>
          <a:blip r:embed="rId2"/>
          <a:stretch>
            <a:fillRect/>
          </a:stretch>
        </p:blipFill>
        <p:spPr>
          <a:xfrm>
            <a:off x="5029200" y="4424680"/>
            <a:ext cx="6553200" cy="2032000"/>
          </a:xfrm>
          <a:prstGeom prst="rect">
            <a:avLst/>
          </a:prstGeom>
        </p:spPr>
      </p:pic>
      <p:sp>
        <p:nvSpPr>
          <p:cNvPr id="5" name="TextBox 4">
            <a:extLst>
              <a:ext uri="{FF2B5EF4-FFF2-40B4-BE49-F238E27FC236}">
                <a16:creationId xmlns:a16="http://schemas.microsoft.com/office/drawing/2014/main" id="{4BDE0779-EB69-D14E-8F3B-0E135E84B9DF}"/>
              </a:ext>
            </a:extLst>
          </p:cNvPr>
          <p:cNvSpPr txBox="1"/>
          <p:nvPr/>
        </p:nvSpPr>
        <p:spPr>
          <a:xfrm>
            <a:off x="188025" y="6456680"/>
            <a:ext cx="3133999" cy="307777"/>
          </a:xfrm>
          <a:prstGeom prst="rect">
            <a:avLst/>
          </a:prstGeom>
          <a:noFill/>
        </p:spPr>
        <p:txBody>
          <a:bodyPr wrap="none" rtlCol="0">
            <a:spAutoFit/>
          </a:bodyPr>
          <a:lstStyle/>
          <a:p>
            <a:r>
              <a:rPr lang="en-US" sz="1400" dirty="0"/>
              <a:t>Johnson et al., Am R Coll Surg </a:t>
            </a:r>
            <a:r>
              <a:rPr lang="en-US" sz="1400" dirty="0" err="1"/>
              <a:t>Engl</a:t>
            </a:r>
            <a:r>
              <a:rPr lang="en-US" sz="1400" dirty="0"/>
              <a:t>, 2001</a:t>
            </a:r>
          </a:p>
        </p:txBody>
      </p:sp>
    </p:spTree>
    <p:extLst>
      <p:ext uri="{BB962C8B-B14F-4D97-AF65-F5344CB8AC3E}">
        <p14:creationId xmlns:p14="http://schemas.microsoft.com/office/powerpoint/2010/main" val="396875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4E94-F447-4B44-B788-D23E8FF1FD4A}"/>
              </a:ext>
            </a:extLst>
          </p:cNvPr>
          <p:cNvSpPr>
            <a:spLocks noGrp="1"/>
          </p:cNvSpPr>
          <p:nvPr>
            <p:ph type="title"/>
          </p:nvPr>
        </p:nvSpPr>
        <p:spPr/>
        <p:txBody>
          <a:bodyPr>
            <a:normAutofit/>
          </a:bodyPr>
          <a:lstStyle/>
          <a:p>
            <a:r>
              <a:rPr lang="en-US" dirty="0">
                <a:solidFill>
                  <a:schemeClr val="tx1"/>
                </a:solidFill>
                <a:latin typeface="Calibri" panose="020F0502020204030204" pitchFamily="34" charset="0"/>
                <a:ea typeface="Georgia" charset="0"/>
                <a:cs typeface="Calibri" panose="020F0502020204030204" pitchFamily="34" charset="0"/>
              </a:rPr>
              <a:t>Imaging Workup of STS</a:t>
            </a:r>
            <a:endParaRPr lang="en-US"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B2ED8A3-45CB-4343-B56F-AB9171799750}"/>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sz="3000" dirty="0"/>
              <a:t>MRI of primary tumor required for extremity/superficial trunk</a:t>
            </a:r>
          </a:p>
          <a:p>
            <a:pPr marL="685800" lvl="1">
              <a:buFont typeface="Arial" panose="020B0604020202020204" pitchFamily="34" charset="0"/>
              <a:buChar char="•"/>
            </a:pPr>
            <a:r>
              <a:rPr lang="en-US" sz="2600" dirty="0"/>
              <a:t>T1-weighted with and without contrast and T2-weighted sequences</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dirty="0"/>
              <a:t>CT of the chest without contrast</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dirty="0"/>
              <a:t>CT of the chest, abdomen, and pelvis with contrast for retroperitoneal sarcoma</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dirty="0"/>
              <a:t>Many institutions utilize PET/CT for staging</a:t>
            </a:r>
          </a:p>
        </p:txBody>
      </p:sp>
      <p:sp>
        <p:nvSpPr>
          <p:cNvPr id="6" name="Rectangle 5">
            <a:extLst>
              <a:ext uri="{FF2B5EF4-FFF2-40B4-BE49-F238E27FC236}">
                <a16:creationId xmlns:a16="http://schemas.microsoft.com/office/drawing/2014/main" id="{093DA1D0-F247-2040-85B7-A49DA9F17687}"/>
              </a:ext>
            </a:extLst>
          </p:cNvPr>
          <p:cNvSpPr/>
          <p:nvPr/>
        </p:nvSpPr>
        <p:spPr>
          <a:xfrm>
            <a:off x="60960" y="6423279"/>
            <a:ext cx="2220673" cy="307777"/>
          </a:xfrm>
          <a:prstGeom prst="rect">
            <a:avLst/>
          </a:prstGeom>
        </p:spPr>
        <p:txBody>
          <a:bodyPr wrap="none">
            <a:spAutoFit/>
          </a:bodyPr>
          <a:lstStyle/>
          <a:p>
            <a:r>
              <a:rPr lang="en-US" sz="1400" dirty="0" err="1">
                <a:latin typeface="Calibri" panose="020F0502020204030204" pitchFamily="34" charset="0"/>
                <a:cs typeface="Calibri" panose="020F0502020204030204" pitchFamily="34" charset="0"/>
              </a:rPr>
              <a:t>Eary</a:t>
            </a:r>
            <a:r>
              <a:rPr lang="en-US" sz="1400" dirty="0">
                <a:latin typeface="Calibri" panose="020F0502020204030204" pitchFamily="34" charset="0"/>
                <a:cs typeface="Calibri" panose="020F0502020204030204" pitchFamily="34" charset="0"/>
              </a:rPr>
              <a:t> et al., CCR, 1998, 2000 </a:t>
            </a:r>
          </a:p>
        </p:txBody>
      </p:sp>
    </p:spTree>
    <p:extLst>
      <p:ext uri="{BB962C8B-B14F-4D97-AF65-F5344CB8AC3E}">
        <p14:creationId xmlns:p14="http://schemas.microsoft.com/office/powerpoint/2010/main" val="76653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4E94-F447-4B44-B788-D23E8FF1FD4A}"/>
              </a:ext>
            </a:extLst>
          </p:cNvPr>
          <p:cNvSpPr>
            <a:spLocks noGrp="1"/>
          </p:cNvSpPr>
          <p:nvPr>
            <p:ph type="title"/>
          </p:nvPr>
        </p:nvSpPr>
        <p:spPr/>
        <p:txBody>
          <a:bodyPr>
            <a:normAutofit/>
          </a:bodyPr>
          <a:lstStyle/>
          <a:p>
            <a:r>
              <a:rPr lang="en-US" dirty="0">
                <a:solidFill>
                  <a:schemeClr val="tx1"/>
                </a:solidFill>
                <a:latin typeface="Calibri" panose="020F0502020204030204" pitchFamily="34" charset="0"/>
                <a:ea typeface="Georgia" charset="0"/>
                <a:cs typeface="Calibri" panose="020F0502020204030204" pitchFamily="34" charset="0"/>
              </a:rPr>
              <a:t>PET Signal and Grade</a:t>
            </a:r>
            <a:endParaRPr lang="en-US"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B2ED8A3-45CB-4343-B56F-AB9171799750}"/>
              </a:ext>
            </a:extLst>
          </p:cNvPr>
          <p:cNvSpPr>
            <a:spLocks noGrp="1"/>
          </p:cNvSpPr>
          <p:nvPr>
            <p:ph idx="1"/>
          </p:nvPr>
        </p:nvSpPr>
        <p:spPr>
          <a:xfrm>
            <a:off x="60960" y="2081982"/>
            <a:ext cx="5881930" cy="4525963"/>
          </a:xfrm>
        </p:spPr>
        <p:txBody>
          <a:bodyPr/>
          <a:lstStyle/>
          <a:p>
            <a:pPr lvl="1">
              <a:buFont typeface="Arial" panose="020B0604020202020204" pitchFamily="34" charset="0"/>
              <a:buChar char="•"/>
            </a:pPr>
            <a:r>
              <a:rPr lang="en-US" sz="3000" dirty="0"/>
              <a:t>Tumor FDG metabolic rate and SUV associated with grade in STS and bone sarcoma</a:t>
            </a:r>
          </a:p>
          <a:p>
            <a:pPr lvl="1">
              <a:buFont typeface="Arial" panose="020B0604020202020204" pitchFamily="34" charset="0"/>
              <a:buChar char="•"/>
            </a:pPr>
            <a:r>
              <a:rPr lang="en-US" sz="3000" dirty="0"/>
              <a:t>PET/CT used to target a biopsy of suspected high-grade components of heterogeneous STS (ex. Dedifferentiated liposarcoma)</a:t>
            </a:r>
          </a:p>
          <a:p>
            <a:endParaRPr lang="en-US" dirty="0"/>
          </a:p>
        </p:txBody>
      </p:sp>
      <p:sp>
        <p:nvSpPr>
          <p:cNvPr id="6" name="Rectangle 5">
            <a:extLst>
              <a:ext uri="{FF2B5EF4-FFF2-40B4-BE49-F238E27FC236}">
                <a16:creationId xmlns:a16="http://schemas.microsoft.com/office/drawing/2014/main" id="{093DA1D0-F247-2040-85B7-A49DA9F17687}"/>
              </a:ext>
            </a:extLst>
          </p:cNvPr>
          <p:cNvSpPr/>
          <p:nvPr/>
        </p:nvSpPr>
        <p:spPr>
          <a:xfrm>
            <a:off x="60960" y="6423279"/>
            <a:ext cx="2220673" cy="307777"/>
          </a:xfrm>
          <a:prstGeom prst="rect">
            <a:avLst/>
          </a:prstGeom>
        </p:spPr>
        <p:txBody>
          <a:bodyPr wrap="none">
            <a:spAutoFit/>
          </a:bodyPr>
          <a:lstStyle/>
          <a:p>
            <a:r>
              <a:rPr lang="en-US" sz="1400" dirty="0" err="1">
                <a:latin typeface="Calibri" panose="020F0502020204030204" pitchFamily="34" charset="0"/>
                <a:cs typeface="Calibri" panose="020F0502020204030204" pitchFamily="34" charset="0"/>
              </a:rPr>
              <a:t>Eary</a:t>
            </a:r>
            <a:r>
              <a:rPr lang="en-US" sz="1400" dirty="0">
                <a:latin typeface="Calibri" panose="020F0502020204030204" pitchFamily="34" charset="0"/>
                <a:cs typeface="Calibri" panose="020F0502020204030204" pitchFamily="34" charset="0"/>
              </a:rPr>
              <a:t> et al., CCR, 1998, 2000 </a:t>
            </a:r>
          </a:p>
        </p:txBody>
      </p:sp>
      <p:pic>
        <p:nvPicPr>
          <p:cNvPr id="9" name="Picture 8">
            <a:extLst>
              <a:ext uri="{FF2B5EF4-FFF2-40B4-BE49-F238E27FC236}">
                <a16:creationId xmlns:a16="http://schemas.microsoft.com/office/drawing/2014/main" id="{EE48A081-86D1-A94E-9B85-935373DBA066}"/>
              </a:ext>
            </a:extLst>
          </p:cNvPr>
          <p:cNvPicPr>
            <a:picLocks noChangeAspect="1"/>
          </p:cNvPicPr>
          <p:nvPr/>
        </p:nvPicPr>
        <p:blipFill>
          <a:blip r:embed="rId3"/>
          <a:stretch>
            <a:fillRect/>
          </a:stretch>
        </p:blipFill>
        <p:spPr>
          <a:xfrm>
            <a:off x="5881930" y="2081982"/>
            <a:ext cx="6096000" cy="3787455"/>
          </a:xfrm>
          <a:prstGeom prst="rect">
            <a:avLst/>
          </a:prstGeom>
        </p:spPr>
      </p:pic>
    </p:spTree>
    <p:extLst>
      <p:ext uri="{BB962C8B-B14F-4D97-AF65-F5344CB8AC3E}">
        <p14:creationId xmlns:p14="http://schemas.microsoft.com/office/powerpoint/2010/main" val="3917895046"/>
      </p:ext>
    </p:extLst>
  </p:cSld>
  <p:clrMapOvr>
    <a:masterClrMapping/>
  </p:clrMapOvr>
</p:sld>
</file>

<file path=ppt/theme/theme1.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BGWhit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96E276A2-3132-46F1-8AD9-D0CD6F6BDE7B}"/>
    </a:ext>
  </a:extLst>
</a:theme>
</file>

<file path=ppt/theme/theme3.xml><?xml version="1.0" encoding="utf-8"?>
<a:theme xmlns:a="http://schemas.openxmlformats.org/drawingml/2006/main" name="Grey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CF00D1BB-3CCF-48ED-9125-4825F6116F2A}"/>
    </a:ext>
  </a:extLst>
</a:theme>
</file>

<file path=ppt/theme/theme4.xml><?xml version="1.0" encoding="utf-8"?>
<a:theme xmlns:a="http://schemas.openxmlformats.org/drawingml/2006/main" name="White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BCECCE27-9F75-452C-B851-753A1A557157}"/>
    </a:ext>
  </a:extLst>
</a:theme>
</file>

<file path=ppt/theme/theme5.xml><?xml version="1.0" encoding="utf-8"?>
<a:theme xmlns:a="http://schemas.openxmlformats.org/drawingml/2006/main" name="AllBlackforChar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UCancerPPT-Templates-2016.pptx" id="{1C6C54D3-A87B-4B59-A61F-DA8772FFFE5F}" vid="{59D830A3-7C45-4C8B-A649-C6997B517B9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20714</TotalTime>
  <Words>4827</Words>
  <Application>Microsoft Office PowerPoint</Application>
  <PresentationFormat>Widescreen</PresentationFormat>
  <Paragraphs>593</Paragraphs>
  <Slides>62</Slides>
  <Notes>34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62</vt:i4>
      </vt:variant>
    </vt:vector>
  </HeadingPairs>
  <TitlesOfParts>
    <vt:vector size="72" baseType="lpstr">
      <vt:lpstr>Arial</vt:lpstr>
      <vt:lpstr>Calibri</vt:lpstr>
      <vt:lpstr>Calibri (Headings)</vt:lpstr>
      <vt:lpstr>Helvetica</vt:lpstr>
      <vt:lpstr>Wingdings</vt:lpstr>
      <vt:lpstr>Custom Design</vt:lpstr>
      <vt:lpstr>BlueBGWhiteFoot_Logo</vt:lpstr>
      <vt:lpstr>GreyBGBlueFoot_Logo</vt:lpstr>
      <vt:lpstr>WhiteBGBlueFoot_Logo</vt:lpstr>
      <vt:lpstr>AllBlackforCharts</vt:lpstr>
      <vt:lpstr>Instructions for Use of These Slides</vt:lpstr>
      <vt:lpstr>Radiation Therapy As A Component of Multidisciplinary Sarcoma Management</vt:lpstr>
      <vt:lpstr>Learning Objectives</vt:lpstr>
      <vt:lpstr>Preamble to “Sarcoma”</vt:lpstr>
      <vt:lpstr>Outline to Slides</vt:lpstr>
      <vt:lpstr>Diagnosing and staging sarcoma</vt:lpstr>
      <vt:lpstr>Features of a “Bump” That is a Sarcoma</vt:lpstr>
      <vt:lpstr>Imaging Workup of STS</vt:lpstr>
      <vt:lpstr>PET Signal and Grade</vt:lpstr>
      <vt:lpstr>Workup and Diagnosis</vt:lpstr>
      <vt:lpstr>Biopsy and Pathology</vt:lpstr>
      <vt:lpstr>AJCC 8th Edition Staging</vt:lpstr>
      <vt:lpstr>PowerPoint Presentation</vt:lpstr>
      <vt:lpstr>Extremity and Superficial Trunk Sarcomas</vt:lpstr>
      <vt:lpstr>Evolution of Radiotherapy Use in STS</vt:lpstr>
      <vt:lpstr>PowerPoint Presentation</vt:lpstr>
      <vt:lpstr>Evolution of Radiotherapy Use in STS</vt:lpstr>
      <vt:lpstr>PowerPoint Presentation</vt:lpstr>
      <vt:lpstr>Poor QoL After Radiotherapy?</vt:lpstr>
      <vt:lpstr>Modern Radiotherapy Fields are Smaller</vt:lpstr>
      <vt:lpstr>Prognostic Factors for Recurrence</vt:lpstr>
      <vt:lpstr>Prognostic Factors for OS</vt:lpstr>
      <vt:lpstr>Small, High-grade Sarcomas</vt:lpstr>
      <vt:lpstr>Resectable, High-risk (T2-4 G2-3) Sarcomas </vt:lpstr>
      <vt:lpstr>Pre- vs Post-operative EBRT</vt:lpstr>
      <vt:lpstr>IMRT vs 3-D CRT</vt:lpstr>
      <vt:lpstr>Daily Imaging is the Standard of Care</vt:lpstr>
      <vt:lpstr>Hypofractionation for Extremity/ Superficial Trunk Sarcoma</vt:lpstr>
      <vt:lpstr>Brachytherapy</vt:lpstr>
      <vt:lpstr>Randomized Trial of Adjuvant Brachytherapy</vt:lpstr>
      <vt:lpstr>Case Examples of Radiotherapy Use  for Resectable STS</vt:lpstr>
      <vt:lpstr>Unresectable Sarcomas</vt:lpstr>
      <vt:lpstr>Basis for Chemoradiation for Sarcoma</vt:lpstr>
      <vt:lpstr>Definitive Radiation for Unresectable Sarcomas</vt:lpstr>
      <vt:lpstr>High-dose RT for Sarcoma of Spine</vt:lpstr>
      <vt:lpstr>High-dose RT for Sarcoma of Spine</vt:lpstr>
      <vt:lpstr>Retroperitoneal Sarcoma</vt:lpstr>
      <vt:lpstr>RP Sarcoma Basics</vt:lpstr>
      <vt:lpstr>Diagnostic Challenges in RP Sarcoma</vt:lpstr>
      <vt:lpstr>Retroperitoneal Sarcoma Therapy</vt:lpstr>
      <vt:lpstr>Surgical Resection of RP Sarcoma</vt:lpstr>
      <vt:lpstr>Radiotherapy in RP Sarcoma</vt:lpstr>
      <vt:lpstr>IMRT or Proton Therapy with SIB</vt:lpstr>
      <vt:lpstr>The STRASS Trial</vt:lpstr>
      <vt:lpstr>The STRASS Trial</vt:lpstr>
      <vt:lpstr>Desmoid tumor</vt:lpstr>
      <vt:lpstr>Desmoid Tumor Basics</vt:lpstr>
      <vt:lpstr>Therapy for Desmoid Tumors</vt:lpstr>
      <vt:lpstr>Therapy for Desmoid Tumors</vt:lpstr>
      <vt:lpstr>Sorafenib for Desmoid Tumors</vt:lpstr>
      <vt:lpstr>Radiotherapy for Desmoid Tumor</vt:lpstr>
      <vt:lpstr>Radiotherapy for Desmoid Tumor</vt:lpstr>
      <vt:lpstr>Radiotherapy use in metastatic sarcoma</vt:lpstr>
      <vt:lpstr>Radiotherapy for Oligometastatic Disease</vt:lpstr>
      <vt:lpstr>SBRT in Metastatic Sarcoma</vt:lpstr>
      <vt:lpstr>Chemoradiotherapy in Metastatic Sarcoma</vt:lpstr>
      <vt:lpstr>MultiCenter “National” studies of radiation for sarcomas</vt:lpstr>
      <vt:lpstr>PowerPoint Presentation</vt:lpstr>
      <vt:lpstr>PowerPoint Presentation</vt:lpstr>
      <vt:lpstr>Supplemental Slides</vt:lpstr>
      <vt:lpstr>Hypofractionation Using 30 Gy in 5 Fractions</vt:lpstr>
      <vt:lpstr>Wound Complications Associated with Pre-op RT</vt:lpstr>
    </vt:vector>
  </TitlesOfParts>
  <Company>WVU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Acciavatti, Lori</dc:creator>
  <cp:lastModifiedBy>Beth Bukata</cp:lastModifiedBy>
  <cp:revision>417</cp:revision>
  <dcterms:created xsi:type="dcterms:W3CDTF">2017-11-01T13:02:05Z</dcterms:created>
  <dcterms:modified xsi:type="dcterms:W3CDTF">2021-04-27T17:39:32Z</dcterms:modified>
</cp:coreProperties>
</file>