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6" r:id="rId5"/>
    <p:sldId id="299" r:id="rId6"/>
    <p:sldId id="297" r:id="rId7"/>
    <p:sldId id="298" r:id="rId8"/>
    <p:sldId id="300" r:id="rId9"/>
    <p:sldId id="260" r:id="rId10"/>
    <p:sldId id="305" r:id="rId11"/>
    <p:sldId id="304" r:id="rId12"/>
    <p:sldId id="284" r:id="rId13"/>
    <p:sldId id="286" r:id="rId14"/>
    <p:sldId id="294" r:id="rId15"/>
    <p:sldId id="278" r:id="rId16"/>
    <p:sldId id="280" r:id="rId17"/>
    <p:sldId id="290" r:id="rId18"/>
    <p:sldId id="287" r:id="rId19"/>
    <p:sldId id="302" r:id="rId20"/>
    <p:sldId id="295" r:id="rId21"/>
    <p:sldId id="285" r:id="rId22"/>
    <p:sldId id="28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ndi Kudner" initials="RK" lastIdx="32" clrIdx="0">
    <p:extLst>
      <p:ext uri="{19B8F6BF-5375-455C-9EA6-DF929625EA0E}">
        <p15:presenceInfo xmlns:p15="http://schemas.microsoft.com/office/powerpoint/2012/main" userId="S::randi.kudner@astro.org::2c8792fe-aa38-4f98-bcc8-c63f3d8fbf70" providerId="AD"/>
      </p:ext>
    </p:extLst>
  </p:cmAuthor>
  <p:cmAuthor id="2" name="Samantha Dawes" initials="SD" lastIdx="11" clrIdx="1">
    <p:extLst>
      <p:ext uri="{19B8F6BF-5375-455C-9EA6-DF929625EA0E}">
        <p15:presenceInfo xmlns:p15="http://schemas.microsoft.com/office/powerpoint/2012/main" userId="S::samantha.dawes@astro.org::c09ff24f-ae32-4244-bcd5-882ec95af7ae" providerId="AD"/>
      </p:ext>
    </p:extLst>
  </p:cmAuthor>
  <p:cmAuthor id="3" name="Rebecca Geiger" initials="RG" lastIdx="9" clrIdx="2">
    <p:extLst>
      <p:ext uri="{19B8F6BF-5375-455C-9EA6-DF929625EA0E}">
        <p15:presenceInfo xmlns:p15="http://schemas.microsoft.com/office/powerpoint/2012/main" userId="S::Rebecca.Geiger@astro.org::8a9de040-a5b9-4cbf-8658-77b63c949a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A13A"/>
    <a:srgbClr val="0F435B"/>
    <a:srgbClr val="5E9732"/>
    <a:srgbClr val="CC9900"/>
    <a:srgbClr val="D9A3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E85840-237F-469A-819E-443E4449E5F3}" v="194" dt="2023-01-18T16:13:54.5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6" autoAdjust="0"/>
    <p:restoredTop sz="75601" autoAdjust="0"/>
  </p:normalViewPr>
  <p:slideViewPr>
    <p:cSldViewPr snapToGrid="0">
      <p:cViewPr varScale="1">
        <p:scale>
          <a:sx n="65" d="100"/>
          <a:sy n="65" d="100"/>
        </p:scale>
        <p:origin x="1267" y="43"/>
      </p:cViewPr>
      <p:guideLst/>
    </p:cSldViewPr>
  </p:slideViewPr>
  <p:outlineViewPr>
    <p:cViewPr>
      <p:scale>
        <a:sx n="33" d="100"/>
        <a:sy n="33" d="100"/>
      </p:scale>
      <p:origin x="0" y="-893"/>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2798"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astroit.sharepoint.com/sites/QualityImprovement.Team/Shared%20Documents/APEx/Reports/Facility%20Status/APEx%20Pie%20Graph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APEx Growth Continues – 145% increase since COVID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Annual Applications</c:v>
                </c:pt>
              </c:strCache>
            </c:strRef>
          </c:tx>
          <c:spPr>
            <a:solidFill>
              <a:schemeClr val="accent1"/>
            </a:solidFill>
            <a:ln>
              <a:noFill/>
            </a:ln>
            <a:effectLst/>
          </c:spPr>
          <c:invertIfNegative val="0"/>
          <c:dPt>
            <c:idx val="3"/>
            <c:invertIfNegative val="0"/>
            <c:bubble3D val="0"/>
            <c:spPr>
              <a:solidFill>
                <a:srgbClr val="D9A13A"/>
              </a:solidFill>
              <a:ln>
                <a:noFill/>
              </a:ln>
              <a:effectLst/>
            </c:spPr>
            <c:extLst>
              <c:ext xmlns:c16="http://schemas.microsoft.com/office/drawing/2014/chart" uri="{C3380CC4-5D6E-409C-BE32-E72D297353CC}">
                <c16:uniqueId val="{00000003-E1C9-4217-8A76-42462CE13967}"/>
              </c:ext>
            </c:extLst>
          </c:dPt>
          <c:dPt>
            <c:idx val="4"/>
            <c:invertIfNegative val="0"/>
            <c:bubble3D val="0"/>
            <c:spPr>
              <a:solidFill>
                <a:srgbClr val="D9A13A"/>
              </a:solidFill>
              <a:ln>
                <a:noFill/>
              </a:ln>
              <a:effectLst/>
            </c:spPr>
            <c:extLst>
              <c:ext xmlns:c16="http://schemas.microsoft.com/office/drawing/2014/chart" uri="{C3380CC4-5D6E-409C-BE32-E72D297353CC}">
                <c16:uniqueId val="{00000004-E1C9-4217-8A76-42462CE13967}"/>
              </c:ext>
            </c:extLst>
          </c:dPt>
          <c:cat>
            <c:numRef>
              <c:f>Sheet1!$A$2:$A$6</c:f>
              <c:numCache>
                <c:formatCode>General</c:formatCode>
                <c:ptCount val="5"/>
                <c:pt idx="0">
                  <c:v>2018</c:v>
                </c:pt>
                <c:pt idx="1">
                  <c:v>2019</c:v>
                </c:pt>
                <c:pt idx="2">
                  <c:v>2020</c:v>
                </c:pt>
                <c:pt idx="3">
                  <c:v>2021</c:v>
                </c:pt>
                <c:pt idx="4">
                  <c:v>2022</c:v>
                </c:pt>
              </c:numCache>
            </c:numRef>
          </c:cat>
          <c:val>
            <c:numRef>
              <c:f>Sheet1!$B$2:$B$6</c:f>
              <c:numCache>
                <c:formatCode>General</c:formatCode>
                <c:ptCount val="5"/>
                <c:pt idx="0">
                  <c:v>22</c:v>
                </c:pt>
                <c:pt idx="1">
                  <c:v>15</c:v>
                </c:pt>
                <c:pt idx="2">
                  <c:v>24</c:v>
                </c:pt>
                <c:pt idx="3">
                  <c:v>53</c:v>
                </c:pt>
                <c:pt idx="4">
                  <c:v>59</c:v>
                </c:pt>
              </c:numCache>
            </c:numRef>
          </c:val>
          <c:extLst>
            <c:ext xmlns:c16="http://schemas.microsoft.com/office/drawing/2014/chart" uri="{C3380CC4-5D6E-409C-BE32-E72D297353CC}">
              <c16:uniqueId val="{00000000-E1C9-4217-8A76-42462CE13967}"/>
            </c:ext>
          </c:extLst>
        </c:ser>
        <c:dLbls>
          <c:showLegendKey val="0"/>
          <c:showVal val="0"/>
          <c:showCatName val="0"/>
          <c:showSerName val="0"/>
          <c:showPercent val="0"/>
          <c:showBubbleSize val="0"/>
        </c:dLbls>
        <c:gapWidth val="150"/>
        <c:axId val="1447876736"/>
        <c:axId val="1447875488"/>
      </c:barChart>
      <c:catAx>
        <c:axId val="144787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47875488"/>
        <c:crosses val="autoZero"/>
        <c:auto val="1"/>
        <c:lblAlgn val="ctr"/>
        <c:lblOffset val="100"/>
        <c:noMultiLvlLbl val="0"/>
      </c:catAx>
      <c:valAx>
        <c:axId val="1447875488"/>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 of annual applications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47876736"/>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Practice Type</a:t>
            </a:r>
          </a:p>
        </c:rich>
      </c:tx>
      <c:layout>
        <c:manualLayout>
          <c:xMode val="edge"/>
          <c:yMode val="edge"/>
          <c:x val="0.41711318897637795"/>
          <c:y val="7.26562455304967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Practice Tyle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3-AD12-449A-BEE6-25D4175715D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AD12-449A-BEE6-25D4175715D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AD12-449A-BEE6-25D4175715DA}"/>
              </c:ext>
            </c:extLst>
          </c:dPt>
          <c:dLbls>
            <c:dLbl>
              <c:idx val="0"/>
              <c:layout>
                <c:manualLayout>
                  <c:x val="-0.19062500000000013"/>
                  <c:y val="-0.1312499919260586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D12-449A-BEE6-25D4175715DA}"/>
                </c:ext>
              </c:extLst>
            </c:dLbl>
            <c:dLbl>
              <c:idx val="1"/>
              <c:layout>
                <c:manualLayout>
                  <c:x val="0.13750000000000001"/>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AD12-449A-BEE6-25D4175715DA}"/>
                </c:ext>
              </c:extLst>
            </c:dLbl>
            <c:dLbl>
              <c:idx val="2"/>
              <c:layout>
                <c:manualLayout>
                  <c:x val="0.13437499999999994"/>
                  <c:y val="0.18046873889833048"/>
                </c:manualLayout>
              </c:layout>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AD12-449A-BEE6-25D4175715DA}"/>
                </c:ext>
              </c:extLst>
            </c:dLbl>
            <c:spPr>
              <a:no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Sheet1!$A$2:$A$4</c:f>
              <c:strCache>
                <c:ptCount val="3"/>
                <c:pt idx="0">
                  <c:v>Private/Community</c:v>
                </c:pt>
                <c:pt idx="1">
                  <c:v>Government</c:v>
                </c:pt>
                <c:pt idx="2">
                  <c:v>Academic/University</c:v>
                </c:pt>
              </c:strCache>
            </c:strRef>
          </c:cat>
          <c:val>
            <c:numRef>
              <c:f>Sheet1!$B$2:$B$4</c:f>
              <c:numCache>
                <c:formatCode>0%</c:formatCode>
                <c:ptCount val="3"/>
                <c:pt idx="0">
                  <c:v>0.68</c:v>
                </c:pt>
                <c:pt idx="1">
                  <c:v>0.13</c:v>
                </c:pt>
                <c:pt idx="2">
                  <c:v>0.19</c:v>
                </c:pt>
              </c:numCache>
            </c:numRef>
          </c:val>
          <c:extLst>
            <c:ext xmlns:c16="http://schemas.microsoft.com/office/drawing/2014/chart" uri="{C3380CC4-5D6E-409C-BE32-E72D297353CC}">
              <c16:uniqueId val="{00000000-AD12-449A-BEE6-25D4175715D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Practice Size (Number of facilities)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718219894314739"/>
          <c:y val="0.10440166102313544"/>
          <c:w val="0.57092069748998542"/>
          <c:h val="0.86232402857824708"/>
        </c:manualLayout>
      </c:layout>
      <c:pieChart>
        <c:varyColors val="1"/>
        <c:ser>
          <c:idx val="0"/>
          <c:order val="0"/>
          <c:tx>
            <c:strRef>
              <c:f>Sheet1!$B$1</c:f>
              <c:strCache>
                <c:ptCount val="1"/>
                <c:pt idx="0">
                  <c:v>Applications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4-2A33-444B-8CAE-36181F230D3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2A33-444B-8CAE-36181F230D3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2A33-444B-8CAE-36181F230D3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2A33-444B-8CAE-36181F230D3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B91-4E66-92C8-BBCEC9464B89}"/>
              </c:ext>
            </c:extLst>
          </c:dPt>
          <c:dLbls>
            <c:dLbl>
              <c:idx val="0"/>
              <c:layout>
                <c:manualLayout>
                  <c:x val="-0.21669459794974533"/>
                  <c:y val="-7.982867634626033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2A33-444B-8CAE-36181F230D32}"/>
                </c:ext>
              </c:extLst>
            </c:dLbl>
            <c:dLbl>
              <c:idx val="1"/>
              <c:layout>
                <c:manualLayout>
                  <c:x val="0.10041944783036978"/>
                  <c:y val="-0.1729621320835641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A33-444B-8CAE-36181F230D32}"/>
                </c:ext>
              </c:extLst>
            </c:dLbl>
            <c:dLbl>
              <c:idx val="2"/>
              <c:layout>
                <c:manualLayout>
                  <c:x val="0.13389259710715964"/>
                  <c:y val="-3.725338229492149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A33-444B-8CAE-36181F230D32}"/>
                </c:ext>
              </c:extLst>
            </c:dLbl>
            <c:dLbl>
              <c:idx val="3"/>
              <c:layout>
                <c:manualLayout>
                  <c:x val="0.17088923578150644"/>
                  <c:y val="0.2421469849169896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A33-444B-8CAE-36181F230D32}"/>
                </c:ext>
              </c:extLst>
            </c:dLbl>
            <c:spPr>
              <a:no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Sheet1!$A$2:$A$6</c:f>
              <c:strCache>
                <c:ptCount val="4"/>
                <c:pt idx="0">
                  <c:v>Main only</c:v>
                </c:pt>
                <c:pt idx="1">
                  <c:v>Main +1 </c:v>
                </c:pt>
                <c:pt idx="2">
                  <c:v>Main +2</c:v>
                </c:pt>
                <c:pt idx="3">
                  <c:v>Main 3 or more</c:v>
                </c:pt>
              </c:strCache>
            </c:strRef>
          </c:cat>
          <c:val>
            <c:numRef>
              <c:f>Sheet1!$B$2:$B$6</c:f>
              <c:numCache>
                <c:formatCode>0%</c:formatCode>
                <c:ptCount val="5"/>
                <c:pt idx="0">
                  <c:v>0.51</c:v>
                </c:pt>
                <c:pt idx="1">
                  <c:v>0.17</c:v>
                </c:pt>
                <c:pt idx="2">
                  <c:v>0.09</c:v>
                </c:pt>
                <c:pt idx="3">
                  <c:v>0.23</c:v>
                </c:pt>
              </c:numCache>
            </c:numRef>
          </c:val>
          <c:extLst>
            <c:ext xmlns:c16="http://schemas.microsoft.com/office/drawing/2014/chart" uri="{C3380CC4-5D6E-409C-BE32-E72D297353CC}">
              <c16:uniqueId val="{00000000-2A33-444B-8CAE-36181F230D32}"/>
            </c:ext>
          </c:extLst>
        </c:ser>
        <c:dLbls>
          <c:dLblPos val="ctr"/>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Practice Determinations</a:t>
            </a:r>
          </a:p>
        </c:rich>
      </c:tx>
      <c:layout>
        <c:manualLayout>
          <c:xMode val="edge"/>
          <c:yMode val="edge"/>
          <c:x val="0.25056353591160219"/>
          <c:y val="4.447351209941138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339305223662957E-2"/>
          <c:y val="0.15125695880193746"/>
          <c:w val="0.67538423368720701"/>
          <c:h val="0.75839235179401454"/>
        </c:manualLayout>
      </c:layout>
      <c:pieChart>
        <c:varyColors val="1"/>
        <c:ser>
          <c:idx val="0"/>
          <c:order val="0"/>
          <c:tx>
            <c:v>Practice Determination</c:v>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8FD-439E-ACAE-9062F3A50DE2}"/>
              </c:ext>
            </c:extLst>
          </c:dPt>
          <c:dPt>
            <c:idx val="1"/>
            <c:bubble3D val="0"/>
            <c:spPr>
              <a:solidFill>
                <a:srgbClr val="D9A13A"/>
              </a:solidFill>
              <a:ln w="19050">
                <a:solidFill>
                  <a:schemeClr val="lt1"/>
                </a:solidFill>
              </a:ln>
              <a:effectLst/>
            </c:spPr>
            <c:extLst>
              <c:ext xmlns:c16="http://schemas.microsoft.com/office/drawing/2014/chart" uri="{C3380CC4-5D6E-409C-BE32-E72D297353CC}">
                <c16:uniqueId val="{00000003-78FD-439E-ACAE-9062F3A50DE2}"/>
              </c:ext>
            </c:extLst>
          </c:dPt>
          <c:dPt>
            <c:idx val="2"/>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5-78FD-439E-ACAE-9062F3A50DE2}"/>
              </c:ext>
            </c:extLst>
          </c:dPt>
          <c:dLbls>
            <c:dLbl>
              <c:idx val="0"/>
              <c:layout>
                <c:manualLayout>
                  <c:x val="0.14742409438368975"/>
                  <c:y val="-0.2104219332442323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8FD-439E-ACAE-9062F3A50DE2}"/>
                </c:ext>
              </c:extLst>
            </c:dLbl>
            <c:dLbl>
              <c:idx val="1"/>
              <c:layout>
                <c:manualLayout>
                  <c:x val="-0.18570407216019033"/>
                  <c:y val="0.1614460285761026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8FD-439E-ACAE-9062F3A50DE2}"/>
                </c:ext>
              </c:extLst>
            </c:dLbl>
            <c:dLbl>
              <c:idx val="2"/>
              <c:layout>
                <c:manualLayout>
                  <c:x val="1.5289541196202499E-2"/>
                  <c:y val="2.4108707305353981E-3"/>
                </c:manualLayout>
              </c:layout>
              <c:tx>
                <c:rich>
                  <a:bodyPr/>
                  <a:lstStyle/>
                  <a:p>
                    <a:fld id="{9BD5295C-EE6F-41C0-84CD-895F16DC1608}" type="CATEGORYNAME">
                      <a:rPr lang="en-US">
                        <a:solidFill>
                          <a:schemeClr val="tx1"/>
                        </a:solidFill>
                      </a:rPr>
                      <a:pPr/>
                      <a:t>[CATEGORY NAME]</a:t>
                    </a:fld>
                    <a:r>
                      <a:rPr lang="en-US" baseline="0" dirty="0">
                        <a:solidFill>
                          <a:schemeClr val="tx1"/>
                        </a:solidFill>
                      </a:rPr>
                      <a:t>
</a:t>
                    </a:r>
                    <a:fld id="{4AD3E82C-0D13-49BF-898D-BD5460059DE4}" type="PERCENTAGE">
                      <a:rPr lang="en-US" baseline="0">
                        <a:solidFill>
                          <a:schemeClr val="tx1"/>
                        </a:solidFill>
                      </a:rPr>
                      <a:pPr/>
                      <a:t>[PERCENTAGE]</a:t>
                    </a:fld>
                    <a:endParaRPr lang="en-US" baseline="0" dirty="0">
                      <a:solidFill>
                        <a:schemeClr val="tx1"/>
                      </a:solidFill>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8FD-439E-ACAE-9062F3A50DE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[2]Determination!$B$43:$D$43</c:f>
              <c:strCache>
                <c:ptCount val="3"/>
                <c:pt idx="0">
                  <c:v>Full</c:v>
                </c:pt>
                <c:pt idx="1">
                  <c:v>Provisional</c:v>
                </c:pt>
                <c:pt idx="2">
                  <c:v>Denied</c:v>
                </c:pt>
              </c:strCache>
            </c:strRef>
          </c:cat>
          <c:val>
            <c:numRef>
              <c:f>[2]Determination!$B$44:$D$44</c:f>
              <c:numCache>
                <c:formatCode>General</c:formatCode>
                <c:ptCount val="3"/>
                <c:pt idx="0">
                  <c:v>215</c:v>
                </c:pt>
                <c:pt idx="1">
                  <c:v>58</c:v>
                </c:pt>
                <c:pt idx="2">
                  <c:v>3</c:v>
                </c:pt>
              </c:numCache>
            </c:numRef>
          </c:val>
          <c:extLst>
            <c:ext xmlns:c16="http://schemas.microsoft.com/office/drawing/2014/chart" uri="{C3380CC4-5D6E-409C-BE32-E72D297353CC}">
              <c16:uniqueId val="{00000006-78FD-439E-ACAE-9062F3A50DE2}"/>
            </c:ext>
          </c:extLst>
        </c:ser>
        <c:dLbls>
          <c:showLegendKey val="0"/>
          <c:showVal val="1"/>
          <c:showCatName val="0"/>
          <c:showSerName val="0"/>
          <c:showPercent val="0"/>
          <c:showBubbleSize val="0"/>
          <c:showLeaderLines val="1"/>
        </c:dLbls>
        <c:firstSliceAng val="9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3AE2F4-F21B-4989-AE44-B00DE70CA4F7}"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B14FD02-CD99-4284-810C-382157116F25}">
      <dgm:prSet custT="1"/>
      <dgm:spPr/>
      <dgm:t>
        <a:bodyPr/>
        <a:lstStyle/>
        <a:p>
          <a:pPr>
            <a:defRPr cap="all"/>
          </a:pPr>
          <a:r>
            <a:rPr lang="en-US" sz="2000"/>
            <a:t>Implementation of </a:t>
          </a:r>
          <a:r>
            <a:rPr lang="en-US" sz="2000" b="1"/>
            <a:t>peer review for all professions</a:t>
          </a:r>
          <a:r>
            <a:rPr lang="en-US" sz="2000"/>
            <a:t>.</a:t>
          </a:r>
        </a:p>
      </dgm:t>
    </dgm:pt>
    <dgm:pt modelId="{DD22924E-F592-4A75-B0EE-0C4A2210FEAA}" type="parTrans" cxnId="{DB1D5AB7-9DDB-4960-AB1C-B87717A0318D}">
      <dgm:prSet/>
      <dgm:spPr/>
      <dgm:t>
        <a:bodyPr/>
        <a:lstStyle/>
        <a:p>
          <a:endParaRPr lang="en-US"/>
        </a:p>
      </dgm:t>
    </dgm:pt>
    <dgm:pt modelId="{B28A9E23-3B41-4067-A04E-7A8AE30CD2E4}" type="sibTrans" cxnId="{DB1D5AB7-9DDB-4960-AB1C-B87717A0318D}">
      <dgm:prSet/>
      <dgm:spPr/>
      <dgm:t>
        <a:bodyPr/>
        <a:lstStyle/>
        <a:p>
          <a:endParaRPr lang="en-US"/>
        </a:p>
      </dgm:t>
    </dgm:pt>
    <dgm:pt modelId="{F3E0144A-18A1-4564-BB62-739F6C04167F}">
      <dgm:prSet custT="1"/>
      <dgm:spPr/>
      <dgm:t>
        <a:bodyPr/>
        <a:lstStyle/>
        <a:p>
          <a:pPr>
            <a:defRPr cap="all"/>
          </a:pPr>
          <a:r>
            <a:rPr lang="en-US" sz="1800"/>
            <a:t>Updating process to include documentation of positive and pertinent negative results - means </a:t>
          </a:r>
          <a:r>
            <a:rPr lang="en-US" sz="1800" b="1"/>
            <a:t>never assuming</a:t>
          </a:r>
          <a:r>
            <a:rPr lang="en-US" sz="1800"/>
            <a:t>.</a:t>
          </a:r>
        </a:p>
      </dgm:t>
    </dgm:pt>
    <dgm:pt modelId="{A6059B7F-8BED-41F2-9AA4-0D2D4A81C982}" type="parTrans" cxnId="{2AB7EF71-ECC3-414A-A211-83698A2B4A07}">
      <dgm:prSet/>
      <dgm:spPr/>
      <dgm:t>
        <a:bodyPr/>
        <a:lstStyle/>
        <a:p>
          <a:endParaRPr lang="en-US"/>
        </a:p>
      </dgm:t>
    </dgm:pt>
    <dgm:pt modelId="{C6DFE1E1-7B52-4704-B5C2-C5C7F9372BBC}" type="sibTrans" cxnId="{2AB7EF71-ECC3-414A-A211-83698A2B4A07}">
      <dgm:prSet/>
      <dgm:spPr/>
      <dgm:t>
        <a:bodyPr/>
        <a:lstStyle/>
        <a:p>
          <a:endParaRPr lang="en-US"/>
        </a:p>
      </dgm:t>
    </dgm:pt>
    <dgm:pt modelId="{88F37F66-A60C-4186-BA4E-A0BB0EC184E0}">
      <dgm:prSet/>
      <dgm:spPr/>
      <dgm:t>
        <a:bodyPr/>
        <a:lstStyle/>
        <a:p>
          <a:pPr>
            <a:defRPr cap="all"/>
          </a:pPr>
          <a:r>
            <a:rPr lang="en-US"/>
            <a:t>Updating overall workflows to </a:t>
          </a:r>
          <a:r>
            <a:rPr lang="en-US" b="1"/>
            <a:t>increase safety stop points</a:t>
          </a:r>
          <a:r>
            <a:rPr lang="en-US"/>
            <a:t>, which can lead to safer practice.</a:t>
          </a:r>
        </a:p>
      </dgm:t>
    </dgm:pt>
    <dgm:pt modelId="{4B932A5D-7662-46F9-83E9-4C8D47D0CCC7}" type="parTrans" cxnId="{856FF002-898F-440C-BF5D-08C8F88AAD83}">
      <dgm:prSet/>
      <dgm:spPr/>
      <dgm:t>
        <a:bodyPr/>
        <a:lstStyle/>
        <a:p>
          <a:endParaRPr lang="en-US"/>
        </a:p>
      </dgm:t>
    </dgm:pt>
    <dgm:pt modelId="{7344A82B-BFF1-4AD0-A4A4-121D342A1D2B}" type="sibTrans" cxnId="{856FF002-898F-440C-BF5D-08C8F88AAD83}">
      <dgm:prSet/>
      <dgm:spPr/>
      <dgm:t>
        <a:bodyPr/>
        <a:lstStyle/>
        <a:p>
          <a:endParaRPr lang="en-US"/>
        </a:p>
      </dgm:t>
    </dgm:pt>
    <dgm:pt modelId="{2C95494C-D617-4391-B9F8-FCA716D7B6BA}" type="pres">
      <dgm:prSet presAssocID="{B23AE2F4-F21B-4989-AE44-B00DE70CA4F7}" presName="root" presStyleCnt="0">
        <dgm:presLayoutVars>
          <dgm:dir/>
          <dgm:resizeHandles val="exact"/>
        </dgm:presLayoutVars>
      </dgm:prSet>
      <dgm:spPr/>
    </dgm:pt>
    <dgm:pt modelId="{590F346E-1307-4EA0-B8C9-EBDD4C941D2D}" type="pres">
      <dgm:prSet presAssocID="{7B14FD02-CD99-4284-810C-382157116F25}" presName="compNode" presStyleCnt="0"/>
      <dgm:spPr/>
    </dgm:pt>
    <dgm:pt modelId="{01B771F6-B526-4410-9265-FA196AA01F1E}" type="pres">
      <dgm:prSet presAssocID="{7B14FD02-CD99-4284-810C-382157116F25}" presName="iconBgRect" presStyleLbl="bgShp" presStyleIdx="0" presStyleCnt="3"/>
      <dgm:spPr>
        <a:prstGeom prst="round2DiagRect">
          <a:avLst>
            <a:gd name="adj1" fmla="val 29727"/>
            <a:gd name="adj2" fmla="val 0"/>
          </a:avLst>
        </a:prstGeom>
      </dgm:spPr>
    </dgm:pt>
    <dgm:pt modelId="{E022CE23-4727-437F-B9EB-E6157094752F}" type="pres">
      <dgm:prSet presAssocID="{7B14FD02-CD99-4284-810C-382157116F2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ustomer Review"/>
        </a:ext>
      </dgm:extLst>
    </dgm:pt>
    <dgm:pt modelId="{135480ED-F6F8-4538-B4A5-268809F9E81F}" type="pres">
      <dgm:prSet presAssocID="{7B14FD02-CD99-4284-810C-382157116F25}" presName="spaceRect" presStyleCnt="0"/>
      <dgm:spPr/>
    </dgm:pt>
    <dgm:pt modelId="{0F9AB8C5-700B-4E9D-A46D-781245AB8CF5}" type="pres">
      <dgm:prSet presAssocID="{7B14FD02-CD99-4284-810C-382157116F25}" presName="textRect" presStyleLbl="revTx" presStyleIdx="0" presStyleCnt="3">
        <dgm:presLayoutVars>
          <dgm:chMax val="1"/>
          <dgm:chPref val="1"/>
        </dgm:presLayoutVars>
      </dgm:prSet>
      <dgm:spPr/>
    </dgm:pt>
    <dgm:pt modelId="{1BA3822E-552F-4375-9261-BF5CEC0AC2B8}" type="pres">
      <dgm:prSet presAssocID="{B28A9E23-3B41-4067-A04E-7A8AE30CD2E4}" presName="sibTrans" presStyleCnt="0"/>
      <dgm:spPr/>
    </dgm:pt>
    <dgm:pt modelId="{17CF3C67-2121-49B6-8AE0-049F7498CC89}" type="pres">
      <dgm:prSet presAssocID="{F3E0144A-18A1-4564-BB62-739F6C04167F}" presName="compNode" presStyleCnt="0"/>
      <dgm:spPr/>
    </dgm:pt>
    <dgm:pt modelId="{261CAD26-6037-414A-AA63-41AC6DCB74FD}" type="pres">
      <dgm:prSet presAssocID="{F3E0144A-18A1-4564-BB62-739F6C04167F}" presName="iconBgRect" presStyleLbl="bgShp" presStyleIdx="1" presStyleCnt="3"/>
      <dgm:spPr>
        <a:prstGeom prst="round2DiagRect">
          <a:avLst>
            <a:gd name="adj1" fmla="val 29727"/>
            <a:gd name="adj2" fmla="val 0"/>
          </a:avLst>
        </a:prstGeom>
        <a:solidFill>
          <a:schemeClr val="accent1"/>
        </a:solidFill>
      </dgm:spPr>
    </dgm:pt>
    <dgm:pt modelId="{6104FB47-EAD7-445C-9A85-DA3E71B90C6D}" type="pres">
      <dgm:prSet presAssocID="{F3E0144A-18A1-4564-BB62-739F6C04167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hecklist with solid fill"/>
        </a:ext>
      </dgm:extLst>
    </dgm:pt>
    <dgm:pt modelId="{C364330E-AFEB-4C4A-96F8-FFAFB1DF1D4F}" type="pres">
      <dgm:prSet presAssocID="{F3E0144A-18A1-4564-BB62-739F6C04167F}" presName="spaceRect" presStyleCnt="0"/>
      <dgm:spPr/>
    </dgm:pt>
    <dgm:pt modelId="{3FAB18B9-96DE-47E7-93EE-7A3F77BBBFAE}" type="pres">
      <dgm:prSet presAssocID="{F3E0144A-18A1-4564-BB62-739F6C04167F}" presName="textRect" presStyleLbl="revTx" presStyleIdx="1" presStyleCnt="3">
        <dgm:presLayoutVars>
          <dgm:chMax val="1"/>
          <dgm:chPref val="1"/>
        </dgm:presLayoutVars>
      </dgm:prSet>
      <dgm:spPr/>
    </dgm:pt>
    <dgm:pt modelId="{E3940783-1A87-44D6-B888-1A8126DF6089}" type="pres">
      <dgm:prSet presAssocID="{C6DFE1E1-7B52-4704-B5C2-C5C7F9372BBC}" presName="sibTrans" presStyleCnt="0"/>
      <dgm:spPr/>
    </dgm:pt>
    <dgm:pt modelId="{FB8796B8-9AA5-4DFC-8CC5-242820A566A6}" type="pres">
      <dgm:prSet presAssocID="{88F37F66-A60C-4186-BA4E-A0BB0EC184E0}" presName="compNode" presStyleCnt="0"/>
      <dgm:spPr/>
    </dgm:pt>
    <dgm:pt modelId="{406A93AD-7E6C-4581-AC04-1897882512B8}" type="pres">
      <dgm:prSet presAssocID="{88F37F66-A60C-4186-BA4E-A0BB0EC184E0}" presName="iconBgRect" presStyleLbl="bgShp" presStyleIdx="2" presStyleCnt="3"/>
      <dgm:spPr>
        <a:prstGeom prst="round2DiagRect">
          <a:avLst>
            <a:gd name="adj1" fmla="val 29727"/>
            <a:gd name="adj2" fmla="val 0"/>
          </a:avLst>
        </a:prstGeom>
      </dgm:spPr>
    </dgm:pt>
    <dgm:pt modelId="{402E75B3-0A52-4BF0-AE8E-AC8AA687F8F9}" type="pres">
      <dgm:prSet presAssocID="{88F37F66-A60C-4186-BA4E-A0BB0EC184E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 Sign"/>
        </a:ext>
      </dgm:extLst>
    </dgm:pt>
    <dgm:pt modelId="{76B451EF-2DAE-407B-B3F2-E8C30A9A6DF9}" type="pres">
      <dgm:prSet presAssocID="{88F37F66-A60C-4186-BA4E-A0BB0EC184E0}" presName="spaceRect" presStyleCnt="0"/>
      <dgm:spPr/>
    </dgm:pt>
    <dgm:pt modelId="{5CB8D838-7BF5-4708-BAA4-DB282CDB6021}" type="pres">
      <dgm:prSet presAssocID="{88F37F66-A60C-4186-BA4E-A0BB0EC184E0}" presName="textRect" presStyleLbl="revTx" presStyleIdx="2" presStyleCnt="3">
        <dgm:presLayoutVars>
          <dgm:chMax val="1"/>
          <dgm:chPref val="1"/>
        </dgm:presLayoutVars>
      </dgm:prSet>
      <dgm:spPr/>
    </dgm:pt>
  </dgm:ptLst>
  <dgm:cxnLst>
    <dgm:cxn modelId="{856FF002-898F-440C-BF5D-08C8F88AAD83}" srcId="{B23AE2F4-F21B-4989-AE44-B00DE70CA4F7}" destId="{88F37F66-A60C-4186-BA4E-A0BB0EC184E0}" srcOrd="2" destOrd="0" parTransId="{4B932A5D-7662-46F9-83E9-4C8D47D0CCC7}" sibTransId="{7344A82B-BFF1-4AD0-A4A4-121D342A1D2B}"/>
    <dgm:cxn modelId="{0900B61B-A1FA-4E0C-BB5F-B13D28F379F8}" type="presOf" srcId="{88F37F66-A60C-4186-BA4E-A0BB0EC184E0}" destId="{5CB8D838-7BF5-4708-BAA4-DB282CDB6021}" srcOrd="0" destOrd="0" presId="urn:microsoft.com/office/officeart/2018/5/layout/IconLeafLabelList"/>
    <dgm:cxn modelId="{2AB7EF71-ECC3-414A-A211-83698A2B4A07}" srcId="{B23AE2F4-F21B-4989-AE44-B00DE70CA4F7}" destId="{F3E0144A-18A1-4564-BB62-739F6C04167F}" srcOrd="1" destOrd="0" parTransId="{A6059B7F-8BED-41F2-9AA4-0D2D4A81C982}" sibTransId="{C6DFE1E1-7B52-4704-B5C2-C5C7F9372BBC}"/>
    <dgm:cxn modelId="{DB1D5AB7-9DDB-4960-AB1C-B87717A0318D}" srcId="{B23AE2F4-F21B-4989-AE44-B00DE70CA4F7}" destId="{7B14FD02-CD99-4284-810C-382157116F25}" srcOrd="0" destOrd="0" parTransId="{DD22924E-F592-4A75-B0EE-0C4A2210FEAA}" sibTransId="{B28A9E23-3B41-4067-A04E-7A8AE30CD2E4}"/>
    <dgm:cxn modelId="{615C8FE5-2603-44D4-9342-F70BD8EDDAE9}" type="presOf" srcId="{F3E0144A-18A1-4564-BB62-739F6C04167F}" destId="{3FAB18B9-96DE-47E7-93EE-7A3F77BBBFAE}" srcOrd="0" destOrd="0" presId="urn:microsoft.com/office/officeart/2018/5/layout/IconLeafLabelList"/>
    <dgm:cxn modelId="{8B458DEA-3B65-4BAD-90FD-A8FEF6887B11}" type="presOf" srcId="{7B14FD02-CD99-4284-810C-382157116F25}" destId="{0F9AB8C5-700B-4E9D-A46D-781245AB8CF5}" srcOrd="0" destOrd="0" presId="urn:microsoft.com/office/officeart/2018/5/layout/IconLeafLabelList"/>
    <dgm:cxn modelId="{6112CEEF-AEA6-49C8-B5B9-0998454AAB1E}" type="presOf" srcId="{B23AE2F4-F21B-4989-AE44-B00DE70CA4F7}" destId="{2C95494C-D617-4391-B9F8-FCA716D7B6BA}" srcOrd="0" destOrd="0" presId="urn:microsoft.com/office/officeart/2018/5/layout/IconLeafLabelList"/>
    <dgm:cxn modelId="{40477029-B325-449D-93FF-34814AE536DB}" type="presParOf" srcId="{2C95494C-D617-4391-B9F8-FCA716D7B6BA}" destId="{590F346E-1307-4EA0-B8C9-EBDD4C941D2D}" srcOrd="0" destOrd="0" presId="urn:microsoft.com/office/officeart/2018/5/layout/IconLeafLabelList"/>
    <dgm:cxn modelId="{07934E4E-C178-4AD6-9F8A-261D7F9A0195}" type="presParOf" srcId="{590F346E-1307-4EA0-B8C9-EBDD4C941D2D}" destId="{01B771F6-B526-4410-9265-FA196AA01F1E}" srcOrd="0" destOrd="0" presId="urn:microsoft.com/office/officeart/2018/5/layout/IconLeafLabelList"/>
    <dgm:cxn modelId="{5FDE1305-1922-4E73-8863-B4C7DC6A2D7A}" type="presParOf" srcId="{590F346E-1307-4EA0-B8C9-EBDD4C941D2D}" destId="{E022CE23-4727-437F-B9EB-E6157094752F}" srcOrd="1" destOrd="0" presId="urn:microsoft.com/office/officeart/2018/5/layout/IconLeafLabelList"/>
    <dgm:cxn modelId="{C65C06A5-B855-45E0-9ED3-45B714BA5AA2}" type="presParOf" srcId="{590F346E-1307-4EA0-B8C9-EBDD4C941D2D}" destId="{135480ED-F6F8-4538-B4A5-268809F9E81F}" srcOrd="2" destOrd="0" presId="urn:microsoft.com/office/officeart/2018/5/layout/IconLeafLabelList"/>
    <dgm:cxn modelId="{231231DF-238D-4996-923E-B0A0DE45A987}" type="presParOf" srcId="{590F346E-1307-4EA0-B8C9-EBDD4C941D2D}" destId="{0F9AB8C5-700B-4E9D-A46D-781245AB8CF5}" srcOrd="3" destOrd="0" presId="urn:microsoft.com/office/officeart/2018/5/layout/IconLeafLabelList"/>
    <dgm:cxn modelId="{BB530D8E-C3CC-4D4B-A6D6-84A9E15AC964}" type="presParOf" srcId="{2C95494C-D617-4391-B9F8-FCA716D7B6BA}" destId="{1BA3822E-552F-4375-9261-BF5CEC0AC2B8}" srcOrd="1" destOrd="0" presId="urn:microsoft.com/office/officeart/2018/5/layout/IconLeafLabelList"/>
    <dgm:cxn modelId="{9695E7E9-33FF-4C30-AE6B-6008B3A743A4}" type="presParOf" srcId="{2C95494C-D617-4391-B9F8-FCA716D7B6BA}" destId="{17CF3C67-2121-49B6-8AE0-049F7498CC89}" srcOrd="2" destOrd="0" presId="urn:microsoft.com/office/officeart/2018/5/layout/IconLeafLabelList"/>
    <dgm:cxn modelId="{2F3B979B-0FA1-4B11-ACB8-4AE0540AAB4A}" type="presParOf" srcId="{17CF3C67-2121-49B6-8AE0-049F7498CC89}" destId="{261CAD26-6037-414A-AA63-41AC6DCB74FD}" srcOrd="0" destOrd="0" presId="urn:microsoft.com/office/officeart/2018/5/layout/IconLeafLabelList"/>
    <dgm:cxn modelId="{1010DBF5-D306-4ED8-BF6C-4F6774AE62F4}" type="presParOf" srcId="{17CF3C67-2121-49B6-8AE0-049F7498CC89}" destId="{6104FB47-EAD7-445C-9A85-DA3E71B90C6D}" srcOrd="1" destOrd="0" presId="urn:microsoft.com/office/officeart/2018/5/layout/IconLeafLabelList"/>
    <dgm:cxn modelId="{3A30C568-2641-41FC-8AD4-5C12E5639BCE}" type="presParOf" srcId="{17CF3C67-2121-49B6-8AE0-049F7498CC89}" destId="{C364330E-AFEB-4C4A-96F8-FFAFB1DF1D4F}" srcOrd="2" destOrd="0" presId="urn:microsoft.com/office/officeart/2018/5/layout/IconLeafLabelList"/>
    <dgm:cxn modelId="{0A6DC2AD-7A40-4A86-A89E-917FF8B7A37A}" type="presParOf" srcId="{17CF3C67-2121-49B6-8AE0-049F7498CC89}" destId="{3FAB18B9-96DE-47E7-93EE-7A3F77BBBFAE}" srcOrd="3" destOrd="0" presId="urn:microsoft.com/office/officeart/2018/5/layout/IconLeafLabelList"/>
    <dgm:cxn modelId="{8F1E0322-957C-4FE6-B964-B64EC9AFAA6B}" type="presParOf" srcId="{2C95494C-D617-4391-B9F8-FCA716D7B6BA}" destId="{E3940783-1A87-44D6-B888-1A8126DF6089}" srcOrd="3" destOrd="0" presId="urn:microsoft.com/office/officeart/2018/5/layout/IconLeafLabelList"/>
    <dgm:cxn modelId="{5DF21EB8-ED57-4EC9-98C0-82C05A42081F}" type="presParOf" srcId="{2C95494C-D617-4391-B9F8-FCA716D7B6BA}" destId="{FB8796B8-9AA5-4DFC-8CC5-242820A566A6}" srcOrd="4" destOrd="0" presId="urn:microsoft.com/office/officeart/2018/5/layout/IconLeafLabelList"/>
    <dgm:cxn modelId="{889111D9-764C-4F52-8F59-397F075324A0}" type="presParOf" srcId="{FB8796B8-9AA5-4DFC-8CC5-242820A566A6}" destId="{406A93AD-7E6C-4581-AC04-1897882512B8}" srcOrd="0" destOrd="0" presId="urn:microsoft.com/office/officeart/2018/5/layout/IconLeafLabelList"/>
    <dgm:cxn modelId="{80F1896D-3227-40F4-A0D1-2051B9E0EC2B}" type="presParOf" srcId="{FB8796B8-9AA5-4DFC-8CC5-242820A566A6}" destId="{402E75B3-0A52-4BF0-AE8E-AC8AA687F8F9}" srcOrd="1" destOrd="0" presId="urn:microsoft.com/office/officeart/2018/5/layout/IconLeafLabelList"/>
    <dgm:cxn modelId="{D6DCF25D-D386-4E00-9918-D8E3E60AF6EF}" type="presParOf" srcId="{FB8796B8-9AA5-4DFC-8CC5-242820A566A6}" destId="{76B451EF-2DAE-407B-B3F2-E8C30A9A6DF9}" srcOrd="2" destOrd="0" presId="urn:microsoft.com/office/officeart/2018/5/layout/IconLeafLabelList"/>
    <dgm:cxn modelId="{93114DCA-A2D6-47DE-8741-576B5B43C3A2}" type="presParOf" srcId="{FB8796B8-9AA5-4DFC-8CC5-242820A566A6}" destId="{5CB8D838-7BF5-4708-BAA4-DB282CDB6021}"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EF64C9-11EE-434E-B16F-6944815785E8}" type="doc">
      <dgm:prSet loTypeId="urn:microsoft.com/office/officeart/2018/5/layout/Centered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CB795925-7E68-4430-A4DA-90F945DDFB4C}">
      <dgm:prSet/>
      <dgm:spPr/>
      <dgm:t>
        <a:bodyPr/>
        <a:lstStyle/>
        <a:p>
          <a:pPr>
            <a:lnSpc>
              <a:spcPct val="100000"/>
            </a:lnSpc>
            <a:defRPr b="1"/>
          </a:pPr>
          <a:r>
            <a:rPr lang="en-US"/>
            <a:t>APEx makes it easy to </a:t>
          </a:r>
          <a:r>
            <a:rPr lang="en-US" b="1"/>
            <a:t>align practices </a:t>
          </a:r>
          <a:r>
            <a:rPr lang="en-US"/>
            <a:t>under one standard.</a:t>
          </a:r>
        </a:p>
      </dgm:t>
    </dgm:pt>
    <dgm:pt modelId="{DC70ECCF-5C07-430B-BA36-CD571FDF3E78}" type="parTrans" cxnId="{DC41FEA5-A0B6-4196-B6B9-45CF46869435}">
      <dgm:prSet/>
      <dgm:spPr/>
      <dgm:t>
        <a:bodyPr/>
        <a:lstStyle/>
        <a:p>
          <a:endParaRPr lang="en-US"/>
        </a:p>
      </dgm:t>
    </dgm:pt>
    <dgm:pt modelId="{A88DC7F3-B3B2-47CB-8F25-C98F1BF51AC4}" type="sibTrans" cxnId="{DC41FEA5-A0B6-4196-B6B9-45CF46869435}">
      <dgm:prSet/>
      <dgm:spPr/>
      <dgm:t>
        <a:bodyPr/>
        <a:lstStyle/>
        <a:p>
          <a:endParaRPr lang="en-US"/>
        </a:p>
      </dgm:t>
    </dgm:pt>
    <dgm:pt modelId="{D9800662-D0A3-4F98-AAFF-11D2D614C419}">
      <dgm:prSet/>
      <dgm:spPr/>
      <dgm:t>
        <a:bodyPr/>
        <a:lstStyle/>
        <a:p>
          <a:pPr>
            <a:lnSpc>
              <a:spcPct val="100000"/>
            </a:lnSpc>
            <a:defRPr b="1"/>
          </a:pPr>
          <a:r>
            <a:rPr lang="en-US" b="1" dirty="0"/>
            <a:t>Ability to </a:t>
          </a:r>
          <a:r>
            <a:rPr lang="en-US" dirty="0"/>
            <a:t>add additional satellites during accreditation cycle and confirm process alignment. </a:t>
          </a:r>
        </a:p>
      </dgm:t>
    </dgm:pt>
    <dgm:pt modelId="{FC7DEA04-D661-47D3-B6CB-50D24FE36EC8}" type="parTrans" cxnId="{7E7E1310-56DD-41D7-B8AF-F226B26B7B97}">
      <dgm:prSet/>
      <dgm:spPr/>
      <dgm:t>
        <a:bodyPr/>
        <a:lstStyle/>
        <a:p>
          <a:endParaRPr lang="en-US"/>
        </a:p>
      </dgm:t>
    </dgm:pt>
    <dgm:pt modelId="{6E2F7497-E63B-4B9D-94F9-FD3FE7028450}" type="sibTrans" cxnId="{7E7E1310-56DD-41D7-B8AF-F226B26B7B97}">
      <dgm:prSet/>
      <dgm:spPr/>
      <dgm:t>
        <a:bodyPr/>
        <a:lstStyle/>
        <a:p>
          <a:endParaRPr lang="en-US"/>
        </a:p>
      </dgm:t>
    </dgm:pt>
    <dgm:pt modelId="{F57D247D-EB2F-4199-8BEE-C69A4BD10347}" type="pres">
      <dgm:prSet presAssocID="{C2EF64C9-11EE-434E-B16F-6944815785E8}" presName="root" presStyleCnt="0">
        <dgm:presLayoutVars>
          <dgm:dir/>
          <dgm:resizeHandles val="exact"/>
        </dgm:presLayoutVars>
      </dgm:prSet>
      <dgm:spPr/>
    </dgm:pt>
    <dgm:pt modelId="{9592960E-235C-406C-BDF4-E43642C88AF1}" type="pres">
      <dgm:prSet presAssocID="{CB795925-7E68-4430-A4DA-90F945DDFB4C}" presName="compNode" presStyleCnt="0"/>
      <dgm:spPr/>
    </dgm:pt>
    <dgm:pt modelId="{84A9436D-506A-4FF2-9084-3D3A3FB02C0D}" type="pres">
      <dgm:prSet presAssocID="{CB795925-7E68-4430-A4DA-90F945DDFB4C}" presName="iconRect" presStyleLbl="node1" presStyleIdx="0" presStyleCnt="2"/>
      <dgm:spPr>
        <a:blipFill>
          <a:blip xmlns:r="http://schemas.openxmlformats.org/officeDocument/2006/relationships" r:embed="rId1">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ierarchy outline"/>
        </a:ext>
      </dgm:extLst>
    </dgm:pt>
    <dgm:pt modelId="{83795F3A-F686-4F0B-9D76-0BE0386EAF92}" type="pres">
      <dgm:prSet presAssocID="{CB795925-7E68-4430-A4DA-90F945DDFB4C}" presName="iconSpace" presStyleCnt="0"/>
      <dgm:spPr/>
    </dgm:pt>
    <dgm:pt modelId="{6AEE3BD7-37AA-4C49-A909-38FF22BC82B9}" type="pres">
      <dgm:prSet presAssocID="{CB795925-7E68-4430-A4DA-90F945DDFB4C}" presName="parTx" presStyleLbl="revTx" presStyleIdx="0" presStyleCnt="4">
        <dgm:presLayoutVars>
          <dgm:chMax val="0"/>
          <dgm:chPref val="0"/>
        </dgm:presLayoutVars>
      </dgm:prSet>
      <dgm:spPr/>
    </dgm:pt>
    <dgm:pt modelId="{B2270B6D-072B-452D-A334-F852CBEE60DD}" type="pres">
      <dgm:prSet presAssocID="{CB795925-7E68-4430-A4DA-90F945DDFB4C}" presName="txSpace" presStyleCnt="0"/>
      <dgm:spPr/>
    </dgm:pt>
    <dgm:pt modelId="{3CB94A9F-F515-4DA9-A18F-0DC2B40E0103}" type="pres">
      <dgm:prSet presAssocID="{CB795925-7E68-4430-A4DA-90F945DDFB4C}" presName="desTx" presStyleLbl="revTx" presStyleIdx="1" presStyleCnt="4">
        <dgm:presLayoutVars/>
      </dgm:prSet>
      <dgm:spPr/>
    </dgm:pt>
    <dgm:pt modelId="{D43D93B5-8E7C-41DA-90C4-E0DB6E595B84}" type="pres">
      <dgm:prSet presAssocID="{A88DC7F3-B3B2-47CB-8F25-C98F1BF51AC4}" presName="sibTrans" presStyleCnt="0"/>
      <dgm:spPr/>
    </dgm:pt>
    <dgm:pt modelId="{7E6EA94B-8BFD-4CA3-8CD1-0008BDA37A5B}" type="pres">
      <dgm:prSet presAssocID="{D9800662-D0A3-4F98-AAFF-11D2D614C419}" presName="compNode" presStyleCnt="0"/>
      <dgm:spPr/>
    </dgm:pt>
    <dgm:pt modelId="{FAA254E4-AF1B-43DE-96BF-8071C203714C}" type="pres">
      <dgm:prSet presAssocID="{D9800662-D0A3-4F98-AAFF-11D2D614C419}" presName="iconRect" presStyleLbl="node1" presStyleIdx="1" presStyleCnt="2"/>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pt>
    <dgm:pt modelId="{14231F86-13D8-41B9-B9C3-B0DD67860FF1}" type="pres">
      <dgm:prSet presAssocID="{D9800662-D0A3-4F98-AAFF-11D2D614C419}" presName="iconSpace" presStyleCnt="0"/>
      <dgm:spPr/>
    </dgm:pt>
    <dgm:pt modelId="{1B29A0A6-BD35-41FC-B6E2-356B4065816A}" type="pres">
      <dgm:prSet presAssocID="{D9800662-D0A3-4F98-AAFF-11D2D614C419}" presName="parTx" presStyleLbl="revTx" presStyleIdx="2" presStyleCnt="4">
        <dgm:presLayoutVars>
          <dgm:chMax val="0"/>
          <dgm:chPref val="0"/>
        </dgm:presLayoutVars>
      </dgm:prSet>
      <dgm:spPr/>
    </dgm:pt>
    <dgm:pt modelId="{BAD984A7-E802-4937-8849-822A97DFC95B}" type="pres">
      <dgm:prSet presAssocID="{D9800662-D0A3-4F98-AAFF-11D2D614C419}" presName="txSpace" presStyleCnt="0"/>
      <dgm:spPr/>
    </dgm:pt>
    <dgm:pt modelId="{EDD090AC-8F26-4D20-8F6D-D3A761FF1DB6}" type="pres">
      <dgm:prSet presAssocID="{D9800662-D0A3-4F98-AAFF-11D2D614C419}" presName="desTx" presStyleLbl="revTx" presStyleIdx="3" presStyleCnt="4">
        <dgm:presLayoutVars/>
      </dgm:prSet>
      <dgm:spPr/>
    </dgm:pt>
  </dgm:ptLst>
  <dgm:cxnLst>
    <dgm:cxn modelId="{7E7E1310-56DD-41D7-B8AF-F226B26B7B97}" srcId="{C2EF64C9-11EE-434E-B16F-6944815785E8}" destId="{D9800662-D0A3-4F98-AAFF-11D2D614C419}" srcOrd="1" destOrd="0" parTransId="{FC7DEA04-D661-47D3-B6CB-50D24FE36EC8}" sibTransId="{6E2F7497-E63B-4B9D-94F9-FD3FE7028450}"/>
    <dgm:cxn modelId="{69665967-52B6-48E6-B8FD-5907BC9D6D42}" type="presOf" srcId="{C2EF64C9-11EE-434E-B16F-6944815785E8}" destId="{F57D247D-EB2F-4199-8BEE-C69A4BD10347}" srcOrd="0" destOrd="0" presId="urn:microsoft.com/office/officeart/2018/5/layout/CenteredIconLabelDescriptionList"/>
    <dgm:cxn modelId="{DC41FEA5-A0B6-4196-B6B9-45CF46869435}" srcId="{C2EF64C9-11EE-434E-B16F-6944815785E8}" destId="{CB795925-7E68-4430-A4DA-90F945DDFB4C}" srcOrd="0" destOrd="0" parTransId="{DC70ECCF-5C07-430B-BA36-CD571FDF3E78}" sibTransId="{A88DC7F3-B3B2-47CB-8F25-C98F1BF51AC4}"/>
    <dgm:cxn modelId="{9A6441CF-8FEE-4C03-B51B-8FCB4E9122A8}" type="presOf" srcId="{CB795925-7E68-4430-A4DA-90F945DDFB4C}" destId="{6AEE3BD7-37AA-4C49-A909-38FF22BC82B9}" srcOrd="0" destOrd="0" presId="urn:microsoft.com/office/officeart/2018/5/layout/CenteredIconLabelDescriptionList"/>
    <dgm:cxn modelId="{252599FF-72F9-4E47-9F71-D4AB1ADAFFC9}" type="presOf" srcId="{D9800662-D0A3-4F98-AAFF-11D2D614C419}" destId="{1B29A0A6-BD35-41FC-B6E2-356B4065816A}" srcOrd="0" destOrd="0" presId="urn:microsoft.com/office/officeart/2018/5/layout/CenteredIconLabelDescriptionList"/>
    <dgm:cxn modelId="{1623E615-DF77-4106-A978-914BD774D84C}" type="presParOf" srcId="{F57D247D-EB2F-4199-8BEE-C69A4BD10347}" destId="{9592960E-235C-406C-BDF4-E43642C88AF1}" srcOrd="0" destOrd="0" presId="urn:microsoft.com/office/officeart/2018/5/layout/CenteredIconLabelDescriptionList"/>
    <dgm:cxn modelId="{186DA740-D209-44A6-955F-9ECEBA7051B3}" type="presParOf" srcId="{9592960E-235C-406C-BDF4-E43642C88AF1}" destId="{84A9436D-506A-4FF2-9084-3D3A3FB02C0D}" srcOrd="0" destOrd="0" presId="urn:microsoft.com/office/officeart/2018/5/layout/CenteredIconLabelDescriptionList"/>
    <dgm:cxn modelId="{E47A3A2F-EF4C-4222-9382-335CF6800858}" type="presParOf" srcId="{9592960E-235C-406C-BDF4-E43642C88AF1}" destId="{83795F3A-F686-4F0B-9D76-0BE0386EAF92}" srcOrd="1" destOrd="0" presId="urn:microsoft.com/office/officeart/2018/5/layout/CenteredIconLabelDescriptionList"/>
    <dgm:cxn modelId="{5B51348B-84EE-4101-880D-5041A4120756}" type="presParOf" srcId="{9592960E-235C-406C-BDF4-E43642C88AF1}" destId="{6AEE3BD7-37AA-4C49-A909-38FF22BC82B9}" srcOrd="2" destOrd="0" presId="urn:microsoft.com/office/officeart/2018/5/layout/CenteredIconLabelDescriptionList"/>
    <dgm:cxn modelId="{9ABA2706-F7EE-46B9-9C5C-0F99E554ED26}" type="presParOf" srcId="{9592960E-235C-406C-BDF4-E43642C88AF1}" destId="{B2270B6D-072B-452D-A334-F852CBEE60DD}" srcOrd="3" destOrd="0" presId="urn:microsoft.com/office/officeart/2018/5/layout/CenteredIconLabelDescriptionList"/>
    <dgm:cxn modelId="{EDA1B095-715E-4265-80C4-B79168DB0932}" type="presParOf" srcId="{9592960E-235C-406C-BDF4-E43642C88AF1}" destId="{3CB94A9F-F515-4DA9-A18F-0DC2B40E0103}" srcOrd="4" destOrd="0" presId="urn:microsoft.com/office/officeart/2018/5/layout/CenteredIconLabelDescriptionList"/>
    <dgm:cxn modelId="{125B3B25-1D42-4F24-BE52-C6DF33EC2D12}" type="presParOf" srcId="{F57D247D-EB2F-4199-8BEE-C69A4BD10347}" destId="{D43D93B5-8E7C-41DA-90C4-E0DB6E595B84}" srcOrd="1" destOrd="0" presId="urn:microsoft.com/office/officeart/2018/5/layout/CenteredIconLabelDescriptionList"/>
    <dgm:cxn modelId="{FDF47495-5D5E-4710-BDB8-D501B525A6AF}" type="presParOf" srcId="{F57D247D-EB2F-4199-8BEE-C69A4BD10347}" destId="{7E6EA94B-8BFD-4CA3-8CD1-0008BDA37A5B}" srcOrd="2" destOrd="0" presId="urn:microsoft.com/office/officeart/2018/5/layout/CenteredIconLabelDescriptionList"/>
    <dgm:cxn modelId="{C708A567-10E6-4155-A321-84B354650031}" type="presParOf" srcId="{7E6EA94B-8BFD-4CA3-8CD1-0008BDA37A5B}" destId="{FAA254E4-AF1B-43DE-96BF-8071C203714C}" srcOrd="0" destOrd="0" presId="urn:microsoft.com/office/officeart/2018/5/layout/CenteredIconLabelDescriptionList"/>
    <dgm:cxn modelId="{52F61D2E-6FC6-4B38-98DC-6CC7ABB42B3A}" type="presParOf" srcId="{7E6EA94B-8BFD-4CA3-8CD1-0008BDA37A5B}" destId="{14231F86-13D8-41B9-B9C3-B0DD67860FF1}" srcOrd="1" destOrd="0" presId="urn:microsoft.com/office/officeart/2018/5/layout/CenteredIconLabelDescriptionList"/>
    <dgm:cxn modelId="{E944D3B3-D691-401B-BFCF-6548EA94FE0C}" type="presParOf" srcId="{7E6EA94B-8BFD-4CA3-8CD1-0008BDA37A5B}" destId="{1B29A0A6-BD35-41FC-B6E2-356B4065816A}" srcOrd="2" destOrd="0" presId="urn:microsoft.com/office/officeart/2018/5/layout/CenteredIconLabelDescriptionList"/>
    <dgm:cxn modelId="{8EFE8538-60F8-4FBA-9110-BF0D4E70EFA5}" type="presParOf" srcId="{7E6EA94B-8BFD-4CA3-8CD1-0008BDA37A5B}" destId="{BAD984A7-E802-4937-8849-822A97DFC95B}" srcOrd="3" destOrd="0" presId="urn:microsoft.com/office/officeart/2018/5/layout/CenteredIconLabelDescriptionList"/>
    <dgm:cxn modelId="{87F1B632-A44D-4673-8160-90311A3433D2}" type="presParOf" srcId="{7E6EA94B-8BFD-4CA3-8CD1-0008BDA37A5B}" destId="{EDD090AC-8F26-4D20-8F6D-D3A761FF1DB6}"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771F6-B526-4410-9265-FA196AA01F1E}">
      <dsp:nvSpPr>
        <dsp:cNvPr id="0" name=""/>
        <dsp:cNvSpPr/>
      </dsp:nvSpPr>
      <dsp:spPr>
        <a:xfrm>
          <a:off x="718664" y="181089"/>
          <a:ext cx="1955812" cy="195581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22CE23-4727-437F-B9EB-E6157094752F}">
      <dsp:nvSpPr>
        <dsp:cNvPr id="0" name=""/>
        <dsp:cNvSpPr/>
      </dsp:nvSpPr>
      <dsp:spPr>
        <a:xfrm>
          <a:off x="1135476" y="597902"/>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9AB8C5-700B-4E9D-A46D-781245AB8CF5}">
      <dsp:nvSpPr>
        <dsp:cNvPr id="0" name=""/>
        <dsp:cNvSpPr/>
      </dsp:nvSpPr>
      <dsp:spPr>
        <a:xfrm>
          <a:off x="93445" y="2746090"/>
          <a:ext cx="3206250" cy="126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Implementation of </a:t>
          </a:r>
          <a:r>
            <a:rPr lang="en-US" sz="2000" b="1" kern="1200"/>
            <a:t>peer review for all professions</a:t>
          </a:r>
          <a:r>
            <a:rPr lang="en-US" sz="2000" kern="1200"/>
            <a:t>.</a:t>
          </a:r>
        </a:p>
      </dsp:txBody>
      <dsp:txXfrm>
        <a:off x="93445" y="2746090"/>
        <a:ext cx="3206250" cy="1265625"/>
      </dsp:txXfrm>
    </dsp:sp>
    <dsp:sp modelId="{261CAD26-6037-414A-AA63-41AC6DCB74FD}">
      <dsp:nvSpPr>
        <dsp:cNvPr id="0" name=""/>
        <dsp:cNvSpPr/>
      </dsp:nvSpPr>
      <dsp:spPr>
        <a:xfrm>
          <a:off x="4486008" y="181089"/>
          <a:ext cx="1955812" cy="1955812"/>
        </a:xfrm>
        <a:prstGeom prst="round2DiagRect">
          <a:avLst>
            <a:gd name="adj1" fmla="val 29727"/>
            <a:gd name="adj2" fmla="val 0"/>
          </a:avLst>
        </a:prstGeom>
        <a:solidFill>
          <a:schemeClr val="accent1"/>
        </a:solidFill>
        <a:ln>
          <a:noFill/>
        </a:ln>
        <a:effectLst/>
      </dsp:spPr>
      <dsp:style>
        <a:lnRef idx="0">
          <a:scrgbClr r="0" g="0" b="0"/>
        </a:lnRef>
        <a:fillRef idx="1">
          <a:scrgbClr r="0" g="0" b="0"/>
        </a:fillRef>
        <a:effectRef idx="0">
          <a:scrgbClr r="0" g="0" b="0"/>
        </a:effectRef>
        <a:fontRef idx="minor"/>
      </dsp:style>
    </dsp:sp>
    <dsp:sp modelId="{6104FB47-EAD7-445C-9A85-DA3E71B90C6D}">
      <dsp:nvSpPr>
        <dsp:cNvPr id="0" name=""/>
        <dsp:cNvSpPr/>
      </dsp:nvSpPr>
      <dsp:spPr>
        <a:xfrm>
          <a:off x="4902820" y="597902"/>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AB18B9-96DE-47E7-93EE-7A3F77BBBFAE}">
      <dsp:nvSpPr>
        <dsp:cNvPr id="0" name=""/>
        <dsp:cNvSpPr/>
      </dsp:nvSpPr>
      <dsp:spPr>
        <a:xfrm>
          <a:off x="3860789" y="2746090"/>
          <a:ext cx="3206250" cy="126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Updating process to include documentation of positive and pertinent negative results - means </a:t>
          </a:r>
          <a:r>
            <a:rPr lang="en-US" sz="1800" b="1" kern="1200"/>
            <a:t>never assuming</a:t>
          </a:r>
          <a:r>
            <a:rPr lang="en-US" sz="1800" kern="1200"/>
            <a:t>.</a:t>
          </a:r>
        </a:p>
      </dsp:txBody>
      <dsp:txXfrm>
        <a:off x="3860789" y="2746090"/>
        <a:ext cx="3206250" cy="1265625"/>
      </dsp:txXfrm>
    </dsp:sp>
    <dsp:sp modelId="{406A93AD-7E6C-4581-AC04-1897882512B8}">
      <dsp:nvSpPr>
        <dsp:cNvPr id="0" name=""/>
        <dsp:cNvSpPr/>
      </dsp:nvSpPr>
      <dsp:spPr>
        <a:xfrm>
          <a:off x="8253352" y="181089"/>
          <a:ext cx="1955812" cy="1955812"/>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2E75B3-0A52-4BF0-AE8E-AC8AA687F8F9}">
      <dsp:nvSpPr>
        <dsp:cNvPr id="0" name=""/>
        <dsp:cNvSpPr/>
      </dsp:nvSpPr>
      <dsp:spPr>
        <a:xfrm>
          <a:off x="8670164" y="597902"/>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B8D838-7BF5-4708-BAA4-DB282CDB6021}">
      <dsp:nvSpPr>
        <dsp:cNvPr id="0" name=""/>
        <dsp:cNvSpPr/>
      </dsp:nvSpPr>
      <dsp:spPr>
        <a:xfrm>
          <a:off x="7628133" y="2746090"/>
          <a:ext cx="3206250" cy="126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Updating overall workflows to </a:t>
          </a:r>
          <a:r>
            <a:rPr lang="en-US" sz="1800" b="1" kern="1200"/>
            <a:t>increase safety stop points</a:t>
          </a:r>
          <a:r>
            <a:rPr lang="en-US" sz="1800" kern="1200"/>
            <a:t>, which can lead to safer practice.</a:t>
          </a:r>
        </a:p>
      </dsp:txBody>
      <dsp:txXfrm>
        <a:off x="7628133" y="2746090"/>
        <a:ext cx="3206250" cy="1265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9436D-506A-4FF2-9084-3D3A3FB02C0D}">
      <dsp:nvSpPr>
        <dsp:cNvPr id="0" name=""/>
        <dsp:cNvSpPr/>
      </dsp:nvSpPr>
      <dsp:spPr>
        <a:xfrm>
          <a:off x="1822068" y="836693"/>
          <a:ext cx="1512000" cy="1512000"/>
        </a:xfrm>
        <a:prstGeom prst="rect">
          <a:avLst/>
        </a:prstGeom>
        <a:blipFill>
          <a:blip xmlns:r="http://schemas.openxmlformats.org/officeDocument/2006/relationships" r:embed="rId1">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2">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EE3BD7-37AA-4C49-A909-38FF22BC82B9}">
      <dsp:nvSpPr>
        <dsp:cNvPr id="0" name=""/>
        <dsp:cNvSpPr/>
      </dsp:nvSpPr>
      <dsp:spPr>
        <a:xfrm>
          <a:off x="418068" y="2463110"/>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US" sz="1600" kern="1200"/>
            <a:t>APEx makes it easy to </a:t>
          </a:r>
          <a:r>
            <a:rPr lang="en-US" sz="1600" b="1" kern="1200"/>
            <a:t>align practices </a:t>
          </a:r>
          <a:r>
            <a:rPr lang="en-US" sz="1600" kern="1200"/>
            <a:t>under one standard.</a:t>
          </a:r>
        </a:p>
      </dsp:txBody>
      <dsp:txXfrm>
        <a:off x="418068" y="2463110"/>
        <a:ext cx="4320000" cy="648000"/>
      </dsp:txXfrm>
    </dsp:sp>
    <dsp:sp modelId="{3CB94A9F-F515-4DA9-A18F-0DC2B40E0103}">
      <dsp:nvSpPr>
        <dsp:cNvPr id="0" name=""/>
        <dsp:cNvSpPr/>
      </dsp:nvSpPr>
      <dsp:spPr>
        <a:xfrm>
          <a:off x="418068" y="3164328"/>
          <a:ext cx="4320000" cy="333234"/>
        </a:xfrm>
        <a:prstGeom prst="rect">
          <a:avLst/>
        </a:prstGeom>
        <a:noFill/>
        <a:ln>
          <a:noFill/>
        </a:ln>
        <a:effectLst/>
      </dsp:spPr>
      <dsp:style>
        <a:lnRef idx="0">
          <a:scrgbClr r="0" g="0" b="0"/>
        </a:lnRef>
        <a:fillRef idx="0">
          <a:scrgbClr r="0" g="0" b="0"/>
        </a:fillRef>
        <a:effectRef idx="0">
          <a:scrgbClr r="0" g="0" b="0"/>
        </a:effectRef>
        <a:fontRef idx="minor"/>
      </dsp:style>
    </dsp:sp>
    <dsp:sp modelId="{FAA254E4-AF1B-43DE-96BF-8071C203714C}">
      <dsp:nvSpPr>
        <dsp:cNvPr id="0" name=""/>
        <dsp:cNvSpPr/>
      </dsp:nvSpPr>
      <dsp:spPr>
        <a:xfrm>
          <a:off x="6898068" y="836693"/>
          <a:ext cx="1512000" cy="1512000"/>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2">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29A0A6-BD35-41FC-B6E2-356B4065816A}">
      <dsp:nvSpPr>
        <dsp:cNvPr id="0" name=""/>
        <dsp:cNvSpPr/>
      </dsp:nvSpPr>
      <dsp:spPr>
        <a:xfrm>
          <a:off x="5494068" y="2463110"/>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US" sz="1600" b="1" kern="1200" dirty="0"/>
            <a:t>Ability to </a:t>
          </a:r>
          <a:r>
            <a:rPr lang="en-US" sz="1600" kern="1200" dirty="0"/>
            <a:t>add additional satellites during accreditation cycle and confirm process alignment. </a:t>
          </a:r>
        </a:p>
      </dsp:txBody>
      <dsp:txXfrm>
        <a:off x="5494068" y="2463110"/>
        <a:ext cx="4320000" cy="648000"/>
      </dsp:txXfrm>
    </dsp:sp>
    <dsp:sp modelId="{EDD090AC-8F26-4D20-8F6D-D3A761FF1DB6}">
      <dsp:nvSpPr>
        <dsp:cNvPr id="0" name=""/>
        <dsp:cNvSpPr/>
      </dsp:nvSpPr>
      <dsp:spPr>
        <a:xfrm>
          <a:off x="5494068" y="3164328"/>
          <a:ext cx="4320000" cy="33323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C6B9FC-30AE-4773-B5D3-DF05A54E662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B702AE2-3AE8-4A64-A880-0925449804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C10000-E4A4-434D-AC4E-37DEE572EDEB}" type="datetimeFigureOut">
              <a:rPr lang="en-US" smtClean="0"/>
              <a:t>1/19/2023</a:t>
            </a:fld>
            <a:endParaRPr lang="en-US" dirty="0"/>
          </a:p>
        </p:txBody>
      </p:sp>
      <p:sp>
        <p:nvSpPr>
          <p:cNvPr id="4" name="Footer Placeholder 3">
            <a:extLst>
              <a:ext uri="{FF2B5EF4-FFF2-40B4-BE49-F238E27FC236}">
                <a16:creationId xmlns:a16="http://schemas.microsoft.com/office/drawing/2014/main" id="{56D6ED1F-976E-4FC7-9740-EE6DD07A83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6F97DE2-E6FD-45C7-A60D-0D7CD913A1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1D7B9A-54B4-4B46-B41F-ADFC9717A041}" type="slidenum">
              <a:rPr lang="en-US" smtClean="0"/>
              <a:t>‹#›</a:t>
            </a:fld>
            <a:endParaRPr lang="en-US" dirty="0"/>
          </a:p>
        </p:txBody>
      </p:sp>
    </p:spTree>
    <p:extLst>
      <p:ext uri="{BB962C8B-B14F-4D97-AF65-F5344CB8AC3E}">
        <p14:creationId xmlns:p14="http://schemas.microsoft.com/office/powerpoint/2010/main" val="3686027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BFDE40-12CE-4F5D-B8FE-7D69F7F1B11E}" type="datetimeFigureOut">
              <a:rPr lang="en-US" smtClean="0"/>
              <a:t>1/19/2023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03918-26B1-4F16-883B-35E07723D6C2}" type="slidenum">
              <a:rPr lang="en-US" smtClean="0"/>
              <a:t>‹#›</a:t>
            </a:fld>
            <a:endParaRPr lang="en-US" dirty="0"/>
          </a:p>
        </p:txBody>
      </p:sp>
    </p:spTree>
    <p:extLst>
      <p:ext uri="{BB962C8B-B14F-4D97-AF65-F5344CB8AC3E}">
        <p14:creationId xmlns:p14="http://schemas.microsoft.com/office/powerpoint/2010/main" val="194054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E03918-26B1-4F16-883B-35E07723D6C2}" type="slidenum">
              <a:rPr lang="en-US" smtClean="0"/>
              <a:t>1</a:t>
            </a:fld>
            <a:endParaRPr lang="en-US" dirty="0"/>
          </a:p>
        </p:txBody>
      </p:sp>
    </p:spTree>
    <p:extLst>
      <p:ext uri="{BB962C8B-B14F-4D97-AF65-F5344CB8AC3E}">
        <p14:creationId xmlns:p14="http://schemas.microsoft.com/office/powerpoint/2010/main" val="1950910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Practices conduct an internal review called the Self-Assessment. This section allows facilities to assess consistent documentation in medical records and review the policy and procedure documents. Practices must reach at least 85% compliance in each area before being deemed ready for the facility visit. Practices are allowed up to multiple attempts in each section to demonstrate compliance, but most practices achieve this within the first or second attempt. Each attempt offers the practice a feedback report which highlights areas of non-compliance. These feedback reports can be utilized by the practice to strengthen their processes before the next attempt or before the facility visit.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Only the main facility will complete the Self-Assessment, as the satellites should be following the same procedures.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no point during the APEx process will PHI ever be entered into the APEx Portal or shared with ASTRO staff.</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4E03918-26B1-4F16-883B-35E07723D6C2}" type="slidenum">
              <a:rPr lang="en-US" smtClean="0"/>
              <a:t>13</a:t>
            </a:fld>
            <a:endParaRPr lang="en-US" dirty="0"/>
          </a:p>
        </p:txBody>
      </p:sp>
    </p:spTree>
    <p:extLst>
      <p:ext uri="{BB962C8B-B14F-4D97-AF65-F5344CB8AC3E}">
        <p14:creationId xmlns:p14="http://schemas.microsoft.com/office/powerpoint/2010/main" val="311613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Each location will be assessed by the APEx Surveyors. Main or single locations will be assessed by at least a radiation oncologist and medical physicist, which take a full day to complete. Any additional satellites will be assessed by at least one medical physicist, usually completed in half a day's time. If there are multiple satellites, these will be paired together when possible or additional surveyors will be sent.</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APEx Surveyor’s main responsibility is to gather information to submit back to ASTRO. They do not make the determination and therefore your practice will not know your results on the day of the facility visit.</a:t>
            </a:r>
          </a:p>
        </p:txBody>
      </p:sp>
      <p:sp>
        <p:nvSpPr>
          <p:cNvPr id="4" name="Slide Number Placeholder 3"/>
          <p:cNvSpPr>
            <a:spLocks noGrp="1"/>
          </p:cNvSpPr>
          <p:nvPr>
            <p:ph type="sldNum" sz="quarter" idx="5"/>
          </p:nvPr>
        </p:nvSpPr>
        <p:spPr/>
        <p:txBody>
          <a:bodyPr/>
          <a:lstStyle/>
          <a:p>
            <a:fld id="{14E03918-26B1-4F16-883B-35E07723D6C2}" type="slidenum">
              <a:rPr lang="en-US" smtClean="0"/>
              <a:t>14</a:t>
            </a:fld>
            <a:endParaRPr lang="en-US" dirty="0"/>
          </a:p>
        </p:txBody>
      </p:sp>
    </p:spTree>
    <p:extLst>
      <p:ext uri="{BB962C8B-B14F-4D97-AF65-F5344CB8AC3E}">
        <p14:creationId xmlns:p14="http://schemas.microsoft.com/office/powerpoint/2010/main" val="3069015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findings of the APEx Surveyors are submitted through the APEx Portal and blinded reports are submitted to the Practice Accreditation Subcommittee for review. The Practice Accreditation Subcommittee is a multi-disciplinary committee of radiation oncology professionals who are trained APEx Surveyors working full time in radiation oncology. The voting process can take 4-6 weeks.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4E03918-26B1-4F16-883B-35E07723D6C2}" type="slidenum">
              <a:rPr lang="en-US" smtClean="0"/>
              <a:t>15</a:t>
            </a:fld>
            <a:endParaRPr lang="en-US" dirty="0"/>
          </a:p>
        </p:txBody>
      </p:sp>
    </p:spTree>
    <p:extLst>
      <p:ext uri="{BB962C8B-B14F-4D97-AF65-F5344CB8AC3E}">
        <p14:creationId xmlns:p14="http://schemas.microsoft.com/office/powerpoint/2010/main" val="4032836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APEx Program can be flexible with your practice’s needs, depending on the time and effort you put forward in certain sections of the program. The application information could be completed in a single day, followed by signing of legal agreements within the APEx Portal. The payment, if sent by mail takes 2-3 weeks to clear the bank. Once ASTRO receives notification of your payment, your practice is granted access to the Self-Assessment phase of the program.</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already mentioned, during the Self-Assessment, it is recommended to start with the Document Upload section. This section can take the longest to complete for two of the following reasons. 1) Your practice may need to create or update documents for compliance and 2) once submitted, the documents are reviewed which can take 4-6 weeks to complete. During the review period, you can complete the other two sections of the Self-Assessment, the Medical Record Review and Interview Preparation. Each medical record takes about 45 minutes to complete the questions within the APEx Portal. So, if you did a single medical record each day, this process would take you about a month to complete. The Interview Preparation takes about 1 hour and can be completed at anytime through out this time period.</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deemed ready for the facility visit, your practice will sign in and select potential facility visits dates. Depending on your timeframe, you could select dates within the first couple of available weeks, or over the first few months – depending on the availability of your staff. Once the facility visit is finalized and conducted, it takes an additional 4-6 weeks to receive your final determination.</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Throughout that whole process, your practice has control of major portions of the process.</a:t>
            </a:r>
          </a:p>
        </p:txBody>
      </p:sp>
      <p:sp>
        <p:nvSpPr>
          <p:cNvPr id="4" name="Slide Number Placeholder 3"/>
          <p:cNvSpPr>
            <a:spLocks noGrp="1"/>
          </p:cNvSpPr>
          <p:nvPr>
            <p:ph type="sldNum" sz="quarter" idx="5"/>
          </p:nvPr>
        </p:nvSpPr>
        <p:spPr/>
        <p:txBody>
          <a:bodyPr/>
          <a:lstStyle/>
          <a:p>
            <a:fld id="{14E03918-26B1-4F16-883B-35E07723D6C2}" type="slidenum">
              <a:rPr lang="en-US" smtClean="0"/>
              <a:t>17</a:t>
            </a:fld>
            <a:endParaRPr lang="en-US" dirty="0"/>
          </a:p>
        </p:txBody>
      </p:sp>
    </p:spTree>
    <p:extLst>
      <p:ext uri="{BB962C8B-B14F-4D97-AF65-F5344CB8AC3E}">
        <p14:creationId xmlns:p14="http://schemas.microsoft.com/office/powerpoint/2010/main" val="2959444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APEx now gives you the option to select your accreditation cycle length with a different price for each. It all depends on what your practice needs. The entire cost of APEx is paid upfront, so there are no additional fees due later for the facility visit.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ASTRO has two options when paying your application fee. The first is to pay the full payment during the application phase of the program. Second, your practice can choose to pay at least 50% of the application fee during the application phase and the remining balance would be paid anytime before scheduling the facility visit. It is your practice’s choice which will work best for you.</a:t>
            </a:r>
          </a:p>
        </p:txBody>
      </p:sp>
      <p:sp>
        <p:nvSpPr>
          <p:cNvPr id="4" name="Slide Number Placeholder 3"/>
          <p:cNvSpPr>
            <a:spLocks noGrp="1"/>
          </p:cNvSpPr>
          <p:nvPr>
            <p:ph type="sldNum" sz="quarter" idx="5"/>
          </p:nvPr>
        </p:nvSpPr>
        <p:spPr/>
        <p:txBody>
          <a:bodyPr/>
          <a:lstStyle/>
          <a:p>
            <a:fld id="{14E03918-26B1-4F16-883B-35E07723D6C2}" type="slidenum">
              <a:rPr lang="en-US" smtClean="0"/>
              <a:t>18</a:t>
            </a:fld>
            <a:endParaRPr lang="en-US" dirty="0"/>
          </a:p>
        </p:txBody>
      </p:sp>
    </p:spTree>
    <p:extLst>
      <p:ext uri="{BB962C8B-B14F-4D97-AF65-F5344CB8AC3E}">
        <p14:creationId xmlns:p14="http://schemas.microsoft.com/office/powerpoint/2010/main" val="3085076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a recap, the APEx program was designed as a quality improvement program for your practice and can be used by all types and sizes of radiation oncology practices. The program offers transparent feedback before scheduling a facility visit. Using the program's feedback reports, your practice can work on compliance issues seen during the Self-Assessment and either adjusting compliance before the facility visit or knowing what will need to be adjusted.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Practices within the APEx program succeed when they have buy-in from the entire team. Sometimes, to show compliance, processes or training needs to change. By having the entire team on board for APEx accreditation, your practice will create high-quality, safe practices for the patient's treatment within your department.</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By selecting the APEx accreditation program, you will receive an objective review of your practice, as the surveyors are there to collect the information and then send it to the Practice Accreditation Committee to complete the final vote. The reports are blinded and therefore determined based on their merit in compliance with the evidence indicators.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APEx accreditation is valid for a 4-year accreditation cycle, we understand that some practices may need to select a 3-year accreditation cycle to meet regulatory requirements. ASTRO offers the flexibility for your practice to select what fits best for you and your department's needs. You also get the prestige to advertise that you are accredited by the leading organization for radiation oncology practices, ASTRO.</a:t>
            </a:r>
          </a:p>
        </p:txBody>
      </p:sp>
      <p:sp>
        <p:nvSpPr>
          <p:cNvPr id="4" name="Slide Number Placeholder 3"/>
          <p:cNvSpPr>
            <a:spLocks noGrp="1"/>
          </p:cNvSpPr>
          <p:nvPr>
            <p:ph type="sldNum" sz="quarter" idx="5"/>
          </p:nvPr>
        </p:nvSpPr>
        <p:spPr/>
        <p:txBody>
          <a:bodyPr/>
          <a:lstStyle/>
          <a:p>
            <a:fld id="{14E03918-26B1-4F16-883B-35E07723D6C2}" type="slidenum">
              <a:rPr lang="en-US" smtClean="0"/>
              <a:t>19</a:t>
            </a:fld>
            <a:endParaRPr lang="en-US" dirty="0"/>
          </a:p>
        </p:txBody>
      </p:sp>
    </p:spTree>
    <p:extLst>
      <p:ext uri="{BB962C8B-B14F-4D97-AF65-F5344CB8AC3E}">
        <p14:creationId xmlns:p14="http://schemas.microsoft.com/office/powerpoint/2010/main" val="1208049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E03918-26B1-4F16-883B-35E07723D6C2}" type="slidenum">
              <a:rPr lang="en-US" smtClean="0"/>
              <a:t>4</a:t>
            </a:fld>
            <a:endParaRPr lang="en-US" dirty="0"/>
          </a:p>
        </p:txBody>
      </p:sp>
    </p:spTree>
    <p:extLst>
      <p:ext uri="{BB962C8B-B14F-4D97-AF65-F5344CB8AC3E}">
        <p14:creationId xmlns:p14="http://schemas.microsoft.com/office/powerpoint/2010/main" val="4085453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858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APEx is a recognized radiation oncology accrediting body in all 50 states and 41 VA practices. APEx has seen tremendous growth in recent years and is the fastest growing radiation oncology accreditation program in the 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effectLst/>
                <a:latin typeface="Calibri" panose="020F0502020204030204" pitchFamily="34" charset="0"/>
                <a:ea typeface="Calibri" panose="020F0502020204030204" pitchFamily="34" charset="0"/>
                <a:cs typeface="Arial" panose="020B0604020202020204" pitchFamily="34" charset="0"/>
              </a:rPr>
              <a:t>In a recent APEx evaluation survey, </a:t>
            </a:r>
            <a:r>
              <a:rPr lang="en-US" sz="2800" b="1" dirty="0">
                <a:effectLst/>
                <a:latin typeface="Calibri" panose="020F0502020204030204" pitchFamily="34" charset="0"/>
                <a:ea typeface="Calibri" panose="020F0502020204030204" pitchFamily="34" charset="0"/>
                <a:cs typeface="Arial" panose="020B0604020202020204" pitchFamily="34" charset="0"/>
              </a:rPr>
              <a:t>97% of practice staff said they were likely or very likely to recommended APEx to a colleague. </a:t>
            </a:r>
            <a:endParaRPr lang="en-US" sz="1800" dirty="0"/>
          </a:p>
        </p:txBody>
      </p:sp>
      <p:sp>
        <p:nvSpPr>
          <p:cNvPr id="4" name="Slide Number Placeholder 3"/>
          <p:cNvSpPr>
            <a:spLocks noGrp="1"/>
          </p:cNvSpPr>
          <p:nvPr>
            <p:ph type="sldNum" sz="quarter" idx="5"/>
          </p:nvPr>
        </p:nvSpPr>
        <p:spPr/>
        <p:txBody>
          <a:bodyPr/>
          <a:lstStyle/>
          <a:p>
            <a:fld id="{14E03918-26B1-4F16-883B-35E07723D6C2}" type="slidenum">
              <a:rPr lang="en-US" smtClean="0"/>
              <a:t>6</a:t>
            </a:fld>
            <a:endParaRPr lang="en-US" dirty="0"/>
          </a:p>
        </p:txBody>
      </p:sp>
    </p:spTree>
    <p:extLst>
      <p:ext uri="{BB962C8B-B14F-4D97-AF65-F5344CB8AC3E}">
        <p14:creationId xmlns:p14="http://schemas.microsoft.com/office/powerpoint/2010/main" val="31161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858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APEx Process is different than ACR or ACRO in that it includes the Self-Assessment as an internal review phase. This step would allow us to measure current processes against national standards and make any adjustments prior to the facility visit.</a:t>
            </a: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p:txBody>
      </p:sp>
      <p:sp>
        <p:nvSpPr>
          <p:cNvPr id="4" name="Slide Number Placeholder 3"/>
          <p:cNvSpPr>
            <a:spLocks noGrp="1"/>
          </p:cNvSpPr>
          <p:nvPr>
            <p:ph type="sldNum" sz="quarter" idx="5"/>
          </p:nvPr>
        </p:nvSpPr>
        <p:spPr/>
        <p:txBody>
          <a:bodyPr/>
          <a:lstStyle/>
          <a:p>
            <a:fld id="{14E03918-26B1-4F16-883B-35E07723D6C2}" type="slidenum">
              <a:rPr lang="en-US" smtClean="0"/>
              <a:t>7</a:t>
            </a:fld>
            <a:endParaRPr lang="en-US" dirty="0"/>
          </a:p>
        </p:txBody>
      </p:sp>
    </p:spTree>
    <p:extLst>
      <p:ext uri="{BB962C8B-B14F-4D97-AF65-F5344CB8AC3E}">
        <p14:creationId xmlns:p14="http://schemas.microsoft.com/office/powerpoint/2010/main" val="330979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85889"/>
          </a:xfrm>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APEx program was designed to be transparent, objective and focused on quality improvement rather than a peer-review process. Practices going through APEx will review the consistency of processes, documentation and communication throughout the program. This standardization, when understood and performed by an entire team, leads to the reduction of variation and an increase in high-quality, safe patient care.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the APEx Standards focus on quality and safety, they are not intended to prescribe processes for individual ROPs. When implementing the APEx Standards, each facility will develop a program customized to their patients and processes based on guidance from ASTRO, AAPM, etc. The expectation is that the standards will provide the structure for quality improvement, allowing ROPs their own flexibility and innovation in determining how they demonstrate compliance through clear documentation.</a:t>
            </a:r>
          </a:p>
        </p:txBody>
      </p:sp>
      <p:sp>
        <p:nvSpPr>
          <p:cNvPr id="4" name="Slide Number Placeholder 3"/>
          <p:cNvSpPr>
            <a:spLocks noGrp="1"/>
          </p:cNvSpPr>
          <p:nvPr>
            <p:ph type="sldNum" sz="quarter" idx="5"/>
          </p:nvPr>
        </p:nvSpPr>
        <p:spPr/>
        <p:txBody>
          <a:bodyPr/>
          <a:lstStyle/>
          <a:p>
            <a:fld id="{14E03918-26B1-4F16-883B-35E07723D6C2}" type="slidenum">
              <a:rPr lang="en-US" smtClean="0"/>
              <a:t>8</a:t>
            </a:fld>
            <a:endParaRPr lang="en-US" dirty="0"/>
          </a:p>
        </p:txBody>
      </p:sp>
    </p:spTree>
    <p:extLst>
      <p:ext uri="{BB962C8B-B14F-4D97-AF65-F5344CB8AC3E}">
        <p14:creationId xmlns:p14="http://schemas.microsoft.com/office/powerpoint/2010/main" val="902870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08913"/>
          </a:xfrm>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the APEx Standards focus on quality and safety, they are not intended to prescribe processes for individual ROPs. When implementing the APEx Standards, each facility will develop a program customized to their patients and processes based on guidance from ASTRO, AAPM, etc. The expectation is that the standards will provide the structure for quality improvement, allowing ROPs their own flexibility and innovation in determining how they demonstrate compliance through clear documentation.</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4E03918-26B1-4F16-883B-35E07723D6C2}" type="slidenum">
              <a:rPr lang="en-US" smtClean="0"/>
              <a:t>9</a:t>
            </a:fld>
            <a:endParaRPr lang="en-US" dirty="0"/>
          </a:p>
        </p:txBody>
      </p:sp>
    </p:spTree>
    <p:extLst>
      <p:ext uri="{BB962C8B-B14F-4D97-AF65-F5344CB8AC3E}">
        <p14:creationId xmlns:p14="http://schemas.microsoft.com/office/powerpoint/2010/main" val="3543645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APEx was created to be scalable to account for different practice size, location and settings. ROPs must be located within the United States.</a:t>
            </a:r>
          </a:p>
        </p:txBody>
      </p:sp>
      <p:sp>
        <p:nvSpPr>
          <p:cNvPr id="4" name="Slide Number Placeholder 3"/>
          <p:cNvSpPr>
            <a:spLocks noGrp="1"/>
          </p:cNvSpPr>
          <p:nvPr>
            <p:ph type="sldNum" sz="quarter" idx="5"/>
          </p:nvPr>
        </p:nvSpPr>
        <p:spPr/>
        <p:txBody>
          <a:bodyPr/>
          <a:lstStyle/>
          <a:p>
            <a:fld id="{14E03918-26B1-4F16-883B-35E07723D6C2}" type="slidenum">
              <a:rPr lang="en-US" smtClean="0"/>
              <a:t>10</a:t>
            </a:fld>
            <a:endParaRPr lang="en-US" dirty="0"/>
          </a:p>
        </p:txBody>
      </p:sp>
    </p:spTree>
    <p:extLst>
      <p:ext uri="{BB962C8B-B14F-4D97-AF65-F5344CB8AC3E}">
        <p14:creationId xmlns:p14="http://schemas.microsoft.com/office/powerpoint/2010/main" val="215635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Many facilities have used the APEx Program for different reasons. Some wanted to set up their practice to create workflows based on standards, while some wanted to verify that their processes were valid. Either approach works within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APEx</a:t>
            </a:r>
            <a:r>
              <a:rPr lang="en-US" sz="1800" dirty="0">
                <a:effectLst/>
                <a:latin typeface="Calibri" panose="020F0502020204030204" pitchFamily="34" charset="0"/>
                <a:ea typeface="Calibri" panose="020F0502020204030204" pitchFamily="34" charset="0"/>
                <a:cs typeface="Times New Roman" panose="02020603050405020304" pitchFamily="18" charset="0"/>
              </a:rPr>
              <a:t> Program. Overall, facilities have stated that the process has made them take a deeper look at their processes to improve their safety and learning opportunities for their staff. This slide shows some of the success stories from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APEx</a:t>
            </a:r>
            <a:r>
              <a:rPr lang="en-US" sz="1800" dirty="0">
                <a:effectLst/>
                <a:latin typeface="Calibri" panose="020F0502020204030204" pitchFamily="34" charset="0"/>
                <a:ea typeface="Calibri" panose="020F0502020204030204" pitchFamily="34" charset="0"/>
                <a:cs typeface="Times New Roman" panose="02020603050405020304" pitchFamily="18" charset="0"/>
              </a:rPr>
              <a:t> accredited facilities on the benefits of the program.</a:t>
            </a:r>
          </a:p>
        </p:txBody>
      </p:sp>
      <p:sp>
        <p:nvSpPr>
          <p:cNvPr id="4" name="Slide Number Placeholder 3"/>
          <p:cNvSpPr>
            <a:spLocks noGrp="1"/>
          </p:cNvSpPr>
          <p:nvPr>
            <p:ph type="sldNum" sz="quarter" idx="5"/>
          </p:nvPr>
        </p:nvSpPr>
        <p:spPr/>
        <p:txBody>
          <a:bodyPr/>
          <a:lstStyle/>
          <a:p>
            <a:fld id="{14E03918-26B1-4F16-883B-35E07723D6C2}" type="slidenum">
              <a:rPr lang="en-US" smtClean="0"/>
              <a:t>11</a:t>
            </a:fld>
            <a:endParaRPr lang="en-US" dirty="0"/>
          </a:p>
        </p:txBody>
      </p:sp>
    </p:spTree>
    <p:extLst>
      <p:ext uri="{BB962C8B-B14F-4D97-AF65-F5344CB8AC3E}">
        <p14:creationId xmlns:p14="http://schemas.microsoft.com/office/powerpoint/2010/main" val="1520695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qualify for a multi-facility practice application, satellites must all meet each qualification. </a:t>
            </a:r>
          </a:p>
          <a:p>
            <a:pPr lvl="0">
              <a:lnSpc>
                <a:spcPct val="100000"/>
              </a:lnSpc>
            </a:pPr>
            <a:r>
              <a:rPr lang="en-US" sz="2800" dirty="0"/>
              <a:t>Follow </a:t>
            </a:r>
            <a:r>
              <a:rPr lang="en-US" sz="2800" b="1" dirty="0"/>
              <a:t>common policies/procedures (SOP) </a:t>
            </a:r>
            <a:r>
              <a:rPr lang="en-US" sz="2800" dirty="0"/>
              <a:t>for key evidence indicators.</a:t>
            </a:r>
          </a:p>
          <a:p>
            <a:pPr lvl="0">
              <a:lnSpc>
                <a:spcPct val="100000"/>
              </a:lnSpc>
            </a:pPr>
            <a:r>
              <a:rPr lang="en-US" sz="2800" dirty="0"/>
              <a:t>Located </a:t>
            </a:r>
            <a:r>
              <a:rPr lang="en-US" sz="2800" b="1" dirty="0"/>
              <a:t>within 50-miles </a:t>
            </a:r>
            <a:r>
              <a:rPr lang="en-US" sz="2800" dirty="0"/>
              <a:t>from the main facility.</a:t>
            </a:r>
          </a:p>
          <a:p>
            <a:pPr lvl="0">
              <a:lnSpc>
                <a:spcPct val="100000"/>
              </a:lnSpc>
            </a:pPr>
            <a:r>
              <a:rPr lang="en-US" sz="2800" b="1" dirty="0"/>
              <a:t>Medical director</a:t>
            </a:r>
            <a:r>
              <a:rPr lang="en-US" sz="2800" dirty="0"/>
              <a:t>, who is a radiation oncologist, responsible for each facility.</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Practices that have satellites outside the 50-mile radius could be included for a possible additional application fee, depending on the circumstance and approval by ASTRO.</a:t>
            </a:r>
          </a:p>
          <a:p>
            <a:pPr marL="0" marR="0" indent="0">
              <a:lnSpc>
                <a:spcPct val="107000"/>
              </a:lnSpc>
              <a:spcBef>
                <a:spcPts val="0"/>
              </a:spcBef>
              <a:spcAft>
                <a:spcPts val="800"/>
              </a:spcAft>
              <a:buFontTx/>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APEx Program has a pathway for multi-facility applicants to ensure that all facilities follow the same policies and procedures. Using the APEx Standards as a guide, facilities can align with the requirements while seeking accreditation.</a:t>
            </a:r>
          </a:p>
          <a:p>
            <a:pPr marL="0" marR="0" indent="0">
              <a:lnSpc>
                <a:spcPct val="107000"/>
              </a:lnSpc>
              <a:spcBef>
                <a:spcPts val="0"/>
              </a:spcBef>
              <a:spcAft>
                <a:spcPts val="800"/>
              </a:spcAft>
              <a:buFontTx/>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4E03918-26B1-4F16-883B-35E07723D6C2}" type="slidenum">
              <a:rPr lang="en-US" smtClean="0"/>
              <a:t>12</a:t>
            </a:fld>
            <a:endParaRPr lang="en-US" dirty="0"/>
          </a:p>
        </p:txBody>
      </p:sp>
    </p:spTree>
    <p:extLst>
      <p:ext uri="{BB962C8B-B14F-4D97-AF65-F5344CB8AC3E}">
        <p14:creationId xmlns:p14="http://schemas.microsoft.com/office/powerpoint/2010/main" val="134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6F56-8123-4E1A-AA61-550EC8E188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C84453-9C61-4A9A-8B3D-98D99F5BD2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7CC782-8938-40C7-BADC-35588A78358B}"/>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5" name="Footer Placeholder 4">
            <a:extLst>
              <a:ext uri="{FF2B5EF4-FFF2-40B4-BE49-F238E27FC236}">
                <a16:creationId xmlns:a16="http://schemas.microsoft.com/office/drawing/2014/main" id="{1FFACECC-DF69-49E1-8C24-045E096664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0660BF-07D0-4F07-9DF6-D2302C22C10D}"/>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112335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44A9-195D-4CFC-A1A9-599A14A2F6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BBB132-FAFE-4D09-B94D-642DD1163E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1D7058-07DF-4C39-840D-AEFC57B0A6F4}"/>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5" name="Footer Placeholder 4">
            <a:extLst>
              <a:ext uri="{FF2B5EF4-FFF2-40B4-BE49-F238E27FC236}">
                <a16:creationId xmlns:a16="http://schemas.microsoft.com/office/drawing/2014/main" id="{BE57E596-5DE2-4B3B-A40D-2586D7BA39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38ED70-6B5D-4A70-80E6-735F9C3D129C}"/>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152333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00E40C-9E61-432F-8077-E40063FCA7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94AE89-F1A2-4459-AE10-8AACCF3ED0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10980-1C95-4A02-84F2-517B7B539C15}"/>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5" name="Footer Placeholder 4">
            <a:extLst>
              <a:ext uri="{FF2B5EF4-FFF2-40B4-BE49-F238E27FC236}">
                <a16:creationId xmlns:a16="http://schemas.microsoft.com/office/drawing/2014/main" id="{12CE23C3-2AE3-4B92-AB10-F653C2F9B5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9F662F-6946-464A-AF97-DE7FDA1CDC05}"/>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226372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4F828-5299-4216-B3A1-4BEF2C365E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B4FE60-783F-4134-BC80-747BE0CB6B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A0732-06E9-4EFF-8BC6-B8CF3C06CB92}"/>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5" name="Footer Placeholder 4">
            <a:extLst>
              <a:ext uri="{FF2B5EF4-FFF2-40B4-BE49-F238E27FC236}">
                <a16:creationId xmlns:a16="http://schemas.microsoft.com/office/drawing/2014/main" id="{1A3BAED1-8DED-4850-8C50-015AD5A105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DC139A-F8C1-4012-BEC5-0D87DA885A7E}"/>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387996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AB631-019C-48F7-8695-597A789886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F94471-2D44-4F51-AE27-11BD4D2A5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E4604B-1895-4517-ABF7-C0A8854FBA74}"/>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5" name="Footer Placeholder 4">
            <a:extLst>
              <a:ext uri="{FF2B5EF4-FFF2-40B4-BE49-F238E27FC236}">
                <a16:creationId xmlns:a16="http://schemas.microsoft.com/office/drawing/2014/main" id="{6C99211B-DCEB-4E50-97E0-D020D1EADF1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0EC69D-A92A-40F1-A565-E33D6720C109}"/>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323816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893A5-CB71-4EB6-8F08-72814C477A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FD074-9D0E-4C5D-AC55-A0B60CECC1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24E016-9C0E-4804-A66B-69F76E0F9D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A7AF71-92AF-48D6-9A5C-91DD9520717F}"/>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6" name="Footer Placeholder 5">
            <a:extLst>
              <a:ext uri="{FF2B5EF4-FFF2-40B4-BE49-F238E27FC236}">
                <a16:creationId xmlns:a16="http://schemas.microsoft.com/office/drawing/2014/main" id="{AA3025C0-D31F-485D-BDB1-35A07ADF14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C29BAB-3B1B-4D04-89A0-0FE231FCC91E}"/>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98361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2B1E2-98CC-4267-90DB-27ABE90E57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84FE79-B2B6-4A31-AEE9-741BF093E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1F087F-8BBE-4ACB-9FDD-568601E00F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E84B7F-6017-4D00-8B27-963A476FF9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83CCB8-F60B-4243-8B40-11DE971C05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2A5660-E71E-4017-AD5B-C4FD7C699DDD}"/>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8" name="Footer Placeholder 7">
            <a:extLst>
              <a:ext uri="{FF2B5EF4-FFF2-40B4-BE49-F238E27FC236}">
                <a16:creationId xmlns:a16="http://schemas.microsoft.com/office/drawing/2014/main" id="{1AA4C36C-0D7F-4007-96C1-CAA0C50E600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DD8AC67-8695-43BD-A16C-7454F7070D24}"/>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389157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7BFFD-B10B-4BA0-8630-F26DACF093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991D27-D6C1-49A5-9152-E8319F44FB24}"/>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4" name="Footer Placeholder 3">
            <a:extLst>
              <a:ext uri="{FF2B5EF4-FFF2-40B4-BE49-F238E27FC236}">
                <a16:creationId xmlns:a16="http://schemas.microsoft.com/office/drawing/2014/main" id="{829940C0-37AC-4050-9756-D07FCF08379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2F283F7-F9B4-4AC8-B86A-EAE9AAFA8F7C}"/>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3442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AC391A-C39B-44DB-BE78-29116009F26A}"/>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3" name="Footer Placeholder 2">
            <a:extLst>
              <a:ext uri="{FF2B5EF4-FFF2-40B4-BE49-F238E27FC236}">
                <a16:creationId xmlns:a16="http://schemas.microsoft.com/office/drawing/2014/main" id="{F7684B9D-4C26-4AEB-AB5C-466924EA23F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A5DF0CA-C6A0-432E-A5D9-CEF82C6A05D3}"/>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84185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116B-6CE9-4BA3-BD62-E4F3D4B25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A219E1-54F2-47D5-866D-851BF82C56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F46E1C-B3FF-4584-A425-DF1B41736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18970-9DF9-4A4D-B137-99B7C258196D}"/>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6" name="Footer Placeholder 5">
            <a:extLst>
              <a:ext uri="{FF2B5EF4-FFF2-40B4-BE49-F238E27FC236}">
                <a16:creationId xmlns:a16="http://schemas.microsoft.com/office/drawing/2014/main" id="{E02B0129-8355-409C-BFE5-578C6B0A3F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4BBA302-3F9C-463D-96D5-CBA6D9C9EA5A}"/>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155679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4BAAE-EF2F-4B64-A5E1-CE4DFDF0C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B14855-D84C-4A55-BA02-A64334082B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568E17A-B728-4063-9FA9-591F3F810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E80942-07E2-4AAA-B606-10F86F8DC0D4}"/>
              </a:ext>
            </a:extLst>
          </p:cNvPr>
          <p:cNvSpPr>
            <a:spLocks noGrp="1"/>
          </p:cNvSpPr>
          <p:nvPr>
            <p:ph type="dt" sz="half" idx="10"/>
          </p:nvPr>
        </p:nvSpPr>
        <p:spPr/>
        <p:txBody>
          <a:bodyPr/>
          <a:lstStyle/>
          <a:p>
            <a:fld id="{E4847851-06C2-4BD0-B6C3-F2AA4149BBDE}" type="datetimeFigureOut">
              <a:rPr lang="en-US" smtClean="0"/>
              <a:t>1/19/2023</a:t>
            </a:fld>
            <a:endParaRPr lang="en-US" dirty="0"/>
          </a:p>
        </p:txBody>
      </p:sp>
      <p:sp>
        <p:nvSpPr>
          <p:cNvPr id="6" name="Footer Placeholder 5">
            <a:extLst>
              <a:ext uri="{FF2B5EF4-FFF2-40B4-BE49-F238E27FC236}">
                <a16:creationId xmlns:a16="http://schemas.microsoft.com/office/drawing/2014/main" id="{3027F651-1AEC-427B-A408-1DEC65BD09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4BBA87-0C23-43F4-9D84-7A1E211694CC}"/>
              </a:ext>
            </a:extLst>
          </p:cNvPr>
          <p:cNvSpPr>
            <a:spLocks noGrp="1"/>
          </p:cNvSpPr>
          <p:nvPr>
            <p:ph type="sldNum" sz="quarter" idx="12"/>
          </p:nvPr>
        </p:nvSpPr>
        <p:spPr/>
        <p:txBody>
          <a:bodyPr/>
          <a:lstStyle/>
          <a:p>
            <a:fld id="{2E4BCDC4-BAFC-48B2-A8C7-037353BCCF52}" type="slidenum">
              <a:rPr lang="en-US" smtClean="0"/>
              <a:t>‹#›</a:t>
            </a:fld>
            <a:endParaRPr lang="en-US" dirty="0"/>
          </a:p>
        </p:txBody>
      </p:sp>
    </p:spTree>
    <p:extLst>
      <p:ext uri="{BB962C8B-B14F-4D97-AF65-F5344CB8AC3E}">
        <p14:creationId xmlns:p14="http://schemas.microsoft.com/office/powerpoint/2010/main" val="117949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0E7A73-1EB0-4684-9AE7-5C2329AC78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5B8E067-BFB3-487F-A7FA-28CFE354AC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3C7CC-1288-46E5-8562-C8B4F5F81F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47851-06C2-4BD0-B6C3-F2AA4149BBDE}" type="datetimeFigureOut">
              <a:rPr lang="en-US" smtClean="0"/>
              <a:t>1/19/2023</a:t>
            </a:fld>
            <a:endParaRPr lang="en-US" dirty="0"/>
          </a:p>
        </p:txBody>
      </p:sp>
      <p:sp>
        <p:nvSpPr>
          <p:cNvPr id="5" name="Footer Placeholder 4">
            <a:extLst>
              <a:ext uri="{FF2B5EF4-FFF2-40B4-BE49-F238E27FC236}">
                <a16:creationId xmlns:a16="http://schemas.microsoft.com/office/drawing/2014/main" id="{F81AB8F8-4046-49B4-BEDF-85CEFD65AD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01C01E4-A1BA-49FA-9230-83CD3F573B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BCDC4-BAFC-48B2-A8C7-037353BCCF52}" type="slidenum">
              <a:rPr lang="en-US" smtClean="0"/>
              <a:t>‹#›</a:t>
            </a:fld>
            <a:endParaRPr lang="en-US" dirty="0"/>
          </a:p>
        </p:txBody>
      </p:sp>
    </p:spTree>
    <p:extLst>
      <p:ext uri="{BB962C8B-B14F-4D97-AF65-F5344CB8AC3E}">
        <p14:creationId xmlns:p14="http://schemas.microsoft.com/office/powerpoint/2010/main" val="2870088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F435B"/>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C58A4-ED92-4ED3-96E8-7EA7480AC354}"/>
              </a:ext>
            </a:extLst>
          </p:cNvPr>
          <p:cNvSpPr>
            <a:spLocks noGrp="1"/>
          </p:cNvSpPr>
          <p:nvPr>
            <p:ph type="ctrTitle"/>
          </p:nvPr>
        </p:nvSpPr>
        <p:spPr>
          <a:xfrm>
            <a:off x="1524000" y="3123464"/>
            <a:ext cx="9144000" cy="1866225"/>
          </a:xfrm>
        </p:spPr>
        <p:txBody>
          <a:bodyPr/>
          <a:lstStyle/>
          <a:p>
            <a:r>
              <a:rPr lang="en-US" b="1" dirty="0">
                <a:solidFill>
                  <a:srgbClr val="0F435B"/>
                </a:solidFill>
              </a:rPr>
              <a:t>APEx Program</a:t>
            </a:r>
          </a:p>
        </p:txBody>
      </p:sp>
      <p:sp>
        <p:nvSpPr>
          <p:cNvPr id="3" name="Subtitle 2">
            <a:extLst>
              <a:ext uri="{FF2B5EF4-FFF2-40B4-BE49-F238E27FC236}">
                <a16:creationId xmlns:a16="http://schemas.microsoft.com/office/drawing/2014/main" id="{4CEB5418-510B-4DC7-8E8B-705426E38D8C}"/>
              </a:ext>
            </a:extLst>
          </p:cNvPr>
          <p:cNvSpPr>
            <a:spLocks noGrp="1"/>
          </p:cNvSpPr>
          <p:nvPr>
            <p:ph type="subTitle" idx="1"/>
          </p:nvPr>
        </p:nvSpPr>
        <p:spPr>
          <a:xfrm>
            <a:off x="89210" y="5511064"/>
            <a:ext cx="11942956" cy="994159"/>
          </a:xfrm>
        </p:spPr>
        <p:txBody>
          <a:bodyPr/>
          <a:lstStyle/>
          <a:p>
            <a:r>
              <a:rPr lang="en-US" i="1" dirty="0"/>
              <a:t>Opportunities for quality improvement with APEx Accreditation</a:t>
            </a:r>
          </a:p>
        </p:txBody>
      </p:sp>
    </p:spTree>
    <p:extLst>
      <p:ext uri="{BB962C8B-B14F-4D97-AF65-F5344CB8AC3E}">
        <p14:creationId xmlns:p14="http://schemas.microsoft.com/office/powerpoint/2010/main" val="826794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2">
            <a:extLst>
              <a:ext uri="{FF2B5EF4-FFF2-40B4-BE49-F238E27FC236}">
                <a16:creationId xmlns:a16="http://schemas.microsoft.com/office/drawing/2014/main" id="{3B47FC9C-2ED3-4100-A4EF-E8CDFEE10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836675" y="5744620"/>
            <a:ext cx="10515600" cy="942664"/>
          </a:xfrm>
        </p:spPr>
        <p:txBody>
          <a:bodyPr vert="horz" lIns="91440" tIns="45720" rIns="91440" bIns="45720" rtlCol="0" anchor="ctr">
            <a:normAutofit/>
          </a:bodyPr>
          <a:lstStyle/>
          <a:p>
            <a:pPr algn="ctr"/>
            <a:r>
              <a:rPr lang="en-US" sz="5200" kern="1200" dirty="0">
                <a:solidFill>
                  <a:schemeClr val="tx1"/>
                </a:solidFill>
                <a:latin typeface="+mj-lt"/>
                <a:ea typeface="+mj-ea"/>
                <a:cs typeface="+mj-cs"/>
              </a:rPr>
              <a:t>Current APEx Practice Statistics</a:t>
            </a:r>
          </a:p>
        </p:txBody>
      </p:sp>
      <p:sp>
        <p:nvSpPr>
          <p:cNvPr id="2" name="TextBox 1">
            <a:extLst>
              <a:ext uri="{FF2B5EF4-FFF2-40B4-BE49-F238E27FC236}">
                <a16:creationId xmlns:a16="http://schemas.microsoft.com/office/drawing/2014/main" id="{AF6FC1F2-5010-42BA-9BDC-650CE43CE92E}"/>
              </a:ext>
            </a:extLst>
          </p:cNvPr>
          <p:cNvSpPr txBox="1"/>
          <p:nvPr/>
        </p:nvSpPr>
        <p:spPr>
          <a:xfrm>
            <a:off x="5129896" y="6488668"/>
            <a:ext cx="3668751" cy="369332"/>
          </a:xfrm>
          <a:prstGeom prst="rect">
            <a:avLst/>
          </a:prstGeom>
          <a:noFill/>
        </p:spPr>
        <p:txBody>
          <a:bodyPr wrap="square" rtlCol="0">
            <a:spAutoFit/>
          </a:bodyPr>
          <a:lstStyle/>
          <a:p>
            <a:r>
              <a:rPr lang="en-US" dirty="0"/>
              <a:t>As of January 202</a:t>
            </a:r>
          </a:p>
        </p:txBody>
      </p:sp>
      <p:graphicFrame>
        <p:nvGraphicFramePr>
          <p:cNvPr id="6" name="Chart 5">
            <a:extLst>
              <a:ext uri="{FF2B5EF4-FFF2-40B4-BE49-F238E27FC236}">
                <a16:creationId xmlns:a16="http://schemas.microsoft.com/office/drawing/2014/main" id="{698CE032-FBB5-0B7C-D8B6-A914C6F123D7}"/>
              </a:ext>
            </a:extLst>
          </p:cNvPr>
          <p:cNvGraphicFramePr/>
          <p:nvPr>
            <p:extLst>
              <p:ext uri="{D42A27DB-BD31-4B8C-83A1-F6EECF244321}">
                <p14:modId xmlns:p14="http://schemas.microsoft.com/office/powerpoint/2010/main" val="1711311356"/>
              </p:ext>
            </p:extLst>
          </p:nvPr>
        </p:nvGraphicFramePr>
        <p:xfrm>
          <a:off x="-1045736" y="414666"/>
          <a:ext cx="8128000" cy="54186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E3BF8DB9-2695-3346-F230-B5D4876665F2}"/>
              </a:ext>
            </a:extLst>
          </p:cNvPr>
          <p:cNvGraphicFramePr/>
          <p:nvPr>
            <p:extLst>
              <p:ext uri="{D42A27DB-BD31-4B8C-83A1-F6EECF244321}">
                <p14:modId xmlns:p14="http://schemas.microsoft.com/office/powerpoint/2010/main" val="2530622024"/>
              </p:ext>
            </p:extLst>
          </p:nvPr>
        </p:nvGraphicFramePr>
        <p:xfrm>
          <a:off x="5403267" y="693283"/>
          <a:ext cx="7208763" cy="47727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1608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APEx Accreditation benefits</a:t>
            </a:r>
          </a:p>
        </p:txBody>
      </p:sp>
      <p:graphicFrame>
        <p:nvGraphicFramePr>
          <p:cNvPr id="16" name="Content Placeholder 4">
            <a:extLst>
              <a:ext uri="{FF2B5EF4-FFF2-40B4-BE49-F238E27FC236}">
                <a16:creationId xmlns:a16="http://schemas.microsoft.com/office/drawing/2014/main" id="{A2B7A60F-C5F0-7971-20E8-97AA7E75650C}"/>
              </a:ext>
            </a:extLst>
          </p:cNvPr>
          <p:cNvGraphicFramePr>
            <a:graphicFrameLocks noGrp="1"/>
          </p:cNvGraphicFramePr>
          <p:nvPr>
            <p:ph idx="1"/>
            <p:extLst>
              <p:ext uri="{D42A27DB-BD31-4B8C-83A1-F6EECF244321}">
                <p14:modId xmlns:p14="http://schemas.microsoft.com/office/powerpoint/2010/main" val="169916761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0105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1115568" y="509521"/>
            <a:ext cx="10232136" cy="1014984"/>
          </a:xfrm>
        </p:spPr>
        <p:txBody>
          <a:bodyPr>
            <a:normAutofit/>
          </a:bodyPr>
          <a:lstStyle/>
          <a:p>
            <a:r>
              <a:rPr lang="en-US" sz="4000" dirty="0"/>
              <a:t>Multi-facility benefits</a:t>
            </a:r>
          </a:p>
        </p:txBody>
      </p:sp>
      <p:sp>
        <p:nvSpPr>
          <p:cNvPr id="26" name="Rectangle 25">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7" name="Content Placeholder 2">
            <a:extLst>
              <a:ext uri="{FF2B5EF4-FFF2-40B4-BE49-F238E27FC236}">
                <a16:creationId xmlns:a16="http://schemas.microsoft.com/office/drawing/2014/main" id="{D27A1D2E-BCDE-433F-9DD8-ACFE186B239F}"/>
              </a:ext>
            </a:extLst>
          </p:cNvPr>
          <p:cNvGraphicFramePr>
            <a:graphicFrameLocks noGrp="1"/>
          </p:cNvGraphicFramePr>
          <p:nvPr>
            <p:ph idx="1"/>
            <p:extLst>
              <p:ext uri="{D42A27DB-BD31-4B8C-83A1-F6EECF244321}">
                <p14:modId xmlns:p14="http://schemas.microsoft.com/office/powerpoint/2010/main" val="755792685"/>
              </p:ext>
            </p:extLst>
          </p:nvPr>
        </p:nvGraphicFramePr>
        <p:xfrm>
          <a:off x="1115568" y="1673352"/>
          <a:ext cx="10232136" cy="433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094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1136428" y="627564"/>
            <a:ext cx="7474172" cy="1325563"/>
          </a:xfrm>
        </p:spPr>
        <p:txBody>
          <a:bodyPr>
            <a:normAutofit/>
          </a:bodyPr>
          <a:lstStyle/>
          <a:p>
            <a:r>
              <a:rPr lang="en-US" dirty="0"/>
              <a:t>Self-Assessment</a:t>
            </a:r>
          </a:p>
        </p:txBody>
      </p:sp>
      <p:sp>
        <p:nvSpPr>
          <p:cNvPr id="5" name="Content Placeholder 4">
            <a:extLst>
              <a:ext uri="{FF2B5EF4-FFF2-40B4-BE49-F238E27FC236}">
                <a16:creationId xmlns:a16="http://schemas.microsoft.com/office/drawing/2014/main" id="{18D3E0A8-E7A7-424F-AC37-FEE0600AE6E4}"/>
              </a:ext>
            </a:extLst>
          </p:cNvPr>
          <p:cNvSpPr>
            <a:spLocks noGrp="1"/>
          </p:cNvSpPr>
          <p:nvPr>
            <p:ph idx="1"/>
          </p:nvPr>
        </p:nvSpPr>
        <p:spPr>
          <a:xfrm>
            <a:off x="1136429" y="2278173"/>
            <a:ext cx="6467867" cy="3450613"/>
          </a:xfrm>
        </p:spPr>
        <p:txBody>
          <a:bodyPr anchor="ctr">
            <a:normAutofit/>
          </a:bodyPr>
          <a:lstStyle/>
          <a:p>
            <a:r>
              <a:rPr lang="en-US" sz="2200" b="1" dirty="0"/>
              <a:t>Internal review </a:t>
            </a:r>
            <a:r>
              <a:rPr lang="en-US" sz="2200" dirty="0"/>
              <a:t>conducted by your practice.</a:t>
            </a:r>
          </a:p>
          <a:p>
            <a:pPr marL="0" indent="0">
              <a:buNone/>
            </a:pPr>
            <a:endParaRPr lang="en-US" sz="2200" dirty="0"/>
          </a:p>
          <a:p>
            <a:r>
              <a:rPr lang="en-US" sz="2200" dirty="0"/>
              <a:t>Consists a review of medical records and practice policy and procedure documents. </a:t>
            </a:r>
          </a:p>
          <a:p>
            <a:endParaRPr lang="en-US" sz="2200" dirty="0"/>
          </a:p>
          <a:p>
            <a:r>
              <a:rPr lang="en-US" sz="2200" dirty="0"/>
              <a:t>Feedback reports help identify areas for process and quality improvement </a:t>
            </a:r>
            <a:r>
              <a:rPr lang="en-US" sz="2200" b="1" dirty="0"/>
              <a:t>before the facility visit</a:t>
            </a:r>
            <a:r>
              <a:rPr lang="en-US" sz="2200" dirty="0"/>
              <a:t>. </a:t>
            </a:r>
          </a:p>
          <a:p>
            <a:pPr marL="0" indent="0">
              <a:buNone/>
            </a:pPr>
            <a:endParaRPr lang="en-US" sz="22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Document">
            <a:extLst>
              <a:ext uri="{FF2B5EF4-FFF2-40B4-BE49-F238E27FC236}">
                <a16:creationId xmlns:a16="http://schemas.microsoft.com/office/drawing/2014/main" id="{D1EA5C51-4CFF-41D2-B21D-63F9AD1CD5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711569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How Is the Facility Visit Conducted?</a:t>
            </a:r>
          </a:p>
        </p:txBody>
      </p:sp>
      <p:sp>
        <p:nvSpPr>
          <p:cNvPr id="5" name="Content Placeholder 4">
            <a:extLst>
              <a:ext uri="{FF2B5EF4-FFF2-40B4-BE49-F238E27FC236}">
                <a16:creationId xmlns:a16="http://schemas.microsoft.com/office/drawing/2014/main" id="{18D3E0A8-E7A7-424F-AC37-FEE0600AE6E4}"/>
              </a:ext>
            </a:extLst>
          </p:cNvPr>
          <p:cNvSpPr>
            <a:spLocks noGrp="1"/>
          </p:cNvSpPr>
          <p:nvPr>
            <p:ph idx="1"/>
          </p:nvPr>
        </p:nvSpPr>
        <p:spPr>
          <a:xfrm>
            <a:off x="4810259" y="649480"/>
            <a:ext cx="6555347" cy="5546047"/>
          </a:xfrm>
        </p:spPr>
        <p:txBody>
          <a:bodyPr anchor="ctr">
            <a:normAutofit/>
          </a:bodyPr>
          <a:lstStyle/>
          <a:p>
            <a:r>
              <a:rPr lang="en-US" sz="2000"/>
              <a:t>Surveyors review each facility and interview key personnel. </a:t>
            </a:r>
          </a:p>
          <a:p>
            <a:pPr lvl="1"/>
            <a:r>
              <a:rPr lang="en-US" sz="2000"/>
              <a:t>Conducted </a:t>
            </a:r>
            <a:r>
              <a:rPr lang="en-US" sz="2000" b="1"/>
              <a:t>virtual </a:t>
            </a:r>
            <a:r>
              <a:rPr lang="en-US" sz="2000"/>
              <a:t>or </a:t>
            </a:r>
            <a:r>
              <a:rPr lang="en-US" sz="2000" b="1"/>
              <a:t>in-person </a:t>
            </a:r>
          </a:p>
          <a:p>
            <a:pPr lvl="1"/>
            <a:r>
              <a:rPr lang="en-US" sz="2000"/>
              <a:t>Main and satellite(s) </a:t>
            </a:r>
            <a:r>
              <a:rPr lang="en-US" sz="2000" b="1"/>
              <a:t>conducted on the same day</a:t>
            </a:r>
            <a:r>
              <a:rPr lang="en-US" sz="2000"/>
              <a:t>.</a:t>
            </a:r>
          </a:p>
          <a:p>
            <a:endParaRPr lang="en-US" sz="2000"/>
          </a:p>
          <a:p>
            <a:r>
              <a:rPr lang="en-US" sz="2000"/>
              <a:t>Surveyors are there to </a:t>
            </a:r>
            <a:r>
              <a:rPr lang="en-US" sz="2000" b="1"/>
              <a:t>gather objective findings</a:t>
            </a:r>
            <a:r>
              <a:rPr lang="en-US" sz="2000"/>
              <a:t>.</a:t>
            </a:r>
          </a:p>
          <a:p>
            <a:endParaRPr lang="en-US" sz="2000"/>
          </a:p>
          <a:p>
            <a:r>
              <a:rPr lang="en-US" sz="2000"/>
              <a:t>Determinations </a:t>
            </a:r>
            <a:r>
              <a:rPr lang="en-US" sz="2000" b="1"/>
              <a:t>are not given during </a:t>
            </a:r>
            <a:r>
              <a:rPr lang="en-US" sz="2000"/>
              <a:t>the facility visit.</a:t>
            </a:r>
          </a:p>
          <a:p>
            <a:endParaRPr lang="en-US" sz="2000"/>
          </a:p>
        </p:txBody>
      </p:sp>
    </p:spTree>
    <p:extLst>
      <p:ext uri="{BB962C8B-B14F-4D97-AF65-F5344CB8AC3E}">
        <p14:creationId xmlns:p14="http://schemas.microsoft.com/office/powerpoint/2010/main" val="1895509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356839" y="186150"/>
            <a:ext cx="9222059" cy="902875"/>
          </a:xfrm>
        </p:spPr>
        <p:txBody>
          <a:bodyPr vert="horz" lIns="91440" tIns="45720" rIns="91440" bIns="45720" rtlCol="0" anchor="b">
            <a:normAutofit/>
          </a:bodyPr>
          <a:lstStyle/>
          <a:p>
            <a:r>
              <a:rPr lang="en-US" sz="4000" kern="1200" dirty="0">
                <a:solidFill>
                  <a:schemeClr val="tx1"/>
                </a:solidFill>
                <a:latin typeface="+mj-lt"/>
                <a:ea typeface="+mj-ea"/>
                <a:cs typeface="+mj-cs"/>
              </a:rPr>
              <a:t>APEx Determinations</a:t>
            </a:r>
          </a:p>
        </p:txBody>
      </p:sp>
      <p:sp>
        <p:nvSpPr>
          <p:cNvPr id="7" name="TextBox 6">
            <a:extLst>
              <a:ext uri="{FF2B5EF4-FFF2-40B4-BE49-F238E27FC236}">
                <a16:creationId xmlns:a16="http://schemas.microsoft.com/office/drawing/2014/main" id="{FBA162B7-91F0-4A86-8E30-9959CDCB44D9}"/>
              </a:ext>
            </a:extLst>
          </p:cNvPr>
          <p:cNvSpPr txBox="1"/>
          <p:nvPr/>
        </p:nvSpPr>
        <p:spPr>
          <a:xfrm>
            <a:off x="199694" y="1762500"/>
            <a:ext cx="5732755" cy="3522569"/>
          </a:xfrm>
          <a:prstGeom prst="rect">
            <a:avLst/>
          </a:prstGeom>
        </p:spPr>
        <p:txBody>
          <a:bodyPr vert="horz" lIns="91440" tIns="45720" rIns="91440" bIns="45720" rtlCol="0" anchor="t">
            <a:normAutofit/>
          </a:bodyPr>
          <a:lstStyle/>
          <a:p>
            <a:pPr>
              <a:lnSpc>
                <a:spcPct val="90000"/>
              </a:lnSpc>
              <a:spcAft>
                <a:spcPts val="600"/>
              </a:spcAft>
            </a:pPr>
            <a:r>
              <a:rPr lang="en-US" sz="2000" dirty="0"/>
              <a:t>The Practice Accreditation Subcommittee: </a:t>
            </a:r>
          </a:p>
          <a:p>
            <a:pPr marL="914400" lvl="1" indent="-228600">
              <a:lnSpc>
                <a:spcPct val="90000"/>
              </a:lnSpc>
              <a:spcAft>
                <a:spcPts val="600"/>
              </a:spcAft>
              <a:buFont typeface="Arial" panose="020B0604020202020204" pitchFamily="34" charset="0"/>
              <a:buChar char="•"/>
            </a:pPr>
            <a:r>
              <a:rPr lang="en-US" sz="2000" dirty="0"/>
              <a:t>A </a:t>
            </a:r>
            <a:r>
              <a:rPr lang="en-US" sz="2000" b="1" dirty="0"/>
              <a:t>multidisciplinary group </a:t>
            </a:r>
            <a:r>
              <a:rPr lang="en-US" sz="2000" dirty="0"/>
              <a:t>representing the entire radiation oncology team.</a:t>
            </a:r>
          </a:p>
          <a:p>
            <a:pPr marL="914400" lvl="1" indent="-228600">
              <a:lnSpc>
                <a:spcPct val="90000"/>
              </a:lnSpc>
              <a:spcAft>
                <a:spcPts val="600"/>
              </a:spcAft>
              <a:buFont typeface="Arial" panose="020B0604020202020204" pitchFamily="34" charset="0"/>
              <a:buChar char="•"/>
            </a:pPr>
            <a:r>
              <a:rPr lang="en-US" sz="2000" dirty="0"/>
              <a:t>All members are </a:t>
            </a:r>
            <a:r>
              <a:rPr lang="en-US" sz="2000" b="1" dirty="0"/>
              <a:t>active APEx Surveyors</a:t>
            </a:r>
            <a:r>
              <a:rPr lang="en-US" sz="2000" dirty="0"/>
              <a:t>.</a:t>
            </a:r>
          </a:p>
          <a:p>
            <a:pPr marL="457200"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dirty="0"/>
              <a:t>Determinations are based on </a:t>
            </a:r>
            <a:r>
              <a:rPr lang="en-US" sz="2000" b="1" dirty="0"/>
              <a:t>blinded </a:t>
            </a:r>
            <a:r>
              <a:rPr lang="en-US" sz="2000" dirty="0"/>
              <a:t>determination reports.</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endParaRPr lang="en-US" sz="2000" dirty="0"/>
          </a:p>
        </p:txBody>
      </p:sp>
      <p:sp>
        <p:nvSpPr>
          <p:cNvPr id="14" name="Rectangle 13">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hart 7">
            <a:extLst>
              <a:ext uri="{FF2B5EF4-FFF2-40B4-BE49-F238E27FC236}">
                <a16:creationId xmlns:a16="http://schemas.microsoft.com/office/drawing/2014/main" id="{95035BD0-79A3-4DAD-A539-F70554400A1D}"/>
              </a:ext>
            </a:extLst>
          </p:cNvPr>
          <p:cNvGraphicFramePr>
            <a:graphicFrameLocks/>
          </p:cNvGraphicFramePr>
          <p:nvPr>
            <p:extLst>
              <p:ext uri="{D42A27DB-BD31-4B8C-83A1-F6EECF244321}">
                <p14:modId xmlns:p14="http://schemas.microsoft.com/office/powerpoint/2010/main" val="74950709"/>
              </p:ext>
            </p:extLst>
          </p:nvPr>
        </p:nvGraphicFramePr>
        <p:xfrm>
          <a:off x="6282551" y="966000"/>
          <a:ext cx="5746750" cy="4854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4759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34">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B8FE5B-D2DB-4B6C-AD72-241D04CC5DB4}"/>
              </a:ext>
            </a:extLst>
          </p:cNvPr>
          <p:cNvSpPr>
            <a:spLocks noGrp="1"/>
          </p:cNvSpPr>
          <p:nvPr>
            <p:ph type="title"/>
          </p:nvPr>
        </p:nvSpPr>
        <p:spPr>
          <a:xfrm>
            <a:off x="838200" y="184805"/>
            <a:ext cx="10515600" cy="1505883"/>
          </a:xfrm>
        </p:spPr>
        <p:txBody>
          <a:bodyPr anchor="ctr">
            <a:normAutofit/>
          </a:bodyPr>
          <a:lstStyle/>
          <a:p>
            <a:r>
              <a:rPr lang="en-US" sz="5200"/>
              <a:t>Application Process</a:t>
            </a:r>
            <a:endParaRPr lang="en-US" sz="5200" dirty="0"/>
          </a:p>
        </p:txBody>
      </p:sp>
      <p:pic>
        <p:nvPicPr>
          <p:cNvPr id="1026" name="Picture 2">
            <a:extLst>
              <a:ext uri="{FF2B5EF4-FFF2-40B4-BE49-F238E27FC236}">
                <a16:creationId xmlns:a16="http://schemas.microsoft.com/office/drawing/2014/main" id="{97FEED5B-B7D1-42CD-ACB5-B0344BC828F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03170" y="1845426"/>
            <a:ext cx="7982606" cy="4450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100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5C14DEEF-5437-4DE8-944F-5F8D915D3965}"/>
              </a:ext>
            </a:extLst>
          </p:cNvPr>
          <p:cNvSpPr/>
          <p:nvPr/>
        </p:nvSpPr>
        <p:spPr>
          <a:xfrm>
            <a:off x="9555366" y="2421313"/>
            <a:ext cx="780661" cy="432943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C402EF90-DAEE-4DD4-802B-EC4B9D548852}"/>
              </a:ext>
            </a:extLst>
          </p:cNvPr>
          <p:cNvSpPr/>
          <p:nvPr/>
        </p:nvSpPr>
        <p:spPr>
          <a:xfrm>
            <a:off x="7929388" y="2415819"/>
            <a:ext cx="795181" cy="433493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5D6AB43A-0086-4C94-92CD-84C8B89C061B}"/>
              </a:ext>
            </a:extLst>
          </p:cNvPr>
          <p:cNvSpPr/>
          <p:nvPr/>
        </p:nvSpPr>
        <p:spPr>
          <a:xfrm>
            <a:off x="6266049" y="2415819"/>
            <a:ext cx="808572" cy="433493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BA21448D-2498-4E50-8B9B-AB599130DA44}"/>
              </a:ext>
            </a:extLst>
          </p:cNvPr>
          <p:cNvSpPr/>
          <p:nvPr/>
        </p:nvSpPr>
        <p:spPr>
          <a:xfrm>
            <a:off x="4608693" y="2415819"/>
            <a:ext cx="808571" cy="433493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0B47C4E-0376-4AA1-8116-A7740F9F85D9}"/>
              </a:ext>
            </a:extLst>
          </p:cNvPr>
          <p:cNvSpPr/>
          <p:nvPr/>
        </p:nvSpPr>
        <p:spPr>
          <a:xfrm>
            <a:off x="2966152" y="2415822"/>
            <a:ext cx="814216" cy="433493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10920" y="-90864"/>
            <a:ext cx="10515600" cy="1325563"/>
          </a:xfrm>
        </p:spPr>
        <p:txBody>
          <a:bodyPr/>
          <a:lstStyle/>
          <a:p>
            <a:r>
              <a:rPr lang="en-US" dirty="0"/>
              <a:t>How Long Does It Take?</a:t>
            </a:r>
          </a:p>
        </p:txBody>
      </p:sp>
      <p:sp>
        <p:nvSpPr>
          <p:cNvPr id="6" name="Rectangle 5">
            <a:extLst>
              <a:ext uri="{FF2B5EF4-FFF2-40B4-BE49-F238E27FC236}">
                <a16:creationId xmlns:a16="http://schemas.microsoft.com/office/drawing/2014/main" id="{450A9F99-40A4-4051-A692-EB788CC91F68}"/>
              </a:ext>
            </a:extLst>
          </p:cNvPr>
          <p:cNvSpPr/>
          <p:nvPr/>
        </p:nvSpPr>
        <p:spPr>
          <a:xfrm>
            <a:off x="2957688" y="2009422"/>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1</a:t>
            </a:r>
          </a:p>
        </p:txBody>
      </p:sp>
      <p:sp>
        <p:nvSpPr>
          <p:cNvPr id="13" name="TextBox 12">
            <a:extLst>
              <a:ext uri="{FF2B5EF4-FFF2-40B4-BE49-F238E27FC236}">
                <a16:creationId xmlns:a16="http://schemas.microsoft.com/office/drawing/2014/main" id="{E7A51D27-4EA2-4FAE-B51F-2D72A212C73B}"/>
              </a:ext>
            </a:extLst>
          </p:cNvPr>
          <p:cNvSpPr txBox="1"/>
          <p:nvPr/>
        </p:nvSpPr>
        <p:spPr>
          <a:xfrm>
            <a:off x="106191" y="2539234"/>
            <a:ext cx="3160885" cy="4031873"/>
          </a:xfrm>
          <a:prstGeom prst="rect">
            <a:avLst/>
          </a:prstGeom>
          <a:noFill/>
        </p:spPr>
        <p:txBody>
          <a:bodyPr wrap="square" rtlCol="0">
            <a:spAutoFit/>
          </a:bodyPr>
          <a:lstStyle/>
          <a:p>
            <a:r>
              <a:rPr lang="en-US" sz="1600" dirty="0">
                <a:solidFill>
                  <a:srgbClr val="0F435B"/>
                </a:solidFill>
              </a:rPr>
              <a:t>Application and Payment</a:t>
            </a:r>
          </a:p>
          <a:p>
            <a:endParaRPr lang="en-US" sz="800" dirty="0">
              <a:solidFill>
                <a:srgbClr val="0F435B"/>
              </a:solidFill>
            </a:endParaRPr>
          </a:p>
          <a:p>
            <a:r>
              <a:rPr lang="en-US" sz="1600" dirty="0">
                <a:solidFill>
                  <a:srgbClr val="0F435B"/>
                </a:solidFill>
              </a:rPr>
              <a:t>Send Legal Agreements </a:t>
            </a:r>
          </a:p>
          <a:p>
            <a:r>
              <a:rPr lang="en-US" sz="1600" dirty="0">
                <a:solidFill>
                  <a:srgbClr val="0F435B"/>
                </a:solidFill>
              </a:rPr>
              <a:t>for Review</a:t>
            </a:r>
          </a:p>
          <a:p>
            <a:endParaRPr lang="en-US" sz="800" dirty="0">
              <a:solidFill>
                <a:srgbClr val="0F435B"/>
              </a:solidFill>
            </a:endParaRPr>
          </a:p>
          <a:p>
            <a:r>
              <a:rPr lang="en-US" sz="1600" dirty="0">
                <a:solidFill>
                  <a:srgbClr val="0F435B"/>
                </a:solidFill>
              </a:rPr>
              <a:t>Self-Assessment: </a:t>
            </a:r>
          </a:p>
          <a:p>
            <a:r>
              <a:rPr lang="en-US" sz="1600" dirty="0">
                <a:solidFill>
                  <a:srgbClr val="0F435B"/>
                </a:solidFill>
              </a:rPr>
              <a:t>Document Uploads</a:t>
            </a:r>
          </a:p>
          <a:p>
            <a:endParaRPr lang="en-US" sz="800" dirty="0">
              <a:solidFill>
                <a:srgbClr val="0F435B"/>
              </a:solidFill>
            </a:endParaRPr>
          </a:p>
          <a:p>
            <a:r>
              <a:rPr lang="en-US" sz="1600" dirty="0">
                <a:solidFill>
                  <a:srgbClr val="0F435B"/>
                </a:solidFill>
              </a:rPr>
              <a:t>Document Upload Review</a:t>
            </a:r>
          </a:p>
          <a:p>
            <a:endParaRPr lang="en-US" sz="800" dirty="0">
              <a:solidFill>
                <a:srgbClr val="0F435B"/>
              </a:solidFill>
            </a:endParaRPr>
          </a:p>
          <a:p>
            <a:r>
              <a:rPr lang="en-US" sz="1600" dirty="0">
                <a:solidFill>
                  <a:srgbClr val="0F435B"/>
                </a:solidFill>
              </a:rPr>
              <a:t>Self-Assessment: </a:t>
            </a:r>
          </a:p>
          <a:p>
            <a:r>
              <a:rPr lang="en-US" sz="1600" dirty="0">
                <a:solidFill>
                  <a:srgbClr val="0F435B"/>
                </a:solidFill>
              </a:rPr>
              <a:t>Medical Records Review</a:t>
            </a:r>
          </a:p>
          <a:p>
            <a:endParaRPr lang="en-US" sz="800" dirty="0">
              <a:solidFill>
                <a:srgbClr val="0F435B"/>
              </a:solidFill>
            </a:endParaRPr>
          </a:p>
          <a:p>
            <a:r>
              <a:rPr lang="en-US" sz="1600" dirty="0">
                <a:solidFill>
                  <a:srgbClr val="0F435B"/>
                </a:solidFill>
              </a:rPr>
              <a:t>Self-Assessment: </a:t>
            </a:r>
          </a:p>
          <a:p>
            <a:r>
              <a:rPr lang="en-US" sz="1600" dirty="0">
                <a:solidFill>
                  <a:srgbClr val="0F435B"/>
                </a:solidFill>
              </a:rPr>
              <a:t>Interview Preparation</a:t>
            </a:r>
          </a:p>
          <a:p>
            <a:endParaRPr lang="en-US" sz="800" dirty="0">
              <a:solidFill>
                <a:srgbClr val="0F435B"/>
              </a:solidFill>
            </a:endParaRPr>
          </a:p>
          <a:p>
            <a:r>
              <a:rPr lang="en-US" sz="1600" dirty="0">
                <a:solidFill>
                  <a:srgbClr val="0F435B"/>
                </a:solidFill>
              </a:rPr>
              <a:t>Facility Visit Preparation</a:t>
            </a:r>
          </a:p>
          <a:p>
            <a:endParaRPr lang="en-US" sz="800" dirty="0">
              <a:solidFill>
                <a:srgbClr val="0F435B"/>
              </a:solidFill>
            </a:endParaRPr>
          </a:p>
          <a:p>
            <a:endParaRPr lang="en-US" sz="800" dirty="0">
              <a:solidFill>
                <a:srgbClr val="0F435B"/>
              </a:solidFill>
            </a:endParaRPr>
          </a:p>
          <a:p>
            <a:r>
              <a:rPr lang="en-US" sz="1600" dirty="0">
                <a:solidFill>
                  <a:srgbClr val="0F435B"/>
                </a:solidFill>
              </a:rPr>
              <a:t>Determination</a:t>
            </a:r>
          </a:p>
        </p:txBody>
      </p:sp>
      <p:sp>
        <p:nvSpPr>
          <p:cNvPr id="14" name="Rectangle 13">
            <a:extLst>
              <a:ext uri="{FF2B5EF4-FFF2-40B4-BE49-F238E27FC236}">
                <a16:creationId xmlns:a16="http://schemas.microsoft.com/office/drawing/2014/main" id="{B41CC9F4-F68A-406B-98BC-D4BD07EE19CB}"/>
              </a:ext>
            </a:extLst>
          </p:cNvPr>
          <p:cNvSpPr/>
          <p:nvPr/>
        </p:nvSpPr>
        <p:spPr>
          <a:xfrm>
            <a:off x="2957688" y="2415822"/>
            <a:ext cx="7378339" cy="43349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7972D0AF-C1C8-4F56-A7EC-87FA868AFFE4}"/>
              </a:ext>
            </a:extLst>
          </p:cNvPr>
          <p:cNvCxnSpPr>
            <a:cxnSpLocks/>
          </p:cNvCxnSpPr>
          <p:nvPr/>
        </p:nvCxnSpPr>
        <p:spPr>
          <a:xfrm>
            <a:off x="2981678" y="2706784"/>
            <a:ext cx="734870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5C8B2F4-0EEC-4343-9568-D47FE0F75A39}"/>
              </a:ext>
            </a:extLst>
          </p:cNvPr>
          <p:cNvCxnSpPr>
            <a:cxnSpLocks/>
          </p:cNvCxnSpPr>
          <p:nvPr/>
        </p:nvCxnSpPr>
        <p:spPr>
          <a:xfrm>
            <a:off x="2963333" y="3224658"/>
            <a:ext cx="739037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52EFCC0-96EB-4F0B-AE50-4E6B23A212B8}"/>
              </a:ext>
            </a:extLst>
          </p:cNvPr>
          <p:cNvCxnSpPr>
            <a:cxnSpLocks/>
          </p:cNvCxnSpPr>
          <p:nvPr/>
        </p:nvCxnSpPr>
        <p:spPr>
          <a:xfrm>
            <a:off x="2952043" y="3806745"/>
            <a:ext cx="740166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D7549EE-C4D1-4625-A1F1-64EF5AC3CF99}"/>
              </a:ext>
            </a:extLst>
          </p:cNvPr>
          <p:cNvCxnSpPr>
            <a:cxnSpLocks/>
          </p:cNvCxnSpPr>
          <p:nvPr/>
        </p:nvCxnSpPr>
        <p:spPr>
          <a:xfrm>
            <a:off x="2978852" y="4339915"/>
            <a:ext cx="735153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E068480-D5F6-4217-AC11-B74C32E199D0}"/>
              </a:ext>
            </a:extLst>
          </p:cNvPr>
          <p:cNvCxnSpPr>
            <a:cxnSpLocks/>
          </p:cNvCxnSpPr>
          <p:nvPr/>
        </p:nvCxnSpPr>
        <p:spPr>
          <a:xfrm>
            <a:off x="2952043" y="4846314"/>
            <a:ext cx="740166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CB8CBF3-C7E4-4FAB-91DE-7773401C8B20}"/>
              </a:ext>
            </a:extLst>
          </p:cNvPr>
          <p:cNvCxnSpPr>
            <a:cxnSpLocks/>
          </p:cNvCxnSpPr>
          <p:nvPr/>
        </p:nvCxnSpPr>
        <p:spPr>
          <a:xfrm>
            <a:off x="2966152" y="5352713"/>
            <a:ext cx="7387559" cy="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F6BC8A1-2232-4EF4-9F33-BF27309A9393}"/>
              </a:ext>
            </a:extLst>
          </p:cNvPr>
          <p:cNvCxnSpPr>
            <a:cxnSpLocks/>
          </p:cNvCxnSpPr>
          <p:nvPr/>
        </p:nvCxnSpPr>
        <p:spPr>
          <a:xfrm>
            <a:off x="2952043" y="5895962"/>
            <a:ext cx="7378339" cy="3104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183C72F1-D5F1-4BE0-9574-C428A58A06BA}"/>
              </a:ext>
            </a:extLst>
          </p:cNvPr>
          <p:cNvSpPr/>
          <p:nvPr/>
        </p:nvSpPr>
        <p:spPr>
          <a:xfrm>
            <a:off x="2962643" y="2514133"/>
            <a:ext cx="810318" cy="406400"/>
          </a:xfrm>
          <a:prstGeom prst="rect">
            <a:avLst/>
          </a:prstGeom>
          <a:solidFill>
            <a:srgbClr val="0F435B"/>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rgbClr val="D9A33D"/>
              </a:solidFill>
            </a:endParaRPr>
          </a:p>
        </p:txBody>
      </p:sp>
      <p:sp>
        <p:nvSpPr>
          <p:cNvPr id="24" name="Rectangle 23">
            <a:extLst>
              <a:ext uri="{FF2B5EF4-FFF2-40B4-BE49-F238E27FC236}">
                <a16:creationId xmlns:a16="http://schemas.microsoft.com/office/drawing/2014/main" id="{F578EF74-AB2E-40A9-9397-919B258F2F94}"/>
              </a:ext>
            </a:extLst>
          </p:cNvPr>
          <p:cNvSpPr/>
          <p:nvPr/>
        </p:nvSpPr>
        <p:spPr>
          <a:xfrm>
            <a:off x="2966152" y="3041872"/>
            <a:ext cx="570796" cy="406400"/>
          </a:xfrm>
          <a:prstGeom prst="rect">
            <a:avLst/>
          </a:prstGeom>
          <a:solidFill>
            <a:srgbClr val="0F435B"/>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rgbClr val="D9A33D"/>
              </a:solidFill>
            </a:endParaRPr>
          </a:p>
        </p:txBody>
      </p:sp>
      <p:sp>
        <p:nvSpPr>
          <p:cNvPr id="25" name="Rectangle 24">
            <a:extLst>
              <a:ext uri="{FF2B5EF4-FFF2-40B4-BE49-F238E27FC236}">
                <a16:creationId xmlns:a16="http://schemas.microsoft.com/office/drawing/2014/main" id="{9255A1D6-2292-41B0-84B3-0494047FB6E3}"/>
              </a:ext>
            </a:extLst>
          </p:cNvPr>
          <p:cNvSpPr/>
          <p:nvPr/>
        </p:nvSpPr>
        <p:spPr>
          <a:xfrm flipV="1">
            <a:off x="3778089" y="3582400"/>
            <a:ext cx="1651519" cy="420511"/>
          </a:xfrm>
          <a:prstGeom prst="rect">
            <a:avLst/>
          </a:prstGeom>
          <a:solidFill>
            <a:srgbClr val="0F435B"/>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chemeClr val="accent6">
                  <a:lumMod val="75000"/>
                </a:schemeClr>
              </a:solidFill>
            </a:endParaRPr>
          </a:p>
        </p:txBody>
      </p:sp>
      <p:sp>
        <p:nvSpPr>
          <p:cNvPr id="33" name="Rectangle 32">
            <a:extLst>
              <a:ext uri="{FF2B5EF4-FFF2-40B4-BE49-F238E27FC236}">
                <a16:creationId xmlns:a16="http://schemas.microsoft.com/office/drawing/2014/main" id="{397E159E-878E-4BFF-89A5-0AB8E6A8DFDE}"/>
              </a:ext>
            </a:extLst>
          </p:cNvPr>
          <p:cNvSpPr/>
          <p:nvPr/>
        </p:nvSpPr>
        <p:spPr>
          <a:xfrm>
            <a:off x="5400662" y="4134594"/>
            <a:ext cx="1220583" cy="410641"/>
          </a:xfrm>
          <a:prstGeom prst="rect">
            <a:avLst/>
          </a:prstGeom>
          <a:solidFill>
            <a:schemeClr val="bg1">
              <a:lumMod val="65000"/>
            </a:schemeClr>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DF830AB1-FC2E-4D71-A7AF-8851614E7866}"/>
              </a:ext>
            </a:extLst>
          </p:cNvPr>
          <p:cNvSpPr/>
          <p:nvPr/>
        </p:nvSpPr>
        <p:spPr>
          <a:xfrm>
            <a:off x="5415856" y="4655313"/>
            <a:ext cx="1220583" cy="418944"/>
          </a:xfrm>
          <a:prstGeom prst="rect">
            <a:avLst/>
          </a:prstGeom>
          <a:solidFill>
            <a:srgbClr val="0F435B"/>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F248A829-BAC2-4BB6-A409-DD9B8B6AD6A8}"/>
              </a:ext>
            </a:extLst>
          </p:cNvPr>
          <p:cNvSpPr/>
          <p:nvPr/>
        </p:nvSpPr>
        <p:spPr>
          <a:xfrm>
            <a:off x="5425728" y="5161972"/>
            <a:ext cx="189088" cy="418944"/>
          </a:xfrm>
          <a:prstGeom prst="rect">
            <a:avLst/>
          </a:prstGeom>
          <a:solidFill>
            <a:srgbClr val="0F435B"/>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F7DD7989-2EC7-43E0-AC62-79E51626BFB5}"/>
              </a:ext>
            </a:extLst>
          </p:cNvPr>
          <p:cNvSpPr/>
          <p:nvPr/>
        </p:nvSpPr>
        <p:spPr>
          <a:xfrm>
            <a:off x="6646858" y="5777445"/>
            <a:ext cx="1679242" cy="341623"/>
          </a:xfrm>
          <a:prstGeom prst="rect">
            <a:avLst/>
          </a:prstGeom>
          <a:solidFill>
            <a:schemeClr val="bg1">
              <a:lumMod val="65000"/>
            </a:schemeClr>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cxnSp>
        <p:nvCxnSpPr>
          <p:cNvPr id="50" name="Straight Connector 49">
            <a:extLst>
              <a:ext uri="{FF2B5EF4-FFF2-40B4-BE49-F238E27FC236}">
                <a16:creationId xmlns:a16="http://schemas.microsoft.com/office/drawing/2014/main" id="{D9A1BE40-57E5-4CDF-A327-225F9212341B}"/>
              </a:ext>
            </a:extLst>
          </p:cNvPr>
          <p:cNvCxnSpPr>
            <a:cxnSpLocks/>
          </p:cNvCxnSpPr>
          <p:nvPr/>
        </p:nvCxnSpPr>
        <p:spPr>
          <a:xfrm>
            <a:off x="2979230" y="6484748"/>
            <a:ext cx="7359616" cy="812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681B1605-09AF-48F1-926F-16CDE93A2AF0}"/>
              </a:ext>
            </a:extLst>
          </p:cNvPr>
          <p:cNvSpPr/>
          <p:nvPr/>
        </p:nvSpPr>
        <p:spPr>
          <a:xfrm>
            <a:off x="8327241" y="6286170"/>
            <a:ext cx="1215958" cy="384259"/>
          </a:xfrm>
          <a:prstGeom prst="rect">
            <a:avLst/>
          </a:prstGeom>
          <a:solidFill>
            <a:schemeClr val="bg1">
              <a:lumMod val="65000"/>
            </a:schemeClr>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7EFB3099-B720-41A9-84F3-3C1FBD0960A4}"/>
              </a:ext>
            </a:extLst>
          </p:cNvPr>
          <p:cNvSpPr/>
          <p:nvPr/>
        </p:nvSpPr>
        <p:spPr>
          <a:xfrm>
            <a:off x="3780368" y="2012702"/>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2</a:t>
            </a:r>
          </a:p>
        </p:txBody>
      </p:sp>
      <p:sp>
        <p:nvSpPr>
          <p:cNvPr id="40" name="Rectangle 39">
            <a:extLst>
              <a:ext uri="{FF2B5EF4-FFF2-40B4-BE49-F238E27FC236}">
                <a16:creationId xmlns:a16="http://schemas.microsoft.com/office/drawing/2014/main" id="{1F974A9D-6726-4EE5-B026-F42DD25211E1}"/>
              </a:ext>
            </a:extLst>
          </p:cNvPr>
          <p:cNvSpPr/>
          <p:nvPr/>
        </p:nvSpPr>
        <p:spPr>
          <a:xfrm>
            <a:off x="4606928" y="2009422"/>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3</a:t>
            </a:r>
          </a:p>
        </p:txBody>
      </p:sp>
      <p:sp>
        <p:nvSpPr>
          <p:cNvPr id="41" name="Rectangle 40">
            <a:extLst>
              <a:ext uri="{FF2B5EF4-FFF2-40B4-BE49-F238E27FC236}">
                <a16:creationId xmlns:a16="http://schemas.microsoft.com/office/drawing/2014/main" id="{5DD8CE5C-4C19-413B-AE63-43DEEA2A2B2F}"/>
              </a:ext>
            </a:extLst>
          </p:cNvPr>
          <p:cNvSpPr/>
          <p:nvPr/>
        </p:nvSpPr>
        <p:spPr>
          <a:xfrm>
            <a:off x="5433488" y="2009422"/>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4</a:t>
            </a:r>
          </a:p>
        </p:txBody>
      </p:sp>
      <p:sp>
        <p:nvSpPr>
          <p:cNvPr id="42" name="Rectangle 41">
            <a:extLst>
              <a:ext uri="{FF2B5EF4-FFF2-40B4-BE49-F238E27FC236}">
                <a16:creationId xmlns:a16="http://schemas.microsoft.com/office/drawing/2014/main" id="{51D59718-0B2C-45C8-AAA7-1828B543FBE8}"/>
              </a:ext>
            </a:extLst>
          </p:cNvPr>
          <p:cNvSpPr/>
          <p:nvPr/>
        </p:nvSpPr>
        <p:spPr>
          <a:xfrm>
            <a:off x="6265340" y="2009797"/>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5</a:t>
            </a:r>
          </a:p>
        </p:txBody>
      </p:sp>
      <p:sp>
        <p:nvSpPr>
          <p:cNvPr id="43" name="Rectangle 42">
            <a:extLst>
              <a:ext uri="{FF2B5EF4-FFF2-40B4-BE49-F238E27FC236}">
                <a16:creationId xmlns:a16="http://schemas.microsoft.com/office/drawing/2014/main" id="{FAE42E33-102F-4C81-B9DC-601C018E5537}"/>
              </a:ext>
            </a:extLst>
          </p:cNvPr>
          <p:cNvSpPr/>
          <p:nvPr/>
        </p:nvSpPr>
        <p:spPr>
          <a:xfrm>
            <a:off x="7091900" y="2009422"/>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6</a:t>
            </a:r>
          </a:p>
        </p:txBody>
      </p:sp>
      <p:sp>
        <p:nvSpPr>
          <p:cNvPr id="44" name="Rectangle 43">
            <a:extLst>
              <a:ext uri="{FF2B5EF4-FFF2-40B4-BE49-F238E27FC236}">
                <a16:creationId xmlns:a16="http://schemas.microsoft.com/office/drawing/2014/main" id="{4FDCDE7B-3044-4FE5-B992-3FF763C3AEFE}"/>
              </a:ext>
            </a:extLst>
          </p:cNvPr>
          <p:cNvSpPr/>
          <p:nvPr/>
        </p:nvSpPr>
        <p:spPr>
          <a:xfrm>
            <a:off x="7910353" y="2009419"/>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7</a:t>
            </a:r>
          </a:p>
        </p:txBody>
      </p:sp>
      <p:sp>
        <p:nvSpPr>
          <p:cNvPr id="45" name="Rectangle 44">
            <a:extLst>
              <a:ext uri="{FF2B5EF4-FFF2-40B4-BE49-F238E27FC236}">
                <a16:creationId xmlns:a16="http://schemas.microsoft.com/office/drawing/2014/main" id="{8E89924D-2E4B-4BA1-B5BA-AB9E2C60762F}"/>
              </a:ext>
            </a:extLst>
          </p:cNvPr>
          <p:cNvSpPr/>
          <p:nvPr/>
        </p:nvSpPr>
        <p:spPr>
          <a:xfrm>
            <a:off x="8728806" y="2009416"/>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8</a:t>
            </a:r>
          </a:p>
        </p:txBody>
      </p:sp>
      <p:sp>
        <p:nvSpPr>
          <p:cNvPr id="46" name="Rectangle 45">
            <a:extLst>
              <a:ext uri="{FF2B5EF4-FFF2-40B4-BE49-F238E27FC236}">
                <a16:creationId xmlns:a16="http://schemas.microsoft.com/office/drawing/2014/main" id="{6927F9E5-69AD-4ACD-BE87-43F52F1C2026}"/>
              </a:ext>
            </a:extLst>
          </p:cNvPr>
          <p:cNvSpPr/>
          <p:nvPr/>
        </p:nvSpPr>
        <p:spPr>
          <a:xfrm>
            <a:off x="9531031" y="2009410"/>
            <a:ext cx="822680" cy="406400"/>
          </a:xfrm>
          <a:prstGeom prst="rect">
            <a:avLst/>
          </a:prstGeom>
          <a:solidFill>
            <a:srgbClr val="0F43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Month 9</a:t>
            </a:r>
          </a:p>
        </p:txBody>
      </p:sp>
      <p:sp>
        <p:nvSpPr>
          <p:cNvPr id="38" name="Rectangle 37">
            <a:extLst>
              <a:ext uri="{FF2B5EF4-FFF2-40B4-BE49-F238E27FC236}">
                <a16:creationId xmlns:a16="http://schemas.microsoft.com/office/drawing/2014/main" id="{B0AC5FF9-DDAF-4C4F-BD70-6F2B32EA39CB}"/>
              </a:ext>
            </a:extLst>
          </p:cNvPr>
          <p:cNvSpPr/>
          <p:nvPr/>
        </p:nvSpPr>
        <p:spPr>
          <a:xfrm>
            <a:off x="3945880" y="1513620"/>
            <a:ext cx="317192" cy="222472"/>
          </a:xfrm>
          <a:prstGeom prst="rect">
            <a:avLst/>
          </a:prstGeom>
          <a:solidFill>
            <a:srgbClr val="0F435B"/>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rgbClr val="D9A33D"/>
              </a:solidFill>
            </a:endParaRPr>
          </a:p>
        </p:txBody>
      </p:sp>
      <p:sp>
        <p:nvSpPr>
          <p:cNvPr id="47" name="Rectangle 46">
            <a:extLst>
              <a:ext uri="{FF2B5EF4-FFF2-40B4-BE49-F238E27FC236}">
                <a16:creationId xmlns:a16="http://schemas.microsoft.com/office/drawing/2014/main" id="{75925084-15E7-4ECA-9ABA-C4C2199AF3A9}"/>
              </a:ext>
            </a:extLst>
          </p:cNvPr>
          <p:cNvSpPr/>
          <p:nvPr/>
        </p:nvSpPr>
        <p:spPr>
          <a:xfrm>
            <a:off x="6265340" y="1508869"/>
            <a:ext cx="317193" cy="222472"/>
          </a:xfrm>
          <a:prstGeom prst="rect">
            <a:avLst/>
          </a:prstGeom>
          <a:solidFill>
            <a:schemeClr val="bg1">
              <a:lumMod val="65000"/>
            </a:schemeClr>
          </a:solidFill>
          <a:ln>
            <a:solidFill>
              <a:srgbClr val="0F435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5B17F111-46D6-462D-8E09-1C75435AE644}"/>
              </a:ext>
            </a:extLst>
          </p:cNvPr>
          <p:cNvSpPr txBox="1"/>
          <p:nvPr/>
        </p:nvSpPr>
        <p:spPr>
          <a:xfrm>
            <a:off x="4360919" y="1467401"/>
            <a:ext cx="1645719" cy="338554"/>
          </a:xfrm>
          <a:prstGeom prst="rect">
            <a:avLst/>
          </a:prstGeom>
          <a:noFill/>
        </p:spPr>
        <p:txBody>
          <a:bodyPr wrap="square" rtlCol="0">
            <a:spAutoFit/>
          </a:bodyPr>
          <a:lstStyle/>
          <a:p>
            <a:r>
              <a:rPr lang="en-US" sz="1600" dirty="0">
                <a:solidFill>
                  <a:srgbClr val="0F435B"/>
                </a:solidFill>
              </a:rPr>
              <a:t>Practice Driven</a:t>
            </a:r>
          </a:p>
        </p:txBody>
      </p:sp>
      <p:sp>
        <p:nvSpPr>
          <p:cNvPr id="51" name="TextBox 50">
            <a:extLst>
              <a:ext uri="{FF2B5EF4-FFF2-40B4-BE49-F238E27FC236}">
                <a16:creationId xmlns:a16="http://schemas.microsoft.com/office/drawing/2014/main" id="{6FDE797B-9FF0-4EB6-A71F-1A64A7A2B254}"/>
              </a:ext>
            </a:extLst>
          </p:cNvPr>
          <p:cNvSpPr txBox="1"/>
          <p:nvPr/>
        </p:nvSpPr>
        <p:spPr>
          <a:xfrm>
            <a:off x="6680380" y="1467401"/>
            <a:ext cx="1645719" cy="338554"/>
          </a:xfrm>
          <a:prstGeom prst="rect">
            <a:avLst/>
          </a:prstGeom>
          <a:noFill/>
        </p:spPr>
        <p:txBody>
          <a:bodyPr wrap="square" rtlCol="0">
            <a:spAutoFit/>
          </a:bodyPr>
          <a:lstStyle/>
          <a:p>
            <a:r>
              <a:rPr lang="en-US" sz="1600" dirty="0">
                <a:solidFill>
                  <a:srgbClr val="0F435B"/>
                </a:solidFill>
              </a:rPr>
              <a:t>ASTRO Driven</a:t>
            </a:r>
          </a:p>
        </p:txBody>
      </p:sp>
    </p:spTree>
    <p:extLst>
      <p:ext uri="{BB962C8B-B14F-4D97-AF65-F5344CB8AC3E}">
        <p14:creationId xmlns:p14="http://schemas.microsoft.com/office/powerpoint/2010/main" val="3369391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338667" y="255058"/>
            <a:ext cx="10515600" cy="1325563"/>
          </a:xfrm>
        </p:spPr>
        <p:txBody>
          <a:bodyPr/>
          <a:lstStyle/>
          <a:p>
            <a:r>
              <a:rPr lang="en-US" dirty="0"/>
              <a:t>How Much Does APEx Cost?</a:t>
            </a:r>
          </a:p>
        </p:txBody>
      </p:sp>
      <p:sp>
        <p:nvSpPr>
          <p:cNvPr id="3" name="Content Placeholder 2">
            <a:extLst>
              <a:ext uri="{FF2B5EF4-FFF2-40B4-BE49-F238E27FC236}">
                <a16:creationId xmlns:a16="http://schemas.microsoft.com/office/drawing/2014/main" id="{87A70546-71E9-44A4-8C99-C573A937197C}"/>
              </a:ext>
            </a:extLst>
          </p:cNvPr>
          <p:cNvSpPr>
            <a:spLocks noGrp="1"/>
          </p:cNvSpPr>
          <p:nvPr>
            <p:ph idx="1"/>
          </p:nvPr>
        </p:nvSpPr>
        <p:spPr>
          <a:xfrm>
            <a:off x="8627151" y="2587891"/>
            <a:ext cx="3420560" cy="3979157"/>
          </a:xfrm>
        </p:spPr>
        <p:txBody>
          <a:bodyPr>
            <a:normAutofit fontScale="92500" lnSpcReduction="10000"/>
          </a:bodyPr>
          <a:lstStyle/>
          <a:p>
            <a:pPr marL="0" indent="0">
              <a:buNone/>
            </a:pPr>
            <a:r>
              <a:rPr lang="en-US" sz="3200" dirty="0">
                <a:solidFill>
                  <a:srgbClr val="0F435B"/>
                </a:solidFill>
              </a:rPr>
              <a:t>ASTRO offers two payment options: </a:t>
            </a:r>
          </a:p>
          <a:p>
            <a:pPr lvl="1"/>
            <a:r>
              <a:rPr lang="en-US" sz="3200" dirty="0">
                <a:solidFill>
                  <a:srgbClr val="0F435B"/>
                </a:solidFill>
              </a:rPr>
              <a:t>Full</a:t>
            </a:r>
          </a:p>
          <a:p>
            <a:pPr lvl="1"/>
            <a:r>
              <a:rPr lang="en-US" sz="3200" dirty="0">
                <a:solidFill>
                  <a:srgbClr val="0F435B"/>
                </a:solidFill>
              </a:rPr>
              <a:t>Partial</a:t>
            </a:r>
          </a:p>
          <a:p>
            <a:pPr marL="0" indent="0">
              <a:buNone/>
            </a:pPr>
            <a:endParaRPr lang="en-US" sz="3200" dirty="0">
              <a:solidFill>
                <a:srgbClr val="0F435B"/>
              </a:solidFill>
            </a:endParaRPr>
          </a:p>
          <a:p>
            <a:pPr marL="0" indent="0">
              <a:buNone/>
            </a:pPr>
            <a:r>
              <a:rPr lang="en-US" sz="3200" dirty="0">
                <a:solidFill>
                  <a:srgbClr val="0F435B"/>
                </a:solidFill>
              </a:rPr>
              <a:t>ASTRO accepts:</a:t>
            </a:r>
          </a:p>
          <a:p>
            <a:pPr lvl="1"/>
            <a:r>
              <a:rPr lang="en-US" sz="3200" dirty="0">
                <a:solidFill>
                  <a:srgbClr val="0F435B"/>
                </a:solidFill>
              </a:rPr>
              <a:t>Check </a:t>
            </a:r>
          </a:p>
          <a:p>
            <a:pPr lvl="1"/>
            <a:r>
              <a:rPr lang="en-US" sz="3200" dirty="0">
                <a:solidFill>
                  <a:srgbClr val="0F435B"/>
                </a:solidFill>
              </a:rPr>
              <a:t>Credit card </a:t>
            </a:r>
          </a:p>
          <a:p>
            <a:pPr lvl="1"/>
            <a:r>
              <a:rPr lang="en-US" sz="3200" dirty="0">
                <a:solidFill>
                  <a:srgbClr val="0F435B"/>
                </a:solidFill>
              </a:rPr>
              <a:t>Wire transfers.</a:t>
            </a:r>
          </a:p>
          <a:p>
            <a:endParaRPr lang="en-US" sz="3000" dirty="0"/>
          </a:p>
        </p:txBody>
      </p:sp>
      <p:graphicFrame>
        <p:nvGraphicFramePr>
          <p:cNvPr id="2" name="Table 4">
            <a:extLst>
              <a:ext uri="{FF2B5EF4-FFF2-40B4-BE49-F238E27FC236}">
                <a16:creationId xmlns:a16="http://schemas.microsoft.com/office/drawing/2014/main" id="{D189EA87-72A5-4CED-A240-585A2D2F16BF}"/>
              </a:ext>
            </a:extLst>
          </p:cNvPr>
          <p:cNvGraphicFramePr>
            <a:graphicFrameLocks noGrp="1"/>
          </p:cNvGraphicFramePr>
          <p:nvPr>
            <p:extLst>
              <p:ext uri="{D42A27DB-BD31-4B8C-83A1-F6EECF244321}">
                <p14:modId xmlns:p14="http://schemas.microsoft.com/office/powerpoint/2010/main" val="3289395180"/>
              </p:ext>
            </p:extLst>
          </p:nvPr>
        </p:nvGraphicFramePr>
        <p:xfrm>
          <a:off x="338667" y="2587891"/>
          <a:ext cx="8007047" cy="2895600"/>
        </p:xfrm>
        <a:graphic>
          <a:graphicData uri="http://schemas.openxmlformats.org/drawingml/2006/table">
            <a:tbl>
              <a:tblPr firstRow="1" bandRow="1">
                <a:tableStyleId>{5C22544A-7EE6-4342-B048-85BDC9FD1C3A}</a:tableStyleId>
              </a:tblPr>
              <a:tblGrid>
                <a:gridCol w="4366422">
                  <a:extLst>
                    <a:ext uri="{9D8B030D-6E8A-4147-A177-3AD203B41FA5}">
                      <a16:colId xmlns:a16="http://schemas.microsoft.com/office/drawing/2014/main" val="2718150379"/>
                    </a:ext>
                  </a:extLst>
                </a:gridCol>
                <a:gridCol w="1753769">
                  <a:extLst>
                    <a:ext uri="{9D8B030D-6E8A-4147-A177-3AD203B41FA5}">
                      <a16:colId xmlns:a16="http://schemas.microsoft.com/office/drawing/2014/main" val="2944194833"/>
                    </a:ext>
                  </a:extLst>
                </a:gridCol>
                <a:gridCol w="1886856">
                  <a:extLst>
                    <a:ext uri="{9D8B030D-6E8A-4147-A177-3AD203B41FA5}">
                      <a16:colId xmlns:a16="http://schemas.microsoft.com/office/drawing/2014/main" val="3168132348"/>
                    </a:ext>
                  </a:extLst>
                </a:gridCol>
              </a:tblGrid>
              <a:tr h="370840">
                <a:tc gridSpan="3">
                  <a:txBody>
                    <a:bodyPr/>
                    <a:lstStyle/>
                    <a:p>
                      <a:pPr algn="ctr"/>
                      <a:r>
                        <a:rPr lang="en-US" sz="3200" dirty="0"/>
                        <a:t>Application Fees</a:t>
                      </a:r>
                    </a:p>
                  </a:txBody>
                  <a:tcPr>
                    <a:solidFill>
                      <a:srgbClr val="0F435B"/>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15577197"/>
                  </a:ext>
                </a:extLst>
              </a:tr>
              <a:tr h="370840">
                <a:tc>
                  <a:txBody>
                    <a:bodyPr/>
                    <a:lstStyle/>
                    <a:p>
                      <a:r>
                        <a:rPr lang="en-US" sz="3200" dirty="0">
                          <a:solidFill>
                            <a:schemeClr val="bg1"/>
                          </a:solidFill>
                        </a:rPr>
                        <a:t>Type of Fee</a:t>
                      </a:r>
                    </a:p>
                  </a:txBody>
                  <a:tcPr>
                    <a:solidFill>
                      <a:srgbClr val="0F435B"/>
                    </a:solidFill>
                  </a:tcPr>
                </a:tc>
                <a:tc>
                  <a:txBody>
                    <a:bodyPr/>
                    <a:lstStyle/>
                    <a:p>
                      <a:pPr algn="ctr"/>
                      <a:r>
                        <a:rPr lang="en-US" sz="3200" dirty="0">
                          <a:solidFill>
                            <a:schemeClr val="bg1"/>
                          </a:solidFill>
                        </a:rPr>
                        <a:t>3-year</a:t>
                      </a:r>
                    </a:p>
                  </a:txBody>
                  <a:tcPr>
                    <a:solidFill>
                      <a:srgbClr val="0F435B"/>
                    </a:solidFill>
                  </a:tcPr>
                </a:tc>
                <a:tc>
                  <a:txBody>
                    <a:bodyPr/>
                    <a:lstStyle/>
                    <a:p>
                      <a:pPr algn="ctr"/>
                      <a:r>
                        <a:rPr lang="en-US" sz="3200" dirty="0">
                          <a:solidFill>
                            <a:schemeClr val="bg1"/>
                          </a:solidFill>
                        </a:rPr>
                        <a:t>4-year</a:t>
                      </a:r>
                    </a:p>
                  </a:txBody>
                  <a:tcPr>
                    <a:solidFill>
                      <a:srgbClr val="0F435B"/>
                    </a:solidFill>
                  </a:tcPr>
                </a:tc>
                <a:extLst>
                  <a:ext uri="{0D108BD9-81ED-4DB2-BD59-A6C34878D82A}">
                    <a16:rowId xmlns:a16="http://schemas.microsoft.com/office/drawing/2014/main" val="369846874"/>
                  </a:ext>
                </a:extLst>
              </a:tr>
              <a:tr h="370840">
                <a:tc>
                  <a:txBody>
                    <a:bodyPr/>
                    <a:lstStyle/>
                    <a:p>
                      <a:r>
                        <a:rPr lang="en-US" sz="3200" dirty="0">
                          <a:solidFill>
                            <a:srgbClr val="0F435B"/>
                          </a:solidFill>
                        </a:rPr>
                        <a:t>Main Facility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0F435B"/>
                          </a:solidFill>
                        </a:rPr>
                        <a:t>$9,500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0F435B"/>
                          </a:solidFill>
                        </a:rPr>
                        <a:t>$13,000</a:t>
                      </a:r>
                    </a:p>
                  </a:txBody>
                  <a:tcPr/>
                </a:tc>
                <a:extLst>
                  <a:ext uri="{0D108BD9-81ED-4DB2-BD59-A6C34878D82A}">
                    <a16:rowId xmlns:a16="http://schemas.microsoft.com/office/drawing/2014/main" val="769063727"/>
                  </a:ext>
                </a:extLst>
              </a:tr>
              <a:tr h="370840">
                <a:tc>
                  <a:txBody>
                    <a:bodyPr/>
                    <a:lstStyle/>
                    <a:p>
                      <a:r>
                        <a:rPr lang="en-US" sz="3200" dirty="0">
                          <a:solidFill>
                            <a:srgbClr val="0F435B"/>
                          </a:solidFill>
                        </a:rPr>
                        <a:t>Qualifying Satellite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0F435B"/>
                          </a:solidFill>
                        </a:rPr>
                        <a:t>$3,000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0F435B"/>
                          </a:solidFill>
                        </a:rPr>
                        <a:t>$4,000</a:t>
                      </a:r>
                    </a:p>
                  </a:txBody>
                  <a:tcPr/>
                </a:tc>
                <a:extLst>
                  <a:ext uri="{0D108BD9-81ED-4DB2-BD59-A6C34878D82A}">
                    <a16:rowId xmlns:a16="http://schemas.microsoft.com/office/drawing/2014/main" val="3448680784"/>
                  </a:ext>
                </a:extLst>
              </a:tr>
              <a:tr h="370840">
                <a:tc>
                  <a:txBody>
                    <a:bodyPr/>
                    <a:lstStyle/>
                    <a:p>
                      <a:r>
                        <a:rPr lang="en-US" sz="3200" dirty="0">
                          <a:solidFill>
                            <a:srgbClr val="0F435B"/>
                          </a:solidFill>
                        </a:rPr>
                        <a:t>Extra Distance Fee</a:t>
                      </a:r>
                    </a:p>
                  </a:txBody>
                  <a:tcPr/>
                </a:tc>
                <a:tc gridSpan="2">
                  <a:txBody>
                    <a:bodyPr/>
                    <a:lstStyle/>
                    <a:p>
                      <a:pPr algn="ctr"/>
                      <a:r>
                        <a:rPr lang="en-US" sz="3200" dirty="0">
                          <a:solidFill>
                            <a:srgbClr val="0F435B"/>
                          </a:solidFill>
                        </a:rPr>
                        <a:t>$3,000</a:t>
                      </a:r>
                    </a:p>
                  </a:txBody>
                  <a:tcPr/>
                </a:tc>
                <a:tc hMerge="1">
                  <a:txBody>
                    <a:bodyPr/>
                    <a:lstStyle/>
                    <a:p>
                      <a:endParaRPr lang="en-US" sz="3200" dirty="0"/>
                    </a:p>
                  </a:txBody>
                  <a:tcPr/>
                </a:tc>
                <a:extLst>
                  <a:ext uri="{0D108BD9-81ED-4DB2-BD59-A6C34878D82A}">
                    <a16:rowId xmlns:a16="http://schemas.microsoft.com/office/drawing/2014/main" val="1661041610"/>
                  </a:ext>
                </a:extLst>
              </a:tr>
            </a:tbl>
          </a:graphicData>
        </a:graphic>
      </p:graphicFrame>
    </p:spTree>
    <p:extLst>
      <p:ext uri="{BB962C8B-B14F-4D97-AF65-F5344CB8AC3E}">
        <p14:creationId xmlns:p14="http://schemas.microsoft.com/office/powerpoint/2010/main" val="3143145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p:txBody>
          <a:bodyPr/>
          <a:lstStyle/>
          <a:p>
            <a:r>
              <a:rPr lang="en-US" dirty="0"/>
              <a:t>Why Select APEx Accreditation?</a:t>
            </a:r>
          </a:p>
        </p:txBody>
      </p:sp>
      <p:sp>
        <p:nvSpPr>
          <p:cNvPr id="5" name="Content Placeholder 4">
            <a:extLst>
              <a:ext uri="{FF2B5EF4-FFF2-40B4-BE49-F238E27FC236}">
                <a16:creationId xmlns:a16="http://schemas.microsoft.com/office/drawing/2014/main" id="{18D3E0A8-E7A7-424F-AC37-FEE0600AE6E4}"/>
              </a:ext>
            </a:extLst>
          </p:cNvPr>
          <p:cNvSpPr>
            <a:spLocks noGrp="1"/>
          </p:cNvSpPr>
          <p:nvPr>
            <p:ph idx="1"/>
          </p:nvPr>
        </p:nvSpPr>
        <p:spPr>
          <a:xfrm>
            <a:off x="838200" y="1580444"/>
            <a:ext cx="10515600" cy="5098147"/>
          </a:xfrm>
        </p:spPr>
        <p:txBody>
          <a:bodyPr>
            <a:normAutofit fontScale="32500" lnSpcReduction="20000"/>
          </a:bodyPr>
          <a:lstStyle/>
          <a:p>
            <a:r>
              <a:rPr lang="en-US" sz="9200" dirty="0">
                <a:solidFill>
                  <a:srgbClr val="0F435B"/>
                </a:solidFill>
              </a:rPr>
              <a:t>Provides </a:t>
            </a:r>
            <a:r>
              <a:rPr lang="en-US" sz="9200" b="1" dirty="0">
                <a:solidFill>
                  <a:srgbClr val="D9A13A"/>
                </a:solidFill>
              </a:rPr>
              <a:t>feedback before </a:t>
            </a:r>
            <a:r>
              <a:rPr lang="en-US" sz="9200" dirty="0">
                <a:solidFill>
                  <a:srgbClr val="0F435B"/>
                </a:solidFill>
              </a:rPr>
              <a:t>the facility visit.</a:t>
            </a:r>
          </a:p>
          <a:p>
            <a:endParaRPr lang="en-US" sz="6200" dirty="0">
              <a:solidFill>
                <a:srgbClr val="0F435B"/>
              </a:solidFill>
            </a:endParaRPr>
          </a:p>
          <a:p>
            <a:r>
              <a:rPr lang="en-US" sz="9200" dirty="0">
                <a:solidFill>
                  <a:srgbClr val="0F435B"/>
                </a:solidFill>
              </a:rPr>
              <a:t>Focused on </a:t>
            </a:r>
            <a:r>
              <a:rPr lang="en-US" sz="9200" b="1" dirty="0">
                <a:solidFill>
                  <a:srgbClr val="D9A13A"/>
                </a:solidFill>
              </a:rPr>
              <a:t>quality improvement </a:t>
            </a:r>
            <a:r>
              <a:rPr lang="en-US" sz="9200" dirty="0">
                <a:solidFill>
                  <a:srgbClr val="0F435B"/>
                </a:solidFill>
              </a:rPr>
              <a:t>not physician peer review. </a:t>
            </a:r>
          </a:p>
          <a:p>
            <a:endParaRPr lang="en-US" sz="6200" dirty="0">
              <a:solidFill>
                <a:srgbClr val="0F435B"/>
              </a:solidFill>
            </a:endParaRPr>
          </a:p>
          <a:p>
            <a:r>
              <a:rPr lang="en-US" sz="9200" dirty="0">
                <a:solidFill>
                  <a:srgbClr val="0F435B"/>
                </a:solidFill>
              </a:rPr>
              <a:t>Promotes </a:t>
            </a:r>
            <a:r>
              <a:rPr lang="en-US" sz="9200" b="1" dirty="0">
                <a:solidFill>
                  <a:srgbClr val="D9A13A"/>
                </a:solidFill>
              </a:rPr>
              <a:t>teamwork</a:t>
            </a:r>
            <a:r>
              <a:rPr lang="en-US" sz="9200" dirty="0">
                <a:solidFill>
                  <a:srgbClr val="0F435B"/>
                </a:solidFill>
              </a:rPr>
              <a:t> within the ROP.</a:t>
            </a:r>
          </a:p>
          <a:p>
            <a:endParaRPr lang="en-US" sz="6200" dirty="0">
              <a:solidFill>
                <a:srgbClr val="0F435B"/>
              </a:solidFill>
            </a:endParaRPr>
          </a:p>
          <a:p>
            <a:r>
              <a:rPr lang="en-US" sz="9200" dirty="0">
                <a:solidFill>
                  <a:srgbClr val="0F435B"/>
                </a:solidFill>
              </a:rPr>
              <a:t>Objective review. </a:t>
            </a:r>
          </a:p>
          <a:p>
            <a:endParaRPr lang="en-US" sz="6200" dirty="0">
              <a:solidFill>
                <a:srgbClr val="0F435B"/>
              </a:solidFill>
            </a:endParaRPr>
          </a:p>
          <a:p>
            <a:r>
              <a:rPr lang="en-US" sz="9200" b="1" dirty="0">
                <a:solidFill>
                  <a:srgbClr val="D9A13A"/>
                </a:solidFill>
              </a:rPr>
              <a:t>Flexibility</a:t>
            </a:r>
            <a:r>
              <a:rPr lang="en-US" sz="9200" dirty="0">
                <a:solidFill>
                  <a:srgbClr val="0F435B"/>
                </a:solidFill>
              </a:rPr>
              <a:t> to meet the needs of your practice: payment options, 3- or 4-year accreditation cycle, and mid-cycle satellite additions.</a:t>
            </a:r>
          </a:p>
          <a:p>
            <a:endParaRPr lang="en-US" sz="6200" dirty="0">
              <a:solidFill>
                <a:srgbClr val="0F435B"/>
              </a:solidFill>
            </a:endParaRPr>
          </a:p>
          <a:p>
            <a:r>
              <a:rPr lang="en-US" sz="9200" dirty="0">
                <a:solidFill>
                  <a:srgbClr val="0F435B"/>
                </a:solidFill>
              </a:rPr>
              <a:t>Accredited by ASTRO.</a:t>
            </a:r>
          </a:p>
          <a:p>
            <a:endParaRPr lang="en-US" sz="3000" dirty="0"/>
          </a:p>
        </p:txBody>
      </p:sp>
    </p:spTree>
    <p:extLst>
      <p:ext uri="{BB962C8B-B14F-4D97-AF65-F5344CB8AC3E}">
        <p14:creationId xmlns:p14="http://schemas.microsoft.com/office/powerpoint/2010/main" val="242807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5B7568-6230-4759-8007-23B69A543712}"/>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Agenda</a:t>
            </a:r>
          </a:p>
        </p:txBody>
      </p:sp>
      <p:sp>
        <p:nvSpPr>
          <p:cNvPr id="13" name="Content Placeholder 2">
            <a:extLst>
              <a:ext uri="{FF2B5EF4-FFF2-40B4-BE49-F238E27FC236}">
                <a16:creationId xmlns:a16="http://schemas.microsoft.com/office/drawing/2014/main" id="{0ED276DA-02E4-4D98-9951-EEEBDEC458A4}"/>
              </a:ext>
            </a:extLst>
          </p:cNvPr>
          <p:cNvSpPr>
            <a:spLocks noGrp="1"/>
          </p:cNvSpPr>
          <p:nvPr>
            <p:ph idx="1"/>
          </p:nvPr>
        </p:nvSpPr>
        <p:spPr>
          <a:xfrm>
            <a:off x="1371599" y="2318197"/>
            <a:ext cx="9724031" cy="3683358"/>
          </a:xfrm>
        </p:spPr>
        <p:txBody>
          <a:bodyPr anchor="ctr">
            <a:normAutofit/>
          </a:bodyPr>
          <a:lstStyle/>
          <a:p>
            <a:r>
              <a:rPr lang="en-US" sz="2000"/>
              <a:t>Introduction</a:t>
            </a:r>
          </a:p>
          <a:p>
            <a:r>
              <a:rPr lang="en-US" sz="2000"/>
              <a:t>Review of current practice data</a:t>
            </a:r>
          </a:p>
          <a:p>
            <a:r>
              <a:rPr lang="en-US" sz="2000"/>
              <a:t>The role of accreditation</a:t>
            </a:r>
          </a:p>
          <a:p>
            <a:r>
              <a:rPr lang="en-US" sz="2000"/>
              <a:t>ASTRO’s APEx – Accreditation Program for Excellence</a:t>
            </a:r>
          </a:p>
          <a:p>
            <a:r>
              <a:rPr lang="en-US" sz="2000"/>
              <a:t>Discussion</a:t>
            </a:r>
          </a:p>
        </p:txBody>
      </p:sp>
    </p:spTree>
    <p:extLst>
      <p:ext uri="{BB962C8B-B14F-4D97-AF65-F5344CB8AC3E}">
        <p14:creationId xmlns:p14="http://schemas.microsoft.com/office/powerpoint/2010/main" val="3106107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780F4B2-01AF-4C2E-83DE-FAFFB87376BE}"/>
              </a:ext>
            </a:extLst>
          </p:cNvPr>
          <p:cNvPicPr>
            <a:picLocks noChangeAspect="1"/>
          </p:cNvPicPr>
          <p:nvPr/>
        </p:nvPicPr>
        <p:blipFill>
          <a:blip r:embed="rId2"/>
          <a:stretch>
            <a:fillRect/>
          </a:stretch>
        </p:blipFill>
        <p:spPr>
          <a:xfrm>
            <a:off x="1337476" y="1325235"/>
            <a:ext cx="2701124" cy="3714046"/>
          </a:xfrm>
          <a:prstGeom prst="rect">
            <a:avLst/>
          </a:prstGeom>
        </p:spPr>
      </p:pic>
      <p:sp>
        <p:nvSpPr>
          <p:cNvPr id="3" name="Content Placeholder 2">
            <a:extLst>
              <a:ext uri="{FF2B5EF4-FFF2-40B4-BE49-F238E27FC236}">
                <a16:creationId xmlns:a16="http://schemas.microsoft.com/office/drawing/2014/main" id="{DD750459-9EDC-43D4-8CA9-841F48D1A5F4}"/>
              </a:ext>
            </a:extLst>
          </p:cNvPr>
          <p:cNvSpPr>
            <a:spLocks noGrp="1"/>
          </p:cNvSpPr>
          <p:nvPr>
            <p:ph idx="1"/>
          </p:nvPr>
        </p:nvSpPr>
        <p:spPr>
          <a:xfrm>
            <a:off x="5496141" y="2061376"/>
            <a:ext cx="5754896" cy="3197464"/>
          </a:xfrm>
        </p:spPr>
        <p:txBody>
          <a:bodyPr anchor="t">
            <a:normAutofit fontScale="92500" lnSpcReduction="20000"/>
          </a:bodyPr>
          <a:lstStyle/>
          <a:p>
            <a:pPr marL="0" indent="0">
              <a:buNone/>
            </a:pPr>
            <a:r>
              <a:rPr lang="en-US" i="1" dirty="0">
                <a:solidFill>
                  <a:srgbClr val="0F435B"/>
                </a:solidFill>
              </a:rPr>
              <a:t>“In the current environment of expanding demands on providers and practices, accreditation can serve to align priorities, unify processes and elevate the practice in ways both measurable and immeasurable.”</a:t>
            </a:r>
          </a:p>
          <a:p>
            <a:pPr marL="0" indent="0">
              <a:buNone/>
            </a:pPr>
            <a:r>
              <a:rPr lang="en-US" sz="2000" dirty="0">
                <a:solidFill>
                  <a:srgbClr val="0F435B"/>
                </a:solidFill>
              </a:rPr>
              <a:t>			</a:t>
            </a:r>
          </a:p>
          <a:p>
            <a:pPr marL="0" indent="0">
              <a:buNone/>
            </a:pPr>
            <a:endParaRPr lang="en-US" sz="2000" dirty="0">
              <a:solidFill>
                <a:srgbClr val="0F435B"/>
              </a:solidFill>
            </a:endParaRPr>
          </a:p>
          <a:p>
            <a:pPr marL="0" indent="0">
              <a:buNone/>
            </a:pPr>
            <a:r>
              <a:rPr lang="en-US" sz="2000" dirty="0">
                <a:solidFill>
                  <a:srgbClr val="0F435B"/>
                </a:solidFill>
              </a:rPr>
              <a:t>			</a:t>
            </a:r>
            <a:r>
              <a:rPr lang="en-US" sz="2000" b="1" dirty="0">
                <a:solidFill>
                  <a:srgbClr val="0F435B"/>
                </a:solidFill>
              </a:rPr>
              <a:t>- Jean Wright, MD</a:t>
            </a:r>
          </a:p>
          <a:p>
            <a:pPr marL="0" indent="0">
              <a:buNone/>
            </a:pPr>
            <a:r>
              <a:rPr lang="en-US" sz="2000" dirty="0">
                <a:solidFill>
                  <a:srgbClr val="0F435B"/>
                </a:solidFill>
              </a:rPr>
              <a:t>			  Johns Hopkins University</a:t>
            </a:r>
          </a:p>
          <a:p>
            <a:pPr marL="0" indent="0">
              <a:buNone/>
            </a:pPr>
            <a:endParaRPr lang="en-US" sz="2000" dirty="0"/>
          </a:p>
        </p:txBody>
      </p:sp>
      <p:sp>
        <p:nvSpPr>
          <p:cNvPr id="20" name="Rectangle 10">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2">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093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13FA11-57BF-4F89-8683-2C8DA7CDC534}"/>
              </a:ext>
            </a:extLst>
          </p:cNvPr>
          <p:cNvPicPr>
            <a:picLocks noChangeAspect="1"/>
          </p:cNvPicPr>
          <p:nvPr/>
        </p:nvPicPr>
        <p:blipFill rotWithShape="1">
          <a:blip r:embed="rId3"/>
          <a:srcRect r="-2" b="2520"/>
          <a:stretch/>
        </p:blipFill>
        <p:spPr>
          <a:xfrm>
            <a:off x="1068130" y="1028701"/>
            <a:ext cx="3876165" cy="4338170"/>
          </a:xfrm>
          <a:prstGeom prst="rect">
            <a:avLst/>
          </a:prstGeom>
        </p:spPr>
      </p:pic>
      <p:sp>
        <p:nvSpPr>
          <p:cNvPr id="3" name="Content Placeholder 2">
            <a:extLst>
              <a:ext uri="{FF2B5EF4-FFF2-40B4-BE49-F238E27FC236}">
                <a16:creationId xmlns:a16="http://schemas.microsoft.com/office/drawing/2014/main" id="{A78B41EB-5A91-454A-9BD1-52498758856D}"/>
              </a:ext>
            </a:extLst>
          </p:cNvPr>
          <p:cNvSpPr>
            <a:spLocks noGrp="1"/>
          </p:cNvSpPr>
          <p:nvPr>
            <p:ph idx="1"/>
          </p:nvPr>
        </p:nvSpPr>
        <p:spPr>
          <a:xfrm>
            <a:off x="5596502" y="2405894"/>
            <a:ext cx="5754896" cy="3014765"/>
          </a:xfrm>
        </p:spPr>
        <p:txBody>
          <a:bodyPr anchor="t">
            <a:normAutofit/>
          </a:bodyPr>
          <a:lstStyle/>
          <a:p>
            <a:pPr marL="0" indent="0">
              <a:buNone/>
            </a:pPr>
            <a:r>
              <a:rPr lang="en-US" sz="2000" i="1" dirty="0">
                <a:solidFill>
                  <a:srgbClr val="0F435B"/>
                </a:solidFill>
                <a:effectLst/>
                <a:latin typeface="Helvetica Neue"/>
              </a:rPr>
              <a:t>“The APEx journey was a rewarding process and I honestly believe this enhances the safety and quality of care provided to our patients." </a:t>
            </a:r>
            <a:br>
              <a:rPr lang="en-US" sz="2000" dirty="0">
                <a:solidFill>
                  <a:srgbClr val="0F435B"/>
                </a:solidFill>
              </a:rPr>
            </a:br>
            <a:endParaRPr lang="en-US" sz="2000" dirty="0">
              <a:solidFill>
                <a:srgbClr val="0F435B"/>
              </a:solidFill>
            </a:endParaRPr>
          </a:p>
          <a:p>
            <a:pPr marL="0" indent="0">
              <a:buNone/>
            </a:pPr>
            <a:br>
              <a:rPr lang="en-US" sz="2000" b="1" dirty="0">
                <a:solidFill>
                  <a:srgbClr val="0F435B"/>
                </a:solidFill>
              </a:rPr>
            </a:br>
            <a:r>
              <a:rPr lang="en-US" sz="2000" b="1" dirty="0">
                <a:solidFill>
                  <a:srgbClr val="0F435B"/>
                </a:solidFill>
              </a:rPr>
              <a:t>			</a:t>
            </a:r>
            <a:r>
              <a:rPr lang="en-US" sz="2000" b="1" i="0" dirty="0">
                <a:solidFill>
                  <a:srgbClr val="0F435B"/>
                </a:solidFill>
                <a:effectLst/>
                <a:latin typeface="Helvetica Neue"/>
              </a:rPr>
              <a:t>— Raj Varadhan, PhD</a:t>
            </a:r>
          </a:p>
          <a:p>
            <a:pPr marL="0" indent="0">
              <a:buNone/>
            </a:pPr>
            <a:r>
              <a:rPr lang="en-US" sz="2000" dirty="0">
                <a:solidFill>
                  <a:srgbClr val="0F435B"/>
                </a:solidFill>
                <a:latin typeface="Helvetica Neue"/>
              </a:rPr>
              <a:t>			</a:t>
            </a:r>
            <a:r>
              <a:rPr lang="en-US" sz="1400" dirty="0">
                <a:solidFill>
                  <a:srgbClr val="0F435B"/>
                </a:solidFill>
                <a:latin typeface="Helvetica Neue"/>
              </a:rPr>
              <a:t>Minneapolis Radiation Oncology</a:t>
            </a:r>
            <a:endParaRPr lang="en-US" sz="2000" dirty="0">
              <a:solidFill>
                <a:srgbClr val="0F435B"/>
              </a:solidFill>
            </a:endParaRPr>
          </a:p>
        </p:txBody>
      </p:sp>
      <p:sp>
        <p:nvSpPr>
          <p:cNvPr id="11" name="Rectangle 10">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67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5C3255-A7FB-4477-A1A7-49C35AB8B8F2}"/>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Review of Current Practice Data</a:t>
            </a:r>
          </a:p>
        </p:txBody>
      </p:sp>
      <p:sp>
        <p:nvSpPr>
          <p:cNvPr id="3" name="Content Placeholder 2">
            <a:extLst>
              <a:ext uri="{FF2B5EF4-FFF2-40B4-BE49-F238E27FC236}">
                <a16:creationId xmlns:a16="http://schemas.microsoft.com/office/drawing/2014/main" id="{768BB88B-3C25-4AD2-88A7-3854D1F5DC56}"/>
              </a:ext>
            </a:extLst>
          </p:cNvPr>
          <p:cNvSpPr>
            <a:spLocks noGrp="1"/>
          </p:cNvSpPr>
          <p:nvPr>
            <p:ph idx="1"/>
          </p:nvPr>
        </p:nvSpPr>
        <p:spPr>
          <a:xfrm>
            <a:off x="1371599" y="2318197"/>
            <a:ext cx="9724031" cy="3683358"/>
          </a:xfrm>
        </p:spPr>
        <p:txBody>
          <a:bodyPr anchor="ctr">
            <a:normAutofit/>
          </a:bodyPr>
          <a:lstStyle/>
          <a:p>
            <a:r>
              <a:rPr lang="en-US" sz="2000" dirty="0"/>
              <a:t>Ideas for discussion</a:t>
            </a:r>
          </a:p>
          <a:p>
            <a:pPr lvl="1"/>
            <a:r>
              <a:rPr lang="en-US" sz="2000" dirty="0"/>
              <a:t>Recent safety incidents</a:t>
            </a:r>
          </a:p>
          <a:p>
            <a:pPr lvl="1"/>
            <a:r>
              <a:rPr lang="en-US" sz="2000" dirty="0"/>
              <a:t>Current interdisciplinary peer review processes</a:t>
            </a:r>
          </a:p>
          <a:p>
            <a:pPr lvl="1"/>
            <a:r>
              <a:rPr lang="en-US" sz="2000" dirty="0"/>
              <a:t>Last review date of internal processes and procedures</a:t>
            </a:r>
          </a:p>
          <a:p>
            <a:pPr lvl="1"/>
            <a:r>
              <a:rPr lang="en-US" sz="2000" dirty="0"/>
              <a:t>Discussion of practice safety culture </a:t>
            </a:r>
          </a:p>
        </p:txBody>
      </p:sp>
    </p:spTree>
    <p:extLst>
      <p:ext uri="{BB962C8B-B14F-4D97-AF65-F5344CB8AC3E}">
        <p14:creationId xmlns:p14="http://schemas.microsoft.com/office/powerpoint/2010/main" val="1114580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13FB701-9F92-4631-8665-D70984F5584F}"/>
              </a:ext>
            </a:extLst>
          </p:cNvPr>
          <p:cNvSpPr>
            <a:spLocks noGrp="1"/>
          </p:cNvSpPr>
          <p:nvPr>
            <p:ph type="title"/>
          </p:nvPr>
        </p:nvSpPr>
        <p:spPr>
          <a:xfrm>
            <a:off x="179887" y="59424"/>
            <a:ext cx="10515600" cy="1325563"/>
          </a:xfrm>
        </p:spPr>
        <p:txBody>
          <a:bodyPr>
            <a:normAutofit/>
          </a:bodyPr>
          <a:lstStyle/>
          <a:p>
            <a:r>
              <a:rPr lang="en-US" sz="3600" dirty="0"/>
              <a:t>ASTRO’s APEx - Accreditation Program for Excellence</a:t>
            </a:r>
          </a:p>
        </p:txBody>
      </p:sp>
      <p:pic>
        <p:nvPicPr>
          <p:cNvPr id="2" name="Picture 1">
            <a:extLst>
              <a:ext uri="{FF2B5EF4-FFF2-40B4-BE49-F238E27FC236}">
                <a16:creationId xmlns:a16="http://schemas.microsoft.com/office/drawing/2014/main" id="{B842EA0E-F8E9-4E66-D7F9-CB9AD4078962}"/>
              </a:ext>
            </a:extLst>
          </p:cNvPr>
          <p:cNvPicPr>
            <a:picLocks noChangeAspect="1"/>
          </p:cNvPicPr>
          <p:nvPr/>
        </p:nvPicPr>
        <p:blipFill rotWithShape="1">
          <a:blip r:embed="rId3"/>
          <a:srcRect l="1314" t="1707" r="2051" b="11256"/>
          <a:stretch/>
        </p:blipFill>
        <p:spPr>
          <a:xfrm>
            <a:off x="179887" y="1919500"/>
            <a:ext cx="6333892" cy="3412273"/>
          </a:xfrm>
          <a:prstGeom prst="rect">
            <a:avLst/>
          </a:prstGeom>
        </p:spPr>
      </p:pic>
      <p:sp>
        <p:nvSpPr>
          <p:cNvPr id="4" name="TextBox 3">
            <a:extLst>
              <a:ext uri="{FF2B5EF4-FFF2-40B4-BE49-F238E27FC236}">
                <a16:creationId xmlns:a16="http://schemas.microsoft.com/office/drawing/2014/main" id="{3098DD15-D9F8-84F3-FC10-831DEFB8FE3D}"/>
              </a:ext>
            </a:extLst>
          </p:cNvPr>
          <p:cNvSpPr txBox="1"/>
          <p:nvPr/>
        </p:nvSpPr>
        <p:spPr>
          <a:xfrm>
            <a:off x="3100039" y="5092386"/>
            <a:ext cx="1717288" cy="307777"/>
          </a:xfrm>
          <a:prstGeom prst="rect">
            <a:avLst/>
          </a:prstGeom>
          <a:noFill/>
        </p:spPr>
        <p:txBody>
          <a:bodyPr wrap="square" rtlCol="0">
            <a:spAutoFit/>
          </a:bodyPr>
          <a:lstStyle/>
          <a:p>
            <a:r>
              <a:rPr lang="en-US" sz="1400" dirty="0"/>
              <a:t>As of January 2023 </a:t>
            </a:r>
          </a:p>
        </p:txBody>
      </p:sp>
      <p:graphicFrame>
        <p:nvGraphicFramePr>
          <p:cNvPr id="7" name="Chart 6">
            <a:extLst>
              <a:ext uri="{FF2B5EF4-FFF2-40B4-BE49-F238E27FC236}">
                <a16:creationId xmlns:a16="http://schemas.microsoft.com/office/drawing/2014/main" id="{C9CCA15B-69C0-F813-62A6-A3A75A54F394}"/>
              </a:ext>
            </a:extLst>
          </p:cNvPr>
          <p:cNvGraphicFramePr/>
          <p:nvPr>
            <p:extLst>
              <p:ext uri="{D42A27DB-BD31-4B8C-83A1-F6EECF244321}">
                <p14:modId xmlns:p14="http://schemas.microsoft.com/office/powerpoint/2010/main" val="1549690569"/>
              </p:ext>
            </p:extLst>
          </p:nvPr>
        </p:nvGraphicFramePr>
        <p:xfrm>
          <a:off x="6255834" y="1327740"/>
          <a:ext cx="5756279" cy="46939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99605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13FB701-9F92-4631-8665-D70984F5584F}"/>
              </a:ext>
            </a:extLst>
          </p:cNvPr>
          <p:cNvSpPr>
            <a:spLocks noGrp="1"/>
          </p:cNvSpPr>
          <p:nvPr>
            <p:ph type="title"/>
          </p:nvPr>
        </p:nvSpPr>
        <p:spPr>
          <a:xfrm>
            <a:off x="392151" y="330422"/>
            <a:ext cx="10515600" cy="1325563"/>
          </a:xfrm>
        </p:spPr>
        <p:txBody>
          <a:bodyPr>
            <a:normAutofit/>
          </a:bodyPr>
          <a:lstStyle/>
          <a:p>
            <a:r>
              <a:rPr lang="en-US" sz="3600" dirty="0"/>
              <a:t>APEx Process</a:t>
            </a:r>
          </a:p>
        </p:txBody>
      </p:sp>
      <p:grpSp>
        <p:nvGrpSpPr>
          <p:cNvPr id="10" name="Group 9">
            <a:extLst>
              <a:ext uri="{FF2B5EF4-FFF2-40B4-BE49-F238E27FC236}">
                <a16:creationId xmlns:a16="http://schemas.microsoft.com/office/drawing/2014/main" id="{E7B789D0-05DF-488E-A168-5D0C0C4CC132}"/>
              </a:ext>
            </a:extLst>
          </p:cNvPr>
          <p:cNvGrpSpPr/>
          <p:nvPr/>
        </p:nvGrpSpPr>
        <p:grpSpPr>
          <a:xfrm>
            <a:off x="452584" y="3079632"/>
            <a:ext cx="2590865" cy="1036346"/>
            <a:chOff x="4450" y="2416881"/>
            <a:chExt cx="2590865" cy="1036346"/>
          </a:xfrm>
          <a:solidFill>
            <a:srgbClr val="D9A13A"/>
          </a:solidFill>
        </p:grpSpPr>
        <p:sp>
          <p:nvSpPr>
            <p:cNvPr id="12" name="Arrow: Chevron 11">
              <a:extLst>
                <a:ext uri="{FF2B5EF4-FFF2-40B4-BE49-F238E27FC236}">
                  <a16:creationId xmlns:a16="http://schemas.microsoft.com/office/drawing/2014/main" id="{38E473CD-B419-4384-9592-F74611F4C694}"/>
                </a:ext>
              </a:extLst>
            </p:cNvPr>
            <p:cNvSpPr/>
            <p:nvPr/>
          </p:nvSpPr>
          <p:spPr>
            <a:xfrm>
              <a:off x="4450" y="2416881"/>
              <a:ext cx="2590865" cy="1036346"/>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Arrow: Chevron 4">
              <a:extLst>
                <a:ext uri="{FF2B5EF4-FFF2-40B4-BE49-F238E27FC236}">
                  <a16:creationId xmlns:a16="http://schemas.microsoft.com/office/drawing/2014/main" id="{60256781-CF7D-422A-9D74-F9AD063159DC}"/>
                </a:ext>
              </a:extLst>
            </p:cNvPr>
            <p:cNvSpPr txBox="1"/>
            <p:nvPr/>
          </p:nvSpPr>
          <p:spPr>
            <a:xfrm>
              <a:off x="522623" y="2416881"/>
              <a:ext cx="1554519" cy="10363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Application</a:t>
              </a:r>
            </a:p>
          </p:txBody>
        </p:sp>
      </p:grpSp>
      <p:grpSp>
        <p:nvGrpSpPr>
          <p:cNvPr id="17" name="Group 16">
            <a:extLst>
              <a:ext uri="{FF2B5EF4-FFF2-40B4-BE49-F238E27FC236}">
                <a16:creationId xmlns:a16="http://schemas.microsoft.com/office/drawing/2014/main" id="{EE62242F-697D-43AE-B6AD-DAA7740E1610}"/>
              </a:ext>
            </a:extLst>
          </p:cNvPr>
          <p:cNvGrpSpPr/>
          <p:nvPr/>
        </p:nvGrpSpPr>
        <p:grpSpPr>
          <a:xfrm>
            <a:off x="2661616" y="3086356"/>
            <a:ext cx="2590865" cy="1036346"/>
            <a:chOff x="2336229" y="2416881"/>
            <a:chExt cx="2590865" cy="1036346"/>
          </a:xfrm>
          <a:solidFill>
            <a:srgbClr val="5E9732"/>
          </a:solidFill>
        </p:grpSpPr>
        <p:sp>
          <p:nvSpPr>
            <p:cNvPr id="18" name="Arrow: Chevron 17">
              <a:extLst>
                <a:ext uri="{FF2B5EF4-FFF2-40B4-BE49-F238E27FC236}">
                  <a16:creationId xmlns:a16="http://schemas.microsoft.com/office/drawing/2014/main" id="{94B99B44-84AA-4855-9063-B9522989A39C}"/>
                </a:ext>
              </a:extLst>
            </p:cNvPr>
            <p:cNvSpPr/>
            <p:nvPr/>
          </p:nvSpPr>
          <p:spPr>
            <a:xfrm>
              <a:off x="2336229" y="2416881"/>
              <a:ext cx="2590865" cy="1036346"/>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Arrow: Chevron 4">
              <a:extLst>
                <a:ext uri="{FF2B5EF4-FFF2-40B4-BE49-F238E27FC236}">
                  <a16:creationId xmlns:a16="http://schemas.microsoft.com/office/drawing/2014/main" id="{11311717-80FB-4A4B-909A-07D61488BE2A}"/>
                </a:ext>
              </a:extLst>
            </p:cNvPr>
            <p:cNvSpPr txBox="1"/>
            <p:nvPr/>
          </p:nvSpPr>
          <p:spPr>
            <a:xfrm>
              <a:off x="2854402" y="2416881"/>
              <a:ext cx="1554519" cy="10363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Self-Assessment </a:t>
              </a:r>
            </a:p>
          </p:txBody>
        </p:sp>
      </p:grpSp>
      <p:grpSp>
        <p:nvGrpSpPr>
          <p:cNvPr id="20" name="Group 19">
            <a:extLst>
              <a:ext uri="{FF2B5EF4-FFF2-40B4-BE49-F238E27FC236}">
                <a16:creationId xmlns:a16="http://schemas.microsoft.com/office/drawing/2014/main" id="{90B26474-8546-4A18-9D6C-A64D217E5891}"/>
              </a:ext>
            </a:extLst>
          </p:cNvPr>
          <p:cNvGrpSpPr/>
          <p:nvPr/>
        </p:nvGrpSpPr>
        <p:grpSpPr>
          <a:xfrm>
            <a:off x="7053748" y="3116230"/>
            <a:ext cx="2590865" cy="1036346"/>
            <a:chOff x="4668008" y="2416881"/>
            <a:chExt cx="2590865" cy="1036346"/>
          </a:xfrm>
          <a:solidFill>
            <a:schemeClr val="accent1">
              <a:lumMod val="75000"/>
            </a:schemeClr>
          </a:solidFill>
        </p:grpSpPr>
        <p:sp>
          <p:nvSpPr>
            <p:cNvPr id="21" name="Arrow: Chevron 20">
              <a:extLst>
                <a:ext uri="{FF2B5EF4-FFF2-40B4-BE49-F238E27FC236}">
                  <a16:creationId xmlns:a16="http://schemas.microsoft.com/office/drawing/2014/main" id="{6773EF35-4DAD-48FE-A8F2-337247E170EE}"/>
                </a:ext>
              </a:extLst>
            </p:cNvPr>
            <p:cNvSpPr/>
            <p:nvPr/>
          </p:nvSpPr>
          <p:spPr>
            <a:xfrm>
              <a:off x="4668008" y="2416881"/>
              <a:ext cx="2590865" cy="1036346"/>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Arrow: Chevron 4">
              <a:extLst>
                <a:ext uri="{FF2B5EF4-FFF2-40B4-BE49-F238E27FC236}">
                  <a16:creationId xmlns:a16="http://schemas.microsoft.com/office/drawing/2014/main" id="{C5EE061E-9526-4F29-8339-5FC7D54A9042}"/>
                </a:ext>
              </a:extLst>
            </p:cNvPr>
            <p:cNvSpPr txBox="1"/>
            <p:nvPr/>
          </p:nvSpPr>
          <p:spPr>
            <a:xfrm>
              <a:off x="5186181" y="2431818"/>
              <a:ext cx="1554519" cy="10162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Facility Visit</a:t>
              </a:r>
            </a:p>
          </p:txBody>
        </p:sp>
      </p:grpSp>
      <p:grpSp>
        <p:nvGrpSpPr>
          <p:cNvPr id="23" name="Group 22">
            <a:extLst>
              <a:ext uri="{FF2B5EF4-FFF2-40B4-BE49-F238E27FC236}">
                <a16:creationId xmlns:a16="http://schemas.microsoft.com/office/drawing/2014/main" id="{CEDEB64B-530D-47F4-9181-AF8E11648E21}"/>
              </a:ext>
            </a:extLst>
          </p:cNvPr>
          <p:cNvGrpSpPr/>
          <p:nvPr/>
        </p:nvGrpSpPr>
        <p:grpSpPr>
          <a:xfrm>
            <a:off x="9211502" y="3131167"/>
            <a:ext cx="2590865" cy="1036346"/>
            <a:chOff x="6999787" y="2416881"/>
            <a:chExt cx="2590865" cy="1036346"/>
          </a:xfrm>
        </p:grpSpPr>
        <p:sp>
          <p:nvSpPr>
            <p:cNvPr id="24" name="Arrow: Chevron 23">
              <a:extLst>
                <a:ext uri="{FF2B5EF4-FFF2-40B4-BE49-F238E27FC236}">
                  <a16:creationId xmlns:a16="http://schemas.microsoft.com/office/drawing/2014/main" id="{1FBDB890-41EF-4F7F-B685-7C9B8CDBE02D}"/>
                </a:ext>
              </a:extLst>
            </p:cNvPr>
            <p:cNvSpPr/>
            <p:nvPr/>
          </p:nvSpPr>
          <p:spPr>
            <a:xfrm>
              <a:off x="6999787" y="2416881"/>
              <a:ext cx="2590865" cy="1036346"/>
            </a:xfrm>
            <a:prstGeom prst="chevron">
              <a:avLst/>
            </a:prstGeom>
            <a:solidFill>
              <a:srgbClr val="0F435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Arrow: Chevron 4">
              <a:extLst>
                <a:ext uri="{FF2B5EF4-FFF2-40B4-BE49-F238E27FC236}">
                  <a16:creationId xmlns:a16="http://schemas.microsoft.com/office/drawing/2014/main" id="{2607A387-FB12-4B8F-B8FE-47375CED887F}"/>
                </a:ext>
              </a:extLst>
            </p:cNvPr>
            <p:cNvSpPr txBox="1"/>
            <p:nvPr/>
          </p:nvSpPr>
          <p:spPr>
            <a:xfrm>
              <a:off x="7551204" y="2416881"/>
              <a:ext cx="1554519" cy="1036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Determination</a:t>
              </a:r>
            </a:p>
          </p:txBody>
        </p:sp>
      </p:grpSp>
      <p:grpSp>
        <p:nvGrpSpPr>
          <p:cNvPr id="26" name="Group 25">
            <a:extLst>
              <a:ext uri="{FF2B5EF4-FFF2-40B4-BE49-F238E27FC236}">
                <a16:creationId xmlns:a16="http://schemas.microsoft.com/office/drawing/2014/main" id="{0BC485AE-8CC2-439E-B98D-4B44CF3A9BDD}"/>
              </a:ext>
            </a:extLst>
          </p:cNvPr>
          <p:cNvGrpSpPr/>
          <p:nvPr/>
        </p:nvGrpSpPr>
        <p:grpSpPr>
          <a:xfrm>
            <a:off x="4862750" y="3101293"/>
            <a:ext cx="2590865" cy="1036346"/>
            <a:chOff x="4668008" y="2416881"/>
            <a:chExt cx="2590865" cy="1036346"/>
          </a:xfrm>
        </p:grpSpPr>
        <p:sp>
          <p:nvSpPr>
            <p:cNvPr id="27" name="Arrow: Chevron 26">
              <a:extLst>
                <a:ext uri="{FF2B5EF4-FFF2-40B4-BE49-F238E27FC236}">
                  <a16:creationId xmlns:a16="http://schemas.microsoft.com/office/drawing/2014/main" id="{89D12F24-F1D7-4815-823D-E561E8439840}"/>
                </a:ext>
              </a:extLst>
            </p:cNvPr>
            <p:cNvSpPr/>
            <p:nvPr/>
          </p:nvSpPr>
          <p:spPr>
            <a:xfrm>
              <a:off x="4668008" y="2416881"/>
              <a:ext cx="2590865" cy="1036346"/>
            </a:xfrm>
            <a:prstGeom prst="chevron">
              <a:avLst/>
            </a:prstGeom>
            <a:solidFill>
              <a:srgbClr val="12A89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Arrow: Chevron 4">
              <a:extLst>
                <a:ext uri="{FF2B5EF4-FFF2-40B4-BE49-F238E27FC236}">
                  <a16:creationId xmlns:a16="http://schemas.microsoft.com/office/drawing/2014/main" id="{8DED27A7-510D-45D5-AF3A-6E88C51279F9}"/>
                </a:ext>
              </a:extLst>
            </p:cNvPr>
            <p:cNvSpPr txBox="1"/>
            <p:nvPr/>
          </p:nvSpPr>
          <p:spPr>
            <a:xfrm>
              <a:off x="5186181" y="2416881"/>
              <a:ext cx="1554519" cy="1036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t>Facility Visit</a:t>
              </a:r>
            </a:p>
            <a:p>
              <a:pPr marL="0" lvl="0" indent="0" algn="ctr" defTabSz="844550">
                <a:lnSpc>
                  <a:spcPct val="90000"/>
                </a:lnSpc>
                <a:spcBef>
                  <a:spcPct val="0"/>
                </a:spcBef>
                <a:spcAft>
                  <a:spcPct val="35000"/>
                </a:spcAft>
                <a:buNone/>
              </a:pPr>
              <a:r>
                <a:rPr lang="en-US" sz="1900" dirty="0"/>
                <a:t>Preparations</a:t>
              </a:r>
              <a:endParaRPr lang="en-US" sz="1900" kern="1200" dirty="0"/>
            </a:p>
          </p:txBody>
        </p:sp>
      </p:grpSp>
    </p:spTree>
    <p:extLst>
      <p:ext uri="{BB962C8B-B14F-4D97-AF65-F5344CB8AC3E}">
        <p14:creationId xmlns:p14="http://schemas.microsoft.com/office/powerpoint/2010/main" val="2902211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656823" y="962166"/>
            <a:ext cx="3103808" cy="4421876"/>
          </a:xfrm>
        </p:spPr>
        <p:txBody>
          <a:bodyPr anchor="t">
            <a:normAutofit/>
          </a:bodyPr>
          <a:lstStyle/>
          <a:p>
            <a:pPr algn="ctr"/>
            <a:r>
              <a:rPr lang="en-US" sz="4000" dirty="0"/>
              <a:t>Why APEx?</a:t>
            </a:r>
          </a:p>
        </p:txBody>
      </p:sp>
      <p:sp>
        <p:nvSpPr>
          <p:cNvPr id="12" name="Content Placeholder 2">
            <a:extLst>
              <a:ext uri="{FF2B5EF4-FFF2-40B4-BE49-F238E27FC236}">
                <a16:creationId xmlns:a16="http://schemas.microsoft.com/office/drawing/2014/main" id="{A5EF23EF-12FB-4331-B028-F2E32A50DA10}"/>
              </a:ext>
            </a:extLst>
          </p:cNvPr>
          <p:cNvSpPr>
            <a:spLocks noGrp="1"/>
          </p:cNvSpPr>
          <p:nvPr>
            <p:ph idx="1"/>
          </p:nvPr>
        </p:nvSpPr>
        <p:spPr>
          <a:xfrm>
            <a:off x="4088929" y="962166"/>
            <a:ext cx="8021295" cy="5438205"/>
          </a:xfrm>
        </p:spPr>
        <p:txBody>
          <a:bodyPr anchor="t">
            <a:normAutofit/>
          </a:bodyPr>
          <a:lstStyle/>
          <a:p>
            <a:r>
              <a:rPr lang="en-US" sz="2400" dirty="0"/>
              <a:t>APEx was developed </a:t>
            </a:r>
            <a:r>
              <a:rPr lang="en-US" sz="2400" b="1" dirty="0"/>
              <a:t>by radiation oncology professionals for radiation oncology practices.</a:t>
            </a:r>
          </a:p>
          <a:p>
            <a:pPr marL="0" indent="0">
              <a:buNone/>
            </a:pPr>
            <a:endParaRPr lang="en-US" sz="2400" dirty="0"/>
          </a:p>
          <a:p>
            <a:r>
              <a:rPr lang="en-US" sz="2400" b="1" dirty="0"/>
              <a:t>Fastest growing accrediting body for radiation oncology </a:t>
            </a:r>
            <a:r>
              <a:rPr lang="en-US" sz="2400" dirty="0"/>
              <a:t>with 100% return rate for practices seeking reaccreditation.</a:t>
            </a:r>
          </a:p>
          <a:p>
            <a:endParaRPr lang="en-US" sz="2400" dirty="0"/>
          </a:p>
          <a:p>
            <a:r>
              <a:rPr lang="en-US" sz="2400" dirty="0"/>
              <a:t>Focuses on the </a:t>
            </a:r>
            <a:r>
              <a:rPr lang="en-US" sz="2400" b="1" dirty="0"/>
              <a:t>entire radiation oncology team </a:t>
            </a:r>
            <a:r>
              <a:rPr lang="en-US" sz="2400" dirty="0"/>
              <a:t>and quality improvement, not just appropriateness criteria.</a:t>
            </a:r>
          </a:p>
          <a:p>
            <a:pPr marL="0" indent="0">
              <a:buNone/>
            </a:pPr>
            <a:endParaRPr lang="en-US" sz="2400" dirty="0"/>
          </a:p>
          <a:p>
            <a:r>
              <a:rPr lang="en-US" sz="2400" dirty="0"/>
              <a:t>Objective reviews with </a:t>
            </a:r>
            <a:r>
              <a:rPr lang="en-US" sz="2400" b="1" dirty="0"/>
              <a:t>transparent results</a:t>
            </a:r>
            <a:r>
              <a:rPr lang="en-US" sz="2400" dirty="0"/>
              <a:t>.</a:t>
            </a:r>
          </a:p>
        </p:txBody>
      </p:sp>
      <p:sp>
        <p:nvSpPr>
          <p:cNvPr id="19" name="Rectangle 1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2181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D0910C-6F2F-4DFF-A311-0C9A698FA76D}"/>
              </a:ext>
            </a:extLst>
          </p:cNvPr>
          <p:cNvSpPr>
            <a:spLocks noGrp="1"/>
          </p:cNvSpPr>
          <p:nvPr>
            <p:ph type="title"/>
          </p:nvPr>
        </p:nvSpPr>
        <p:spPr>
          <a:xfrm>
            <a:off x="648929" y="629266"/>
            <a:ext cx="4944152" cy="1622321"/>
          </a:xfrm>
        </p:spPr>
        <p:txBody>
          <a:bodyPr>
            <a:normAutofit/>
          </a:bodyPr>
          <a:lstStyle/>
          <a:p>
            <a:r>
              <a:rPr lang="en-US" dirty="0"/>
              <a:t>APEx Standards</a:t>
            </a:r>
          </a:p>
        </p:txBody>
      </p:sp>
      <p:sp>
        <p:nvSpPr>
          <p:cNvPr id="5" name="Content Placeholder 4">
            <a:extLst>
              <a:ext uri="{FF2B5EF4-FFF2-40B4-BE49-F238E27FC236}">
                <a16:creationId xmlns:a16="http://schemas.microsoft.com/office/drawing/2014/main" id="{18D3E0A8-E7A7-424F-AC37-FEE0600AE6E4}"/>
              </a:ext>
            </a:extLst>
          </p:cNvPr>
          <p:cNvSpPr>
            <a:spLocks noGrp="1"/>
          </p:cNvSpPr>
          <p:nvPr>
            <p:ph idx="1"/>
          </p:nvPr>
        </p:nvSpPr>
        <p:spPr>
          <a:xfrm>
            <a:off x="178420" y="2438400"/>
            <a:ext cx="5914530" cy="3785419"/>
          </a:xfrm>
        </p:spPr>
        <p:txBody>
          <a:bodyPr>
            <a:normAutofit lnSpcReduction="10000"/>
          </a:bodyPr>
          <a:lstStyle/>
          <a:p>
            <a:pPr marL="0" indent="0">
              <a:buNone/>
            </a:pPr>
            <a:r>
              <a:rPr lang="en-US" sz="1600" b="1" dirty="0">
                <a:solidFill>
                  <a:srgbClr val="0F435B"/>
                </a:solidFill>
              </a:rPr>
              <a:t>Based on widely accepted consensus documents:</a:t>
            </a:r>
          </a:p>
          <a:p>
            <a:pPr lvl="1"/>
            <a:r>
              <a:rPr lang="en-US" sz="1600" dirty="0">
                <a:solidFill>
                  <a:srgbClr val="0F435B"/>
                </a:solidFill>
              </a:rPr>
              <a:t>ASTRO’s Safety is No Accident: A Framework for Quality Radiation Oncology and Care</a:t>
            </a:r>
          </a:p>
          <a:p>
            <a:pPr lvl="1"/>
            <a:r>
              <a:rPr lang="en-US" sz="1600" dirty="0">
                <a:solidFill>
                  <a:srgbClr val="0F435B"/>
                </a:solidFill>
              </a:rPr>
              <a:t>AAPM Task Group Reports</a:t>
            </a:r>
          </a:p>
          <a:p>
            <a:pPr lvl="1"/>
            <a:r>
              <a:rPr lang="en-US" sz="1600" dirty="0">
                <a:solidFill>
                  <a:srgbClr val="0F435B"/>
                </a:solidFill>
              </a:rPr>
              <a:t>Federal requirements (HHS, NRC, CMS)</a:t>
            </a:r>
          </a:p>
          <a:p>
            <a:pPr lvl="1"/>
            <a:endParaRPr lang="en-US" sz="1600" dirty="0">
              <a:solidFill>
                <a:srgbClr val="0F435B"/>
              </a:solidFill>
            </a:endParaRPr>
          </a:p>
          <a:p>
            <a:pPr marL="0" indent="0">
              <a:buNone/>
            </a:pPr>
            <a:r>
              <a:rPr lang="en-US" sz="1600" b="1" dirty="0">
                <a:solidFill>
                  <a:srgbClr val="0F435B"/>
                </a:solidFill>
              </a:rPr>
              <a:t>Assesses all members and aspects of a radiation oncology practice.</a:t>
            </a:r>
          </a:p>
          <a:p>
            <a:pPr lvl="1"/>
            <a:r>
              <a:rPr lang="en-US" sz="1600" dirty="0">
                <a:solidFill>
                  <a:srgbClr val="0F435B"/>
                </a:solidFill>
              </a:rPr>
              <a:t>Interdisciplinary peer review for all disciplines</a:t>
            </a:r>
          </a:p>
          <a:p>
            <a:pPr lvl="1"/>
            <a:r>
              <a:rPr lang="en-US" sz="1600" dirty="0">
                <a:solidFill>
                  <a:srgbClr val="0F435B"/>
                </a:solidFill>
              </a:rPr>
              <a:t>Culture of Safety</a:t>
            </a:r>
          </a:p>
          <a:p>
            <a:pPr lvl="1"/>
            <a:r>
              <a:rPr lang="en-US" sz="1600" dirty="0">
                <a:solidFill>
                  <a:srgbClr val="0F435B"/>
                </a:solidFill>
              </a:rPr>
              <a:t>Emergency preparedness</a:t>
            </a:r>
          </a:p>
          <a:p>
            <a:pPr lvl="1"/>
            <a:r>
              <a:rPr lang="en-US" sz="1600" dirty="0">
                <a:solidFill>
                  <a:srgbClr val="0F435B"/>
                </a:solidFill>
              </a:rPr>
              <a:t>Nationally recognized equipment QA standards</a:t>
            </a:r>
          </a:p>
          <a:p>
            <a:pPr lvl="1"/>
            <a:r>
              <a:rPr lang="en-US" sz="1600" dirty="0">
                <a:solidFill>
                  <a:srgbClr val="0F435B"/>
                </a:solidFill>
              </a:rPr>
              <a:t>Patient-centric (education, consent, feedback) </a:t>
            </a:r>
          </a:p>
          <a:p>
            <a:pPr lvl="1"/>
            <a:endParaRPr lang="en-US" sz="1300" dirty="0"/>
          </a:p>
          <a:p>
            <a:pPr marL="457200" lvl="1" indent="0">
              <a:buNone/>
            </a:pPr>
            <a:r>
              <a:rPr lang="en-US" sz="1300" dirty="0"/>
              <a:t> </a:t>
            </a:r>
          </a:p>
          <a:p>
            <a:endParaRPr lang="en-US" sz="1300" dirty="0"/>
          </a:p>
        </p:txBody>
      </p:sp>
      <p:sp>
        <p:nvSpPr>
          <p:cNvPr id="38" name="Rectangle 25">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1408C93-88A7-4560-8D64-69054A0F53C0}"/>
              </a:ext>
            </a:extLst>
          </p:cNvPr>
          <p:cNvPicPr>
            <a:picLocks noChangeAspect="1"/>
          </p:cNvPicPr>
          <p:nvPr/>
        </p:nvPicPr>
        <p:blipFill>
          <a:blip r:embed="rId3"/>
          <a:stretch>
            <a:fillRect/>
          </a:stretch>
        </p:blipFill>
        <p:spPr>
          <a:xfrm>
            <a:off x="6904709" y="934044"/>
            <a:ext cx="4475531" cy="4986664"/>
          </a:xfrm>
          <a:prstGeom prst="rect">
            <a:avLst/>
          </a:prstGeom>
          <a:effectLst/>
        </p:spPr>
      </p:pic>
    </p:spTree>
    <p:extLst>
      <p:ext uri="{BB962C8B-B14F-4D97-AF65-F5344CB8AC3E}">
        <p14:creationId xmlns:p14="http://schemas.microsoft.com/office/powerpoint/2010/main" val="4032201903"/>
      </p:ext>
    </p:extLst>
  </p:cSld>
  <p:clrMapOvr>
    <a:masterClrMapping/>
  </p:clrMapOvr>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000000"/>
      </a:dk2>
      <a:lt2>
        <a:srgbClr val="EEECE1"/>
      </a:lt2>
      <a:accent1>
        <a:srgbClr val="0F435B"/>
      </a:accent1>
      <a:accent2>
        <a:srgbClr val="5E9732"/>
      </a:accent2>
      <a:accent3>
        <a:srgbClr val="004B8D"/>
      </a:accent3>
      <a:accent4>
        <a:srgbClr val="D9A13A"/>
      </a:accent4>
      <a:accent5>
        <a:srgbClr val="000000"/>
      </a:accent5>
      <a:accent6>
        <a:srgbClr val="FFFFFF"/>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79f5eea-5841-42bc-b2cf-22e16a85a1d4">
      <UserInfo>
        <DisplayName>Samantha Dawes</DisplayName>
        <AccountId>16</AccountId>
        <AccountType/>
      </UserInfo>
      <UserInfo>
        <DisplayName>Randi Kudner</DisplayName>
        <AccountId>14</AccountId>
        <AccountType/>
      </UserInfo>
    </SharedWithUsers>
    <TaxCatchAll xmlns="579f5eea-5841-42bc-b2cf-22e16a85a1d4" xsi:nil="true"/>
    <lcf76f155ced4ddcb4097134ff3c332f xmlns="c9226f5d-1c72-4bc5-a8fe-71717eca57f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FCBBCE91B2F746A60A637FC75E60D4" ma:contentTypeVersion="16" ma:contentTypeDescription="Create a new document." ma:contentTypeScope="" ma:versionID="07ac3f311249e1383c97c511009c8d7b">
  <xsd:schema xmlns:xsd="http://www.w3.org/2001/XMLSchema" xmlns:xs="http://www.w3.org/2001/XMLSchema" xmlns:p="http://schemas.microsoft.com/office/2006/metadata/properties" xmlns:ns2="c9226f5d-1c72-4bc5-a8fe-71717eca57f2" xmlns:ns3="579f5eea-5841-42bc-b2cf-22e16a85a1d4" targetNamespace="http://schemas.microsoft.com/office/2006/metadata/properties" ma:root="true" ma:fieldsID="10f0cb979caf7ecb57f77b6c40a2abd9" ns2:_="" ns3:_="">
    <xsd:import namespace="c9226f5d-1c72-4bc5-a8fe-71717eca57f2"/>
    <xsd:import namespace="579f5eea-5841-42bc-b2cf-22e16a85a1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26f5d-1c72-4bc5-a8fe-71717eca57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d61e26d-7d18-4a9e-9f9c-afcdcfd5d8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9f5eea-5841-42bc-b2cf-22e16a85a1d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d76217-f2b9-435c-a081-d048d4828d16}" ma:internalName="TaxCatchAll" ma:showField="CatchAllData" ma:web="579f5eea-5841-42bc-b2cf-22e16a85a1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1F9BF2-21B5-4E69-891F-26D9D55B3710}">
  <ds:schemaRefs>
    <ds:schemaRef ds:uri="http://schemas.microsoft.com/sharepoint/v3/contenttype/forms"/>
  </ds:schemaRefs>
</ds:datastoreItem>
</file>

<file path=customXml/itemProps2.xml><?xml version="1.0" encoding="utf-8"?>
<ds:datastoreItem xmlns:ds="http://schemas.openxmlformats.org/officeDocument/2006/customXml" ds:itemID="{A7298C24-EAA8-4BE0-A7DC-03BE6E788919}">
  <ds:schemaRefs>
    <ds:schemaRef ds:uri="http://schemas.microsoft.com/office/2006/metadata/properties"/>
    <ds:schemaRef ds:uri="http://schemas.microsoft.com/office/infopath/2007/PartnerControls"/>
    <ds:schemaRef ds:uri="579f5eea-5841-42bc-b2cf-22e16a85a1d4"/>
    <ds:schemaRef ds:uri="c9226f5d-1c72-4bc5-a8fe-71717eca57f2"/>
  </ds:schemaRefs>
</ds:datastoreItem>
</file>

<file path=customXml/itemProps3.xml><?xml version="1.0" encoding="utf-8"?>
<ds:datastoreItem xmlns:ds="http://schemas.openxmlformats.org/officeDocument/2006/customXml" ds:itemID="{3B92941D-3B7C-4A92-A4CA-EDEE731216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226f5d-1c72-4bc5-a8fe-71717eca57f2"/>
    <ds:schemaRef ds:uri="579f5eea-5841-42bc-b2cf-22e16a85a1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8899</TotalTime>
  <Words>2289</Words>
  <Application>Microsoft Office PowerPoint</Application>
  <PresentationFormat>Widescreen</PresentationFormat>
  <Paragraphs>214</Paragraphs>
  <Slides>19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Helvetica Neue</vt:lpstr>
      <vt:lpstr>Office Theme</vt:lpstr>
      <vt:lpstr>APEx Program</vt:lpstr>
      <vt:lpstr>Agenda</vt:lpstr>
      <vt:lpstr>PowerPoint Presentation</vt:lpstr>
      <vt:lpstr>PowerPoint Presentation</vt:lpstr>
      <vt:lpstr>Review of Current Practice Data</vt:lpstr>
      <vt:lpstr>ASTRO’s APEx - Accreditation Program for Excellence</vt:lpstr>
      <vt:lpstr>APEx Process</vt:lpstr>
      <vt:lpstr>Why APEx?</vt:lpstr>
      <vt:lpstr>APEx Standards</vt:lpstr>
      <vt:lpstr>Current APEx Practice Statistics</vt:lpstr>
      <vt:lpstr>APEx Accreditation benefits</vt:lpstr>
      <vt:lpstr>Multi-facility benefits</vt:lpstr>
      <vt:lpstr>Self-Assessment</vt:lpstr>
      <vt:lpstr>How Is the Facility Visit Conducted?</vt:lpstr>
      <vt:lpstr>APEx Determinations</vt:lpstr>
      <vt:lpstr>Application Process</vt:lpstr>
      <vt:lpstr>How Long Does It Take?</vt:lpstr>
      <vt:lpstr>How Much Does APEx Cost?</vt:lpstr>
      <vt:lpstr>Why Select APEx Accreditation?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Jaimie Hernandez</dc:creator>
  <cp:lastModifiedBy>Beth Bukata</cp:lastModifiedBy>
  <cp:revision>94</cp:revision>
  <cp:lastPrinted>2021-04-27T16:29:26Z</cp:lastPrinted>
  <dcterms:created xsi:type="dcterms:W3CDTF">2021-04-21T18:28:29Z</dcterms:created>
  <dcterms:modified xsi:type="dcterms:W3CDTF">2023-01-19T19:14:32Z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0x01010058FCBBCE91B2F746A60A637FC75E60D4</vt:lpwstr>
  </property>
  <property fmtid="{D5CDD505-2E9C-101B-9397-08002B2CF9AE}" pid="3" name="MediaServiceImageTags">
    <vt:lpwstr/>
  </property>
</Properties>
</file>